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 id="2147483702" r:id="rId3"/>
  </p:sldMasterIdLst>
  <p:sldIdLst>
    <p:sldId id="400" r:id="rId4"/>
    <p:sldId id="306" r:id="rId5"/>
    <p:sldId id="317" r:id="rId6"/>
    <p:sldId id="394" r:id="rId7"/>
    <p:sldId id="332" r:id="rId8"/>
    <p:sldId id="256" r:id="rId9"/>
    <p:sldId id="257" r:id="rId10"/>
    <p:sldId id="321" r:id="rId11"/>
    <p:sldId id="258" r:id="rId12"/>
    <p:sldId id="307" r:id="rId13"/>
    <p:sldId id="308" r:id="rId14"/>
    <p:sldId id="322" r:id="rId15"/>
    <p:sldId id="259" r:id="rId16"/>
    <p:sldId id="260" r:id="rId17"/>
    <p:sldId id="333" r:id="rId18"/>
    <p:sldId id="334" r:id="rId19"/>
    <p:sldId id="335" r:id="rId20"/>
    <p:sldId id="261" r:id="rId21"/>
    <p:sldId id="309" r:id="rId22"/>
    <p:sldId id="262" r:id="rId23"/>
    <p:sldId id="368" r:id="rId24"/>
    <p:sldId id="369" r:id="rId25"/>
    <p:sldId id="376" r:id="rId26"/>
    <p:sldId id="370" r:id="rId27"/>
    <p:sldId id="371" r:id="rId28"/>
    <p:sldId id="372" r:id="rId29"/>
    <p:sldId id="373" r:id="rId30"/>
    <p:sldId id="374" r:id="rId31"/>
    <p:sldId id="375" r:id="rId32"/>
    <p:sldId id="323" r:id="rId33"/>
    <p:sldId id="265" r:id="rId34"/>
    <p:sldId id="288" r:id="rId35"/>
    <p:sldId id="315" r:id="rId36"/>
    <p:sldId id="266" r:id="rId37"/>
    <p:sldId id="267" r:id="rId38"/>
    <p:sldId id="295" r:id="rId39"/>
    <p:sldId id="326" r:id="rId40"/>
    <p:sldId id="268" r:id="rId41"/>
    <p:sldId id="311" r:id="rId42"/>
    <p:sldId id="312" r:id="rId43"/>
    <p:sldId id="291" r:id="rId44"/>
    <p:sldId id="292" r:id="rId45"/>
    <p:sldId id="293" r:id="rId46"/>
    <p:sldId id="294" r:id="rId47"/>
    <p:sldId id="278" r:id="rId48"/>
    <p:sldId id="297" r:id="rId49"/>
    <p:sldId id="276" r:id="rId50"/>
    <p:sldId id="325" r:id="rId51"/>
    <p:sldId id="344" r:id="rId52"/>
    <p:sldId id="264" r:id="rId53"/>
    <p:sldId id="269" r:id="rId54"/>
    <p:sldId id="313" r:id="rId55"/>
    <p:sldId id="345" r:id="rId56"/>
    <p:sldId id="346" r:id="rId57"/>
    <p:sldId id="310" r:id="rId58"/>
    <p:sldId id="347" r:id="rId59"/>
    <p:sldId id="367" r:id="rId60"/>
    <p:sldId id="350" r:id="rId61"/>
    <p:sldId id="348" r:id="rId62"/>
    <p:sldId id="351" r:id="rId63"/>
    <p:sldId id="299" r:id="rId64"/>
    <p:sldId id="298" r:id="rId65"/>
    <p:sldId id="300" r:id="rId66"/>
    <p:sldId id="301" r:id="rId67"/>
    <p:sldId id="352" r:id="rId68"/>
    <p:sldId id="353" r:id="rId69"/>
    <p:sldId id="271" r:id="rId70"/>
    <p:sldId id="284" r:id="rId71"/>
    <p:sldId id="318" r:id="rId72"/>
    <p:sldId id="285" r:id="rId73"/>
    <p:sldId id="319" r:id="rId74"/>
    <p:sldId id="277" r:id="rId75"/>
    <p:sldId id="286" r:id="rId76"/>
    <p:sldId id="320" r:id="rId77"/>
    <p:sldId id="396" r:id="rId78"/>
    <p:sldId id="272" r:id="rId79"/>
    <p:sldId id="327" r:id="rId80"/>
    <p:sldId id="331" r:id="rId81"/>
    <p:sldId id="357" r:id="rId82"/>
    <p:sldId id="358" r:id="rId83"/>
    <p:sldId id="359" r:id="rId84"/>
    <p:sldId id="361" r:id="rId85"/>
    <p:sldId id="330" r:id="rId86"/>
    <p:sldId id="363" r:id="rId87"/>
    <p:sldId id="360" r:id="rId88"/>
    <p:sldId id="329" r:id="rId89"/>
    <p:sldId id="366" r:id="rId90"/>
    <p:sldId id="378" r:id="rId91"/>
    <p:sldId id="379" r:id="rId92"/>
    <p:sldId id="377" r:id="rId93"/>
    <p:sldId id="384" r:id="rId94"/>
    <p:sldId id="402" r:id="rId95"/>
    <p:sldId id="380" r:id="rId96"/>
    <p:sldId id="381" r:id="rId97"/>
    <p:sldId id="382" r:id="rId98"/>
    <p:sldId id="383" r:id="rId99"/>
    <p:sldId id="336" r:id="rId100"/>
    <p:sldId id="339" r:id="rId101"/>
    <p:sldId id="305" r:id="rId102"/>
    <p:sldId id="270" r:id="rId103"/>
    <p:sldId id="401" r:id="rId104"/>
    <p:sldId id="324" r:id="rId105"/>
    <p:sldId id="365" r:id="rId106"/>
    <p:sldId id="386" r:id="rId107"/>
    <p:sldId id="387" r:id="rId108"/>
    <p:sldId id="388" r:id="rId109"/>
    <p:sldId id="389" r:id="rId110"/>
    <p:sldId id="404" r:id="rId111"/>
    <p:sldId id="392" r:id="rId112"/>
    <p:sldId id="405" r:id="rId113"/>
    <p:sldId id="406" r:id="rId114"/>
    <p:sldId id="395" r:id="rId115"/>
    <p:sldId id="356" r:id="rId116"/>
    <p:sldId id="407" r:id="rId117"/>
    <p:sldId id="403" r:id="rId118"/>
    <p:sldId id="408" r:id="rId119"/>
    <p:sldId id="393" r:id="rId120"/>
    <p:sldId id="397" r:id="rId121"/>
    <p:sldId id="409" r:id="rId122"/>
  </p:sldIdLst>
  <p:sldSz cx="12192000" cy="6858000"/>
  <p:notesSz cx="6858000" cy="9144000"/>
  <p:defaultTextStyle>
    <a:defPPr>
      <a:defRPr lang="fa-I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492" autoAdjust="0"/>
    <p:restoredTop sz="94660"/>
  </p:normalViewPr>
  <p:slideViewPr>
    <p:cSldViewPr snapToGrid="0">
      <p:cViewPr varScale="1">
        <p:scale>
          <a:sx n="114" d="100"/>
          <a:sy n="114" d="100"/>
        </p:scale>
        <p:origin x="504"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slide" Target="slides/slide109.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presProps" Target="presProps.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slide" Target="slides/slide110.xml"/><Relationship Id="rId118" Type="http://schemas.openxmlformats.org/officeDocument/2006/relationships/slide" Target="slides/slide115.xml"/><Relationship Id="rId80" Type="http://schemas.openxmlformats.org/officeDocument/2006/relationships/slide" Target="slides/slide77.xml"/><Relationship Id="rId85" Type="http://schemas.openxmlformats.org/officeDocument/2006/relationships/slide" Target="slides/slide82.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slide" Target="slides/slide105.xml"/><Relationship Id="rId124" Type="http://schemas.openxmlformats.org/officeDocument/2006/relationships/viewProps" Target="viewProps.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 Type="http://schemas.openxmlformats.org/officeDocument/2006/relationships/slideMaster" Target="slideMasters/slideMaster1.xml"/><Relationship Id="rId6" Type="http://schemas.openxmlformats.org/officeDocument/2006/relationships/slide" Target="slides/slide3.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119" Type="http://schemas.openxmlformats.org/officeDocument/2006/relationships/slide" Target="slides/slide116.xml"/><Relationship Id="rId44" Type="http://schemas.openxmlformats.org/officeDocument/2006/relationships/slide" Target="slides/slide41.xml"/><Relationship Id="rId60" Type="http://schemas.openxmlformats.org/officeDocument/2006/relationships/slide" Target="slides/slide57.xml"/><Relationship Id="rId65" Type="http://schemas.openxmlformats.org/officeDocument/2006/relationships/slide" Target="slides/slide62.xml"/><Relationship Id="rId81" Type="http://schemas.openxmlformats.org/officeDocument/2006/relationships/slide" Target="slides/slide78.xml"/><Relationship Id="rId86" Type="http://schemas.openxmlformats.org/officeDocument/2006/relationships/slide" Target="slides/slide83.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theme" Target="theme/theme1.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4" Type="http://schemas.openxmlformats.org/officeDocument/2006/relationships/slide" Target="slides/slide1.xml"/><Relationship Id="rId9" Type="http://schemas.openxmlformats.org/officeDocument/2006/relationships/slide" Target="slides/slide6.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fa-I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a-IR"/>
          </a:p>
        </p:txBody>
      </p:sp>
      <p:sp>
        <p:nvSpPr>
          <p:cNvPr id="4" name="Date Placeholder 3"/>
          <p:cNvSpPr>
            <a:spLocks noGrp="1"/>
          </p:cNvSpPr>
          <p:nvPr>
            <p:ph type="dt" sz="half" idx="10"/>
          </p:nvPr>
        </p:nvSpPr>
        <p:spPr/>
        <p:txBody>
          <a:bodyPr/>
          <a:lstStyle/>
          <a:p>
            <a:fld id="{3553A4FF-823E-46F8-9A01-E6B5E6D9E6A3}" type="datetimeFigureOut">
              <a:rPr lang="en-US" smtClean="0"/>
              <a:t>12/23/2025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E6D935-59E9-4090-9FCC-7C0749806587}" type="slidenum">
              <a:rPr lang="en-US" smtClean="0"/>
              <a:t>‹#›</a:t>
            </a:fld>
            <a:endParaRPr lang="en-US"/>
          </a:p>
        </p:txBody>
      </p:sp>
    </p:spTree>
    <p:extLst>
      <p:ext uri="{BB962C8B-B14F-4D97-AF65-F5344CB8AC3E}">
        <p14:creationId xmlns:p14="http://schemas.microsoft.com/office/powerpoint/2010/main" val="6376219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a-I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Date Placeholder 3"/>
          <p:cNvSpPr>
            <a:spLocks noGrp="1"/>
          </p:cNvSpPr>
          <p:nvPr>
            <p:ph type="dt" sz="half" idx="10"/>
          </p:nvPr>
        </p:nvSpPr>
        <p:spPr/>
        <p:txBody>
          <a:bodyPr/>
          <a:lstStyle/>
          <a:p>
            <a:fld id="{3553A4FF-823E-46F8-9A01-E6B5E6D9E6A3}" type="datetimeFigureOut">
              <a:rPr lang="en-US" smtClean="0"/>
              <a:t>12/23/2025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E6D935-59E9-4090-9FCC-7C0749806587}" type="slidenum">
              <a:rPr lang="en-US" smtClean="0"/>
              <a:t>‹#›</a:t>
            </a:fld>
            <a:endParaRPr lang="en-US"/>
          </a:p>
        </p:txBody>
      </p:sp>
    </p:spTree>
    <p:extLst>
      <p:ext uri="{BB962C8B-B14F-4D97-AF65-F5344CB8AC3E}">
        <p14:creationId xmlns:p14="http://schemas.microsoft.com/office/powerpoint/2010/main" val="32459445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fa-I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Date Placeholder 3"/>
          <p:cNvSpPr>
            <a:spLocks noGrp="1"/>
          </p:cNvSpPr>
          <p:nvPr>
            <p:ph type="dt" sz="half" idx="10"/>
          </p:nvPr>
        </p:nvSpPr>
        <p:spPr/>
        <p:txBody>
          <a:bodyPr/>
          <a:lstStyle/>
          <a:p>
            <a:fld id="{3553A4FF-823E-46F8-9A01-E6B5E6D9E6A3}" type="datetimeFigureOut">
              <a:rPr lang="en-US" smtClean="0"/>
              <a:t>12/23/2025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E6D935-59E9-4090-9FCC-7C0749806587}" type="slidenum">
              <a:rPr lang="en-US" smtClean="0"/>
              <a:t>‹#›</a:t>
            </a:fld>
            <a:endParaRPr lang="en-US"/>
          </a:p>
        </p:txBody>
      </p:sp>
    </p:spTree>
    <p:extLst>
      <p:ext uri="{BB962C8B-B14F-4D97-AF65-F5344CB8AC3E}">
        <p14:creationId xmlns:p14="http://schemas.microsoft.com/office/powerpoint/2010/main" val="25078922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3553A4FF-823E-46F8-9A01-E6B5E6D9E6A3}" type="datetimeFigureOut">
              <a:rPr lang="en-US" smtClean="0"/>
              <a:t>12/23/2025</a:t>
            </a:fld>
            <a:endParaRPr lang="en-US"/>
          </a:p>
        </p:txBody>
      </p:sp>
      <p:sp>
        <p:nvSpPr>
          <p:cNvPr id="5" name="Footer Placeholder 4"/>
          <p:cNvSpPr>
            <a:spLocks noGrp="1"/>
          </p:cNvSpPr>
          <p:nvPr>
            <p:ph type="ftr" sz="quarter" idx="11"/>
          </p:nvPr>
        </p:nvSpPr>
        <p:spPr>
          <a:xfrm>
            <a:off x="2692397" y="5037663"/>
            <a:ext cx="5214635" cy="279400"/>
          </a:xfrm>
        </p:spPr>
        <p:txBody>
          <a:bodyPr/>
          <a:lstStyle/>
          <a:p>
            <a:endParaRPr lang="en-US"/>
          </a:p>
        </p:txBody>
      </p:sp>
      <p:sp>
        <p:nvSpPr>
          <p:cNvPr id="6" name="Slide Number Placeholder 5"/>
          <p:cNvSpPr>
            <a:spLocks noGrp="1"/>
          </p:cNvSpPr>
          <p:nvPr>
            <p:ph type="sldNum" sz="quarter" idx="12"/>
          </p:nvPr>
        </p:nvSpPr>
        <p:spPr>
          <a:xfrm>
            <a:off x="8956900" y="5037663"/>
            <a:ext cx="551167" cy="279400"/>
          </a:xfrm>
        </p:spPr>
        <p:txBody>
          <a:bodyPr/>
          <a:lstStyle/>
          <a:p>
            <a:fld id="{88E6D935-59E9-4090-9FCC-7C0749806587}" type="slidenum">
              <a:rPr lang="en-US" smtClean="0"/>
              <a:t>‹#›</a:t>
            </a:fld>
            <a:endParaRPr lang="en-US"/>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307529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553A4FF-823E-46F8-9A01-E6B5E6D9E6A3}" type="datetimeFigureOut">
              <a:rPr lang="en-US" smtClean="0"/>
              <a:t>12/23/2025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E6D935-59E9-4090-9FCC-7C0749806587}" type="slidenum">
              <a:rPr lang="en-US" smtClean="0"/>
              <a:t>‹#›</a:t>
            </a:fld>
            <a:endParaRPr lang="en-US"/>
          </a:p>
        </p:txBody>
      </p:sp>
    </p:spTree>
    <p:extLst>
      <p:ext uri="{BB962C8B-B14F-4D97-AF65-F5344CB8AC3E}">
        <p14:creationId xmlns:p14="http://schemas.microsoft.com/office/powerpoint/2010/main" val="16224136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553A4FF-823E-46F8-9A01-E6B5E6D9E6A3}" type="datetimeFigureOut">
              <a:rPr lang="en-US" smtClean="0"/>
              <a:t>12/23/2025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E6D935-59E9-4090-9FCC-7C0749806587}" type="slidenum">
              <a:rPr lang="en-US" smtClean="0"/>
              <a:t>‹#›</a:t>
            </a:fld>
            <a:endParaRPr lang="en-US"/>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682839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553A4FF-823E-46F8-9A01-E6B5E6D9E6A3}" type="datetimeFigureOut">
              <a:rPr lang="en-US" smtClean="0"/>
              <a:t>12/23/2025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8E6D935-59E9-4090-9FCC-7C0749806587}" type="slidenum">
              <a:rPr lang="en-US" smtClean="0"/>
              <a:t>‹#›</a:t>
            </a:fld>
            <a:endParaRPr lang="en-US"/>
          </a:p>
        </p:txBody>
      </p:sp>
    </p:spTree>
    <p:extLst>
      <p:ext uri="{BB962C8B-B14F-4D97-AF65-F5344CB8AC3E}">
        <p14:creationId xmlns:p14="http://schemas.microsoft.com/office/powerpoint/2010/main" val="38824998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553A4FF-823E-46F8-9A01-E6B5E6D9E6A3}" type="datetimeFigureOut">
              <a:rPr lang="en-US" smtClean="0"/>
              <a:t>12/23/2025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8E6D935-59E9-4090-9FCC-7C0749806587}" type="slidenum">
              <a:rPr lang="en-US" smtClean="0"/>
              <a:t>‹#›</a:t>
            </a:fld>
            <a:endParaRPr lang="en-US"/>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404561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553A4FF-823E-46F8-9A01-E6B5E6D9E6A3}" type="datetimeFigureOut">
              <a:rPr lang="en-US" smtClean="0"/>
              <a:t>12/23/2025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8E6D935-59E9-4090-9FCC-7C0749806587}" type="slidenum">
              <a:rPr lang="en-US" smtClean="0"/>
              <a:t>‹#›</a:t>
            </a:fld>
            <a:endParaRPr lang="en-US"/>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236306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553A4FF-823E-46F8-9A01-E6B5E6D9E6A3}" type="datetimeFigureOut">
              <a:rPr lang="en-US" smtClean="0"/>
              <a:t>12/23/2025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8E6D935-59E9-4090-9FCC-7C0749806587}" type="slidenum">
              <a:rPr lang="en-US" smtClean="0"/>
              <a:t>‹#›</a:t>
            </a:fld>
            <a:endParaRPr lang="en-US"/>
          </a:p>
        </p:txBody>
      </p:sp>
    </p:spTree>
    <p:extLst>
      <p:ext uri="{BB962C8B-B14F-4D97-AF65-F5344CB8AC3E}">
        <p14:creationId xmlns:p14="http://schemas.microsoft.com/office/powerpoint/2010/main" val="17795246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3553A4FF-823E-46F8-9A01-E6B5E6D9E6A3}" type="datetimeFigureOut">
              <a:rPr lang="en-US" smtClean="0"/>
              <a:t>12/23/2025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8E6D935-59E9-4090-9FCC-7C0749806587}" type="slidenum">
              <a:rPr lang="en-US" smtClean="0"/>
              <a:t>‹#›</a:t>
            </a:fld>
            <a:endParaRPr lang="en-US"/>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102653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a-I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Date Placeholder 3"/>
          <p:cNvSpPr>
            <a:spLocks noGrp="1"/>
          </p:cNvSpPr>
          <p:nvPr>
            <p:ph type="dt" sz="half" idx="10"/>
          </p:nvPr>
        </p:nvSpPr>
        <p:spPr/>
        <p:txBody>
          <a:bodyPr/>
          <a:lstStyle/>
          <a:p>
            <a:fld id="{3553A4FF-823E-46F8-9A01-E6B5E6D9E6A3}" type="datetimeFigureOut">
              <a:rPr lang="en-US" smtClean="0"/>
              <a:t>12/23/2025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E6D935-59E9-4090-9FCC-7C0749806587}" type="slidenum">
              <a:rPr lang="en-US" smtClean="0"/>
              <a:t>‹#›</a:t>
            </a:fld>
            <a:endParaRPr lang="en-US"/>
          </a:p>
        </p:txBody>
      </p:sp>
    </p:spTree>
    <p:extLst>
      <p:ext uri="{BB962C8B-B14F-4D97-AF65-F5344CB8AC3E}">
        <p14:creationId xmlns:p14="http://schemas.microsoft.com/office/powerpoint/2010/main" val="12573509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3553A4FF-823E-46F8-9A01-E6B5E6D9E6A3}" type="datetimeFigureOut">
              <a:rPr lang="en-US" smtClean="0"/>
              <a:t>12/23/2025</a:t>
            </a:fld>
            <a:endParaRPr lang="en-US"/>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88E6D935-59E9-4090-9FCC-7C0749806587}" type="slidenum">
              <a:rPr lang="en-US" smtClean="0"/>
              <a:t>‹#›</a:t>
            </a:fld>
            <a:endParaRPr lang="en-US"/>
          </a:p>
        </p:txBody>
      </p:sp>
    </p:spTree>
    <p:extLst>
      <p:ext uri="{BB962C8B-B14F-4D97-AF65-F5344CB8AC3E}">
        <p14:creationId xmlns:p14="http://schemas.microsoft.com/office/powerpoint/2010/main" val="23905146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3553A4FF-823E-46F8-9A01-E6B5E6D9E6A3}" type="datetimeFigureOut">
              <a:rPr lang="en-US" smtClean="0"/>
              <a:t>12/23/2025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8E6D935-59E9-4090-9FCC-7C0749806587}" type="slidenum">
              <a:rPr lang="en-US" smtClean="0"/>
              <a:t>‹#›</a:t>
            </a:fld>
            <a:endParaRPr lang="en-US"/>
          </a:p>
        </p:txBody>
      </p:sp>
    </p:spTree>
    <p:extLst>
      <p:ext uri="{BB962C8B-B14F-4D97-AF65-F5344CB8AC3E}">
        <p14:creationId xmlns:p14="http://schemas.microsoft.com/office/powerpoint/2010/main" val="3724010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553A4FF-823E-46F8-9A01-E6B5E6D9E6A3}" type="datetimeFigureOut">
              <a:rPr lang="en-US" smtClean="0"/>
              <a:t>12/23/2025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E6D935-59E9-4090-9FCC-7C0749806587}" type="slidenum">
              <a:rPr lang="en-US" smtClean="0"/>
              <a:t>‹#›</a:t>
            </a:fld>
            <a:endParaRPr lang="en-US"/>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189720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553A4FF-823E-46F8-9A01-E6B5E6D9E6A3}" type="datetimeFigureOut">
              <a:rPr lang="en-US" smtClean="0"/>
              <a:t>12/23/2025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E6D935-59E9-4090-9FCC-7C0749806587}" type="slidenum">
              <a:rPr lang="en-US" smtClean="0"/>
              <a:t>‹#›</a:t>
            </a:fld>
            <a:endParaRPr lang="en-US"/>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406387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553A4FF-823E-46F8-9A01-E6B5E6D9E6A3}" type="datetimeFigureOut">
              <a:rPr lang="en-US" smtClean="0"/>
              <a:t>12/23/2025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E6D935-59E9-4090-9FCC-7C0749806587}" type="slidenum">
              <a:rPr lang="en-US" smtClean="0"/>
              <a:t>‹#›</a:t>
            </a:fld>
            <a:endParaRPr lang="en-US"/>
          </a:p>
        </p:txBody>
      </p:sp>
    </p:spTree>
    <p:extLst>
      <p:ext uri="{BB962C8B-B14F-4D97-AF65-F5344CB8AC3E}">
        <p14:creationId xmlns:p14="http://schemas.microsoft.com/office/powerpoint/2010/main" val="232255771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553A4FF-823E-46F8-9A01-E6B5E6D9E6A3}" type="datetimeFigureOut">
              <a:rPr lang="en-US" smtClean="0"/>
              <a:t>12/23/2025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E6D935-59E9-4090-9FCC-7C0749806587}" type="slidenum">
              <a:rPr lang="en-US" smtClean="0"/>
              <a:t>‹#›</a:t>
            </a:fld>
            <a:endParaRPr lang="en-US"/>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0574030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553A4FF-823E-46F8-9A01-E6B5E6D9E6A3}" type="datetimeFigureOut">
              <a:rPr lang="en-US" smtClean="0"/>
              <a:t>12/23/2025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E6D935-59E9-4090-9FCC-7C0749806587}" type="slidenum">
              <a:rPr lang="en-US" smtClean="0"/>
              <a:t>‹#›</a:t>
            </a:fld>
            <a:endParaRPr lang="en-US"/>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5973373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553A4FF-823E-46F8-9A01-E6B5E6D9E6A3}" type="datetimeFigureOut">
              <a:rPr lang="en-US" smtClean="0"/>
              <a:t>12/23/2025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E6D935-59E9-4090-9FCC-7C0749806587}" type="slidenum">
              <a:rPr lang="en-US" smtClean="0"/>
              <a:t>‹#›</a:t>
            </a:fld>
            <a:endParaRPr lang="en-US"/>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9540501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553A4FF-823E-46F8-9A01-E6B5E6D9E6A3}" type="datetimeFigureOut">
              <a:rPr lang="en-US" smtClean="0"/>
              <a:t>12/23/2025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E6D935-59E9-4090-9FCC-7C0749806587}" type="slidenum">
              <a:rPr lang="en-US" smtClean="0"/>
              <a:t>‹#›</a:t>
            </a:fld>
            <a:endParaRPr lang="en-US"/>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460984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9" name="Group 18"/>
          <p:cNvGrpSpPr/>
          <p:nvPr/>
        </p:nvGrpSpPr>
        <p:grpSpPr>
          <a:xfrm>
            <a:off x="546100" y="-4763"/>
            <a:ext cx="5014912" cy="6862763"/>
            <a:chOff x="2928938" y="-4763"/>
            <a:chExt cx="5014912" cy="6862763"/>
          </a:xfrm>
        </p:grpSpPr>
        <p:sp>
          <p:nvSpPr>
            <p:cNvPr id="22" name="Freeform 6"/>
            <p:cNvSpPr/>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23" name="Freeform 7"/>
            <p:cNvSpPr/>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24" name="Freeform 9"/>
            <p:cNvSpPr/>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25" name="Freeform 10"/>
            <p:cNvSpPr/>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26" name="Freeform 11"/>
            <p:cNvSpPr/>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27" name="Freeform 12"/>
            <p:cNvSpPr/>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2928401" y="1380068"/>
            <a:ext cx="8574622" cy="2616199"/>
          </a:xfrm>
        </p:spPr>
        <p:txBody>
          <a:bodyPr anchor="b">
            <a:normAutofit/>
          </a:bodyPr>
          <a:lstStyle>
            <a:lvl1pPr algn="r">
              <a:defRPr sz="6000">
                <a:effectLst/>
              </a:defRPr>
            </a:lvl1pPr>
          </a:lstStyle>
          <a:p>
            <a:r>
              <a:rPr lang="en-US"/>
              <a:t>Click to edit Master title style</a:t>
            </a:r>
            <a:endParaRPr lang="en-US" dirty="0"/>
          </a:p>
        </p:txBody>
      </p:sp>
      <p:sp>
        <p:nvSpPr>
          <p:cNvPr id="3" name="Subtitle 2"/>
          <p:cNvSpPr>
            <a:spLocks noGrp="1"/>
          </p:cNvSpPr>
          <p:nvPr>
            <p:ph type="subTitle" idx="1"/>
          </p:nvPr>
        </p:nvSpPr>
        <p:spPr>
          <a:xfrm>
            <a:off x="4515377" y="3996267"/>
            <a:ext cx="6987645" cy="1388534"/>
          </a:xfrm>
        </p:spPr>
        <p:txBody>
          <a:bodyPr anchor="t">
            <a:normAutofit/>
          </a:bodyPr>
          <a:lstStyle>
            <a:lvl1pPr marL="0" indent="0" algn="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553A4FF-823E-46F8-9A01-E6B5E6D9E6A3}" type="datetimeFigureOut">
              <a:rPr lang="en-US" smtClean="0"/>
              <a:t>12/23/2025</a:t>
            </a:fld>
            <a:endParaRPr lang="en-US"/>
          </a:p>
        </p:txBody>
      </p:sp>
      <p:sp>
        <p:nvSpPr>
          <p:cNvPr id="5" name="Footer Placeholder 4"/>
          <p:cNvSpPr>
            <a:spLocks noGrp="1"/>
          </p:cNvSpPr>
          <p:nvPr>
            <p:ph type="ftr" sz="quarter" idx="11"/>
          </p:nvPr>
        </p:nvSpPr>
        <p:spPr>
          <a:xfrm>
            <a:off x="5332412" y="5883275"/>
            <a:ext cx="4324044" cy="365125"/>
          </a:xfrm>
        </p:spPr>
        <p:txBody>
          <a:bodyPr/>
          <a:lstStyle/>
          <a:p>
            <a:endParaRPr lang="en-US"/>
          </a:p>
        </p:txBody>
      </p:sp>
      <p:sp>
        <p:nvSpPr>
          <p:cNvPr id="6" name="Slide Number Placeholder 5"/>
          <p:cNvSpPr>
            <a:spLocks noGrp="1"/>
          </p:cNvSpPr>
          <p:nvPr>
            <p:ph type="sldNum" sz="quarter" idx="12"/>
          </p:nvPr>
        </p:nvSpPr>
        <p:spPr/>
        <p:txBody>
          <a:bodyPr/>
          <a:lstStyle/>
          <a:p>
            <a:fld id="{88E6D935-59E9-4090-9FCC-7C0749806587}" type="slidenum">
              <a:rPr lang="en-US" smtClean="0"/>
              <a:t>‹#›</a:t>
            </a:fld>
            <a:endParaRPr lang="en-US"/>
          </a:p>
        </p:txBody>
      </p:sp>
    </p:spTree>
    <p:extLst>
      <p:ext uri="{BB962C8B-B14F-4D97-AF65-F5344CB8AC3E}">
        <p14:creationId xmlns:p14="http://schemas.microsoft.com/office/powerpoint/2010/main" val="12454525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fa-I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553A4FF-823E-46F8-9A01-E6B5E6D9E6A3}" type="datetimeFigureOut">
              <a:rPr lang="en-US" smtClean="0"/>
              <a:t>12/23/2025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E6D935-59E9-4090-9FCC-7C0749806587}" type="slidenum">
              <a:rPr lang="en-US" smtClean="0"/>
              <a:t>‹#›</a:t>
            </a:fld>
            <a:endParaRPr lang="en-US"/>
          </a:p>
        </p:txBody>
      </p:sp>
    </p:spTree>
    <p:extLst>
      <p:ext uri="{BB962C8B-B14F-4D97-AF65-F5344CB8AC3E}">
        <p14:creationId xmlns:p14="http://schemas.microsoft.com/office/powerpoint/2010/main" val="352883625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553A4FF-823E-46F8-9A01-E6B5E6D9E6A3}" type="datetimeFigureOut">
              <a:rPr lang="en-US" smtClean="0"/>
              <a:t>12/23/2025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951856" y="5867131"/>
            <a:ext cx="551167" cy="365125"/>
          </a:xfrm>
        </p:spPr>
        <p:txBody>
          <a:bodyPr/>
          <a:lstStyle/>
          <a:p>
            <a:fld id="{88E6D935-59E9-4090-9FCC-7C0749806587}" type="slidenum">
              <a:rPr lang="en-US" smtClean="0"/>
              <a:t>‹#›</a:t>
            </a:fld>
            <a:endParaRPr lang="en-US"/>
          </a:p>
        </p:txBody>
      </p:sp>
    </p:spTree>
    <p:extLst>
      <p:ext uri="{BB962C8B-B14F-4D97-AF65-F5344CB8AC3E}">
        <p14:creationId xmlns:p14="http://schemas.microsoft.com/office/powerpoint/2010/main" val="41375097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72279" y="2666999"/>
            <a:ext cx="8930747" cy="2110382"/>
          </a:xfrm>
        </p:spPr>
        <p:txBody>
          <a:bodyPr anchor="b"/>
          <a:lstStyle>
            <a:lvl1pPr algn="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72278" y="4777381"/>
            <a:ext cx="8930748"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553A4FF-823E-46F8-9A01-E6B5E6D9E6A3}" type="datetimeFigureOut">
              <a:rPr lang="en-US" smtClean="0"/>
              <a:t>12/23/2025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E6D935-59E9-4090-9FCC-7C0749806587}" type="slidenum">
              <a:rPr lang="en-US" smtClean="0"/>
              <a:t>‹#›</a:t>
            </a:fld>
            <a:endParaRPr lang="en-US"/>
          </a:p>
        </p:txBody>
      </p:sp>
    </p:spTree>
    <p:extLst>
      <p:ext uri="{BB962C8B-B14F-4D97-AF65-F5344CB8AC3E}">
        <p14:creationId xmlns:p14="http://schemas.microsoft.com/office/powerpoint/2010/main" val="130458253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84311" y="685800"/>
            <a:ext cx="10018713" cy="1752599"/>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84312" y="2666999"/>
            <a:ext cx="4895055"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07967" y="2667000"/>
            <a:ext cx="4895056"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553A4FF-823E-46F8-9A01-E6B5E6D9E6A3}" type="datetimeFigureOut">
              <a:rPr lang="en-US" smtClean="0"/>
              <a:t>12/23/2025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8E6D935-59E9-4090-9FCC-7C0749806587}" type="slidenum">
              <a:rPr lang="en-US" smtClean="0"/>
              <a:t>‹#›</a:t>
            </a:fld>
            <a:endParaRPr lang="en-US"/>
          </a:p>
        </p:txBody>
      </p:sp>
    </p:spTree>
    <p:extLst>
      <p:ext uri="{BB962C8B-B14F-4D97-AF65-F5344CB8AC3E}">
        <p14:creationId xmlns:p14="http://schemas.microsoft.com/office/powerpoint/2010/main" val="413729315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772179" y="2658533"/>
            <a:ext cx="4607188"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484311"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880487" y="2667000"/>
            <a:ext cx="4622537"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607967"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553A4FF-823E-46F8-9A01-E6B5E6D9E6A3}" type="datetimeFigureOut">
              <a:rPr lang="en-US" smtClean="0"/>
              <a:t>12/23/2025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8E6D935-59E9-4090-9FCC-7C0749806587}" type="slidenum">
              <a:rPr lang="en-US" smtClean="0"/>
              <a:t>‹#›</a:t>
            </a:fld>
            <a:endParaRPr lang="en-US"/>
          </a:p>
        </p:txBody>
      </p:sp>
    </p:spTree>
    <p:extLst>
      <p:ext uri="{BB962C8B-B14F-4D97-AF65-F5344CB8AC3E}">
        <p14:creationId xmlns:p14="http://schemas.microsoft.com/office/powerpoint/2010/main" val="323411291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553A4FF-823E-46F8-9A01-E6B5E6D9E6A3}" type="datetimeFigureOut">
              <a:rPr lang="en-US" smtClean="0"/>
              <a:t>12/23/2025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8E6D935-59E9-4090-9FCC-7C0749806587}" type="slidenum">
              <a:rPr lang="en-US" smtClean="0"/>
              <a:t>‹#›</a:t>
            </a:fld>
            <a:endParaRPr lang="en-US"/>
          </a:p>
        </p:txBody>
      </p:sp>
    </p:spTree>
    <p:extLst>
      <p:ext uri="{BB962C8B-B14F-4D97-AF65-F5344CB8AC3E}">
        <p14:creationId xmlns:p14="http://schemas.microsoft.com/office/powerpoint/2010/main" val="51453084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553A4FF-823E-46F8-9A01-E6B5E6D9E6A3}" type="datetimeFigureOut">
              <a:rPr lang="en-US" smtClean="0"/>
              <a:t>12/23/2025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8E6D935-59E9-4090-9FCC-7C0749806587}" type="slidenum">
              <a:rPr lang="en-US" smtClean="0"/>
              <a:t>‹#›</a:t>
            </a:fld>
            <a:endParaRPr lang="en-US"/>
          </a:p>
        </p:txBody>
      </p:sp>
    </p:spTree>
    <p:extLst>
      <p:ext uri="{BB962C8B-B14F-4D97-AF65-F5344CB8AC3E}">
        <p14:creationId xmlns:p14="http://schemas.microsoft.com/office/powerpoint/2010/main" val="173694213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1600200"/>
            <a:ext cx="3549121"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262033" y="685799"/>
            <a:ext cx="6240990"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84312" y="2971800"/>
            <a:ext cx="3549121"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3553A4FF-823E-46F8-9A01-E6B5E6D9E6A3}" type="datetimeFigureOut">
              <a:rPr lang="en-US" smtClean="0"/>
              <a:t>12/23/2025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8E6D935-59E9-4090-9FCC-7C0749806587}" type="slidenum">
              <a:rPr lang="en-US" smtClean="0"/>
              <a:t>‹#›</a:t>
            </a:fld>
            <a:endParaRPr lang="en-US"/>
          </a:p>
        </p:txBody>
      </p:sp>
    </p:spTree>
    <p:extLst>
      <p:ext uri="{BB962C8B-B14F-4D97-AF65-F5344CB8AC3E}">
        <p14:creationId xmlns:p14="http://schemas.microsoft.com/office/powerpoint/2010/main" val="372887392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2724" y="1752599"/>
            <a:ext cx="5426158" cy="1371600"/>
          </a:xfrm>
        </p:spPr>
        <p:txBody>
          <a:bodyPr anchor="b">
            <a:normAutofit/>
          </a:bodyPr>
          <a:lstStyle>
            <a:lvl1pPr algn="ctr">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594682" y="914400"/>
            <a:ext cx="3280974"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482724" y="3124199"/>
            <a:ext cx="5426158"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3553A4FF-823E-46F8-9A01-E6B5E6D9E6A3}" type="datetimeFigureOut">
              <a:rPr lang="en-US" smtClean="0"/>
              <a:t>12/23/2025</a:t>
            </a:fld>
            <a:endParaRPr lang="en-US"/>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88E6D935-59E9-4090-9FCC-7C0749806587}" type="slidenum">
              <a:rPr lang="en-US" smtClean="0"/>
              <a:t>‹#›</a:t>
            </a:fld>
            <a:endParaRPr lang="en-US"/>
          </a:p>
        </p:txBody>
      </p:sp>
    </p:spTree>
    <p:extLst>
      <p:ext uri="{BB962C8B-B14F-4D97-AF65-F5344CB8AC3E}">
        <p14:creationId xmlns:p14="http://schemas.microsoft.com/office/powerpoint/2010/main" val="342211954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1" y="4732865"/>
            <a:ext cx="10018711"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3860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484311" y="5299603"/>
            <a:ext cx="10018711"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3553A4FF-823E-46F8-9A01-E6B5E6D9E6A3}" type="datetimeFigureOut">
              <a:rPr lang="en-US" smtClean="0"/>
              <a:t>12/23/2025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8E6D935-59E9-4090-9FCC-7C0749806587}" type="slidenum">
              <a:rPr lang="en-US" smtClean="0"/>
              <a:t>‹#›</a:t>
            </a:fld>
            <a:endParaRPr lang="en-US"/>
          </a:p>
        </p:txBody>
      </p:sp>
    </p:spTree>
    <p:extLst>
      <p:ext uri="{BB962C8B-B14F-4D97-AF65-F5344CB8AC3E}">
        <p14:creationId xmlns:p14="http://schemas.microsoft.com/office/powerpoint/2010/main" val="231737190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685800"/>
            <a:ext cx="10018711" cy="3048000"/>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484312" y="4343400"/>
            <a:ext cx="10018713"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553A4FF-823E-46F8-9A01-E6B5E6D9E6A3}" type="datetimeFigureOut">
              <a:rPr lang="en-US" smtClean="0"/>
              <a:t>12/23/2025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E6D935-59E9-4090-9FCC-7C0749806587}" type="slidenum">
              <a:rPr lang="en-US" smtClean="0"/>
              <a:t>‹#›</a:t>
            </a:fld>
            <a:endParaRPr lang="en-US"/>
          </a:p>
        </p:txBody>
      </p:sp>
    </p:spTree>
    <p:extLst>
      <p:ext uri="{BB962C8B-B14F-4D97-AF65-F5344CB8AC3E}">
        <p14:creationId xmlns:p14="http://schemas.microsoft.com/office/powerpoint/2010/main" val="37805198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a-I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5" name="Date Placeholder 4"/>
          <p:cNvSpPr>
            <a:spLocks noGrp="1"/>
          </p:cNvSpPr>
          <p:nvPr>
            <p:ph type="dt" sz="half" idx="10"/>
          </p:nvPr>
        </p:nvSpPr>
        <p:spPr/>
        <p:txBody>
          <a:bodyPr/>
          <a:lstStyle/>
          <a:p>
            <a:fld id="{3553A4FF-823E-46F8-9A01-E6B5E6D9E6A3}" type="datetimeFigureOut">
              <a:rPr lang="en-US" smtClean="0"/>
              <a:t>12/23/2025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8E6D935-59E9-4090-9FCC-7C0749806587}" type="slidenum">
              <a:rPr lang="en-US" smtClean="0"/>
              <a:t>‹#›</a:t>
            </a:fld>
            <a:endParaRPr lang="en-US"/>
          </a:p>
        </p:txBody>
      </p:sp>
    </p:spTree>
    <p:extLst>
      <p:ext uri="{BB962C8B-B14F-4D97-AF65-F5344CB8AC3E}">
        <p14:creationId xmlns:p14="http://schemas.microsoft.com/office/powerpoint/2010/main" val="413770096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2436811" y="3428999"/>
            <a:ext cx="8532815"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1484311" y="4343400"/>
            <a:ext cx="10018711"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553A4FF-823E-46F8-9A01-E6B5E6D9E6A3}" type="datetimeFigureOut">
              <a:rPr lang="en-US" smtClean="0"/>
              <a:t>12/23/2025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E6D935-59E9-4090-9FCC-7C0749806587}" type="slidenum">
              <a:rPr lang="en-US" smtClean="0"/>
              <a:t>‹#›</a:t>
            </a:fld>
            <a:endParaRPr lang="en-US"/>
          </a:p>
        </p:txBody>
      </p:sp>
    </p:spTree>
    <p:extLst>
      <p:ext uri="{BB962C8B-B14F-4D97-AF65-F5344CB8AC3E}">
        <p14:creationId xmlns:p14="http://schemas.microsoft.com/office/powerpoint/2010/main" val="239843449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484313" y="3308581"/>
            <a:ext cx="10018709" cy="1468800"/>
          </a:xfrm>
        </p:spPr>
        <p:txBody>
          <a:bodyPr anchor="b">
            <a:normAutofit/>
          </a:bodyPr>
          <a:lstStyle>
            <a:lvl1pPr algn="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484312" y="4777381"/>
            <a:ext cx="10018710"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553A4FF-823E-46F8-9A01-E6B5E6D9E6A3}" type="datetimeFigureOut">
              <a:rPr lang="en-US" smtClean="0"/>
              <a:t>12/23/2025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E6D935-59E9-4090-9FCC-7C0749806587}" type="slidenum">
              <a:rPr lang="en-US" smtClean="0"/>
              <a:t>‹#›</a:t>
            </a:fld>
            <a:endParaRPr lang="en-US"/>
          </a:p>
        </p:txBody>
      </p:sp>
    </p:spTree>
    <p:extLst>
      <p:ext uri="{BB962C8B-B14F-4D97-AF65-F5344CB8AC3E}">
        <p14:creationId xmlns:p14="http://schemas.microsoft.com/office/powerpoint/2010/main" val="6540834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84313" y="3886200"/>
            <a:ext cx="10018710"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1484312" y="4775200"/>
            <a:ext cx="10018710"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553A4FF-823E-46F8-9A01-E6B5E6D9E6A3}" type="datetimeFigureOut">
              <a:rPr lang="en-US" smtClean="0"/>
              <a:t>12/23/2025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E6D935-59E9-4090-9FCC-7C0749806587}" type="slidenum">
              <a:rPr lang="en-US" smtClean="0"/>
              <a:t>‹#›</a:t>
            </a:fld>
            <a:endParaRPr lang="en-US"/>
          </a:p>
        </p:txBody>
      </p:sp>
    </p:spTree>
    <p:extLst>
      <p:ext uri="{BB962C8B-B14F-4D97-AF65-F5344CB8AC3E}">
        <p14:creationId xmlns:p14="http://schemas.microsoft.com/office/powerpoint/2010/main" val="140515521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484313" y="685800"/>
            <a:ext cx="10018712" cy="2727325"/>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1484312" y="3505200"/>
            <a:ext cx="10018713"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1484311" y="4343400"/>
            <a:ext cx="10018713"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553A4FF-823E-46F8-9A01-E6B5E6D9E6A3}" type="datetimeFigureOut">
              <a:rPr lang="en-US" smtClean="0"/>
              <a:t>12/23/2025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E6D935-59E9-4090-9FCC-7C0749806587}" type="slidenum">
              <a:rPr lang="en-US" smtClean="0"/>
              <a:t>‹#›</a:t>
            </a:fld>
            <a:endParaRPr lang="en-US"/>
          </a:p>
        </p:txBody>
      </p:sp>
    </p:spTree>
    <p:extLst>
      <p:ext uri="{BB962C8B-B14F-4D97-AF65-F5344CB8AC3E}">
        <p14:creationId xmlns:p14="http://schemas.microsoft.com/office/powerpoint/2010/main" val="424336520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553A4FF-823E-46F8-9A01-E6B5E6D9E6A3}" type="datetimeFigureOut">
              <a:rPr lang="en-US" smtClean="0"/>
              <a:t>12/23/2025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E6D935-59E9-4090-9FCC-7C0749806587}" type="slidenum">
              <a:rPr lang="en-US" smtClean="0"/>
              <a:t>‹#›</a:t>
            </a:fld>
            <a:endParaRPr lang="en-US"/>
          </a:p>
        </p:txBody>
      </p:sp>
    </p:spTree>
    <p:extLst>
      <p:ext uri="{BB962C8B-B14F-4D97-AF65-F5344CB8AC3E}">
        <p14:creationId xmlns:p14="http://schemas.microsoft.com/office/powerpoint/2010/main" val="351316644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732655" y="685800"/>
            <a:ext cx="1770369" cy="51054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484312" y="685800"/>
            <a:ext cx="8019742" cy="510540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553A4FF-823E-46F8-9A01-E6B5E6D9E6A3}" type="datetimeFigureOut">
              <a:rPr lang="en-US" smtClean="0"/>
              <a:t>12/23/2025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E6D935-59E9-4090-9FCC-7C0749806587}" type="slidenum">
              <a:rPr lang="en-US" smtClean="0"/>
              <a:t>‹#›</a:t>
            </a:fld>
            <a:endParaRPr lang="en-US"/>
          </a:p>
        </p:txBody>
      </p:sp>
    </p:spTree>
    <p:extLst>
      <p:ext uri="{BB962C8B-B14F-4D97-AF65-F5344CB8AC3E}">
        <p14:creationId xmlns:p14="http://schemas.microsoft.com/office/powerpoint/2010/main" val="10961101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fa-I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7" name="Date Placeholder 6"/>
          <p:cNvSpPr>
            <a:spLocks noGrp="1"/>
          </p:cNvSpPr>
          <p:nvPr>
            <p:ph type="dt" sz="half" idx="10"/>
          </p:nvPr>
        </p:nvSpPr>
        <p:spPr/>
        <p:txBody>
          <a:bodyPr/>
          <a:lstStyle/>
          <a:p>
            <a:fld id="{3553A4FF-823E-46F8-9A01-E6B5E6D9E6A3}" type="datetimeFigureOut">
              <a:rPr lang="en-US" smtClean="0"/>
              <a:t>12/23/2025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8E6D935-59E9-4090-9FCC-7C0749806587}" type="slidenum">
              <a:rPr lang="en-US" smtClean="0"/>
              <a:t>‹#›</a:t>
            </a:fld>
            <a:endParaRPr lang="en-US"/>
          </a:p>
        </p:txBody>
      </p:sp>
    </p:spTree>
    <p:extLst>
      <p:ext uri="{BB962C8B-B14F-4D97-AF65-F5344CB8AC3E}">
        <p14:creationId xmlns:p14="http://schemas.microsoft.com/office/powerpoint/2010/main" val="266041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a-IR"/>
          </a:p>
        </p:txBody>
      </p:sp>
      <p:sp>
        <p:nvSpPr>
          <p:cNvPr id="3" name="Date Placeholder 2"/>
          <p:cNvSpPr>
            <a:spLocks noGrp="1"/>
          </p:cNvSpPr>
          <p:nvPr>
            <p:ph type="dt" sz="half" idx="10"/>
          </p:nvPr>
        </p:nvSpPr>
        <p:spPr/>
        <p:txBody>
          <a:bodyPr/>
          <a:lstStyle/>
          <a:p>
            <a:fld id="{3553A4FF-823E-46F8-9A01-E6B5E6D9E6A3}" type="datetimeFigureOut">
              <a:rPr lang="en-US" smtClean="0"/>
              <a:t>12/23/2025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8E6D935-59E9-4090-9FCC-7C0749806587}" type="slidenum">
              <a:rPr lang="en-US" smtClean="0"/>
              <a:t>‹#›</a:t>
            </a:fld>
            <a:endParaRPr lang="en-US"/>
          </a:p>
        </p:txBody>
      </p:sp>
    </p:spTree>
    <p:extLst>
      <p:ext uri="{BB962C8B-B14F-4D97-AF65-F5344CB8AC3E}">
        <p14:creationId xmlns:p14="http://schemas.microsoft.com/office/powerpoint/2010/main" val="26263253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553A4FF-823E-46F8-9A01-E6B5E6D9E6A3}" type="datetimeFigureOut">
              <a:rPr lang="en-US" smtClean="0"/>
              <a:t>12/23/2025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8E6D935-59E9-4090-9FCC-7C0749806587}" type="slidenum">
              <a:rPr lang="en-US" smtClean="0"/>
              <a:t>‹#›</a:t>
            </a:fld>
            <a:endParaRPr lang="en-US"/>
          </a:p>
        </p:txBody>
      </p:sp>
    </p:spTree>
    <p:extLst>
      <p:ext uri="{BB962C8B-B14F-4D97-AF65-F5344CB8AC3E}">
        <p14:creationId xmlns:p14="http://schemas.microsoft.com/office/powerpoint/2010/main" val="10120292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a-I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553A4FF-823E-46F8-9A01-E6B5E6D9E6A3}" type="datetimeFigureOut">
              <a:rPr lang="en-US" smtClean="0"/>
              <a:t>12/23/2025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8E6D935-59E9-4090-9FCC-7C0749806587}" type="slidenum">
              <a:rPr lang="en-US" smtClean="0"/>
              <a:t>‹#›</a:t>
            </a:fld>
            <a:endParaRPr lang="en-US"/>
          </a:p>
        </p:txBody>
      </p:sp>
    </p:spTree>
    <p:extLst>
      <p:ext uri="{BB962C8B-B14F-4D97-AF65-F5344CB8AC3E}">
        <p14:creationId xmlns:p14="http://schemas.microsoft.com/office/powerpoint/2010/main" val="2523155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a-I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a-I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553A4FF-823E-46F8-9A01-E6B5E6D9E6A3}" type="datetimeFigureOut">
              <a:rPr lang="en-US" smtClean="0"/>
              <a:t>12/23/2025</a:t>
            </a:fld>
            <a:endParaRPr lang="en-US"/>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88E6D935-59E9-4090-9FCC-7C0749806587}" type="slidenum">
              <a:rPr lang="en-US" smtClean="0"/>
              <a:t>‹#›</a:t>
            </a:fld>
            <a:endParaRPr lang="en-US"/>
          </a:p>
        </p:txBody>
      </p:sp>
    </p:spTree>
    <p:extLst>
      <p:ext uri="{BB962C8B-B14F-4D97-AF65-F5344CB8AC3E}">
        <p14:creationId xmlns:p14="http://schemas.microsoft.com/office/powerpoint/2010/main" val="35001096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image" Target="../media/image3.pn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theme" Target="../theme/theme3.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fa-I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53A4FF-823E-46F8-9A01-E6B5E6D9E6A3}" type="datetimeFigureOut">
              <a:rPr lang="en-US" smtClean="0"/>
              <a:t>12/23/2025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8E6D935-59E9-4090-9FCC-7C0749806587}" type="slidenum">
              <a:rPr lang="en-US" smtClean="0"/>
              <a:t>‹#›</a:t>
            </a:fld>
            <a:endParaRPr lang="en-US"/>
          </a:p>
        </p:txBody>
      </p:sp>
    </p:spTree>
    <p:extLst>
      <p:ext uri="{BB962C8B-B14F-4D97-AF65-F5344CB8AC3E}">
        <p14:creationId xmlns:p14="http://schemas.microsoft.com/office/powerpoint/2010/main" val="8726031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a-I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3553A4FF-823E-46F8-9A01-E6B5E6D9E6A3}" type="datetimeFigureOut">
              <a:rPr lang="en-US" smtClean="0"/>
              <a:t>12/23/2025</a:t>
            </a:fld>
            <a:endParaRPr lang="en-US"/>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88E6D935-59E9-4090-9FCC-7C0749806587}" type="slidenum">
              <a:rPr lang="en-US" smtClean="0"/>
              <a:t>‹#›</a:t>
            </a:fld>
            <a:endParaRPr lang="en-US"/>
          </a:p>
        </p:txBody>
      </p:sp>
    </p:spTree>
    <p:extLst>
      <p:ext uri="{BB962C8B-B14F-4D97-AF65-F5344CB8AC3E}">
        <p14:creationId xmlns:p14="http://schemas.microsoft.com/office/powerpoint/2010/main" val="81352438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Lst>
  <p:txStyles>
    <p:titleStyle>
      <a:lvl1pPr algn="ctr" defTabSz="457200" rtl="1"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p:titleStyle>
    <p:bodyStyle>
      <a:lvl1pPr marL="285750" indent="-285750" algn="r" defTabSz="457200" rtl="1"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r" defTabSz="457200" rtl="1"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r" defTabSz="457200" rtl="1"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r" defTabSz="457200" rtl="1"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r" defTabSz="457200" rtl="1"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r" defTabSz="457200" rtl="1"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r" defTabSz="457200" rtl="1"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r" defTabSz="457200" rtl="1"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r" defTabSz="457200" rtl="1"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r" defTabSz="457200" rtl="1" eaLnBrk="1" latinLnBrk="0" hangingPunct="1">
        <a:defRPr sz="1800" kern="1200">
          <a:solidFill>
            <a:schemeClr val="tx1"/>
          </a:solidFill>
          <a:latin typeface="+mn-lt"/>
          <a:ea typeface="+mn-ea"/>
          <a:cs typeface="+mn-cs"/>
        </a:defRPr>
      </a:lvl1pPr>
      <a:lvl2pPr marL="457200" algn="r" defTabSz="457200" rtl="1" eaLnBrk="1" latinLnBrk="0" hangingPunct="1">
        <a:defRPr sz="1800" kern="1200">
          <a:solidFill>
            <a:schemeClr val="tx1"/>
          </a:solidFill>
          <a:latin typeface="+mn-lt"/>
          <a:ea typeface="+mn-ea"/>
          <a:cs typeface="+mn-cs"/>
        </a:defRPr>
      </a:lvl2pPr>
      <a:lvl3pPr marL="914400" algn="r" defTabSz="457200" rtl="1" eaLnBrk="1" latinLnBrk="0" hangingPunct="1">
        <a:defRPr sz="1800" kern="1200">
          <a:solidFill>
            <a:schemeClr val="tx1"/>
          </a:solidFill>
          <a:latin typeface="+mn-lt"/>
          <a:ea typeface="+mn-ea"/>
          <a:cs typeface="+mn-cs"/>
        </a:defRPr>
      </a:lvl3pPr>
      <a:lvl4pPr marL="1371600" algn="r" defTabSz="457200" rtl="1" eaLnBrk="1" latinLnBrk="0" hangingPunct="1">
        <a:defRPr sz="1800" kern="1200">
          <a:solidFill>
            <a:schemeClr val="tx1"/>
          </a:solidFill>
          <a:latin typeface="+mn-lt"/>
          <a:ea typeface="+mn-ea"/>
          <a:cs typeface="+mn-cs"/>
        </a:defRPr>
      </a:lvl4pPr>
      <a:lvl5pPr marL="1828800" algn="r" defTabSz="457200" rtl="1" eaLnBrk="1" latinLnBrk="0" hangingPunct="1">
        <a:defRPr sz="1800" kern="1200">
          <a:solidFill>
            <a:schemeClr val="tx1"/>
          </a:solidFill>
          <a:latin typeface="+mn-lt"/>
          <a:ea typeface="+mn-ea"/>
          <a:cs typeface="+mn-cs"/>
        </a:defRPr>
      </a:lvl5pPr>
      <a:lvl6pPr marL="2286000" algn="r" defTabSz="457200" rtl="1" eaLnBrk="1" latinLnBrk="0" hangingPunct="1">
        <a:defRPr sz="1800" kern="1200">
          <a:solidFill>
            <a:schemeClr val="tx1"/>
          </a:solidFill>
          <a:latin typeface="+mn-lt"/>
          <a:ea typeface="+mn-ea"/>
          <a:cs typeface="+mn-cs"/>
        </a:defRPr>
      </a:lvl6pPr>
      <a:lvl7pPr marL="2743200" algn="r" defTabSz="457200" rtl="1" eaLnBrk="1" latinLnBrk="0" hangingPunct="1">
        <a:defRPr sz="1800" kern="1200">
          <a:solidFill>
            <a:schemeClr val="tx1"/>
          </a:solidFill>
          <a:latin typeface="+mn-lt"/>
          <a:ea typeface="+mn-ea"/>
          <a:cs typeface="+mn-cs"/>
        </a:defRPr>
      </a:lvl7pPr>
      <a:lvl8pPr marL="3200400" algn="r" defTabSz="457200" rtl="1" eaLnBrk="1" latinLnBrk="0" hangingPunct="1">
        <a:defRPr sz="1800" kern="1200">
          <a:solidFill>
            <a:schemeClr val="tx1"/>
          </a:solidFill>
          <a:latin typeface="+mn-lt"/>
          <a:ea typeface="+mn-ea"/>
          <a:cs typeface="+mn-cs"/>
        </a:defRPr>
      </a:lvl8pPr>
      <a:lvl9pPr marL="3657600" algn="r" defTabSz="457200" rtl="1"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7" name="Group 6"/>
          <p:cNvGrpSpPr/>
          <p:nvPr/>
        </p:nvGrpSpPr>
        <p:grpSpPr>
          <a:xfrm>
            <a:off x="150812" y="0"/>
            <a:ext cx="2436813" cy="6858001"/>
            <a:chOff x="1320800" y="0"/>
            <a:chExt cx="2436813" cy="6858001"/>
          </a:xfrm>
        </p:grpSpPr>
        <p:sp>
          <p:nvSpPr>
            <p:cNvPr id="8" name="Freeform 6"/>
            <p:cNvSpPr/>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9" name="Freeform 7"/>
            <p:cNvSpPr/>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0" name="Freeform 8"/>
            <p:cNvSpPr/>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1" name="Freeform 9"/>
            <p:cNvSpPr/>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2" name="Freeform 10"/>
            <p:cNvSpPr/>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3" name="Freeform 11"/>
            <p:cNvSpPr/>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1484311" y="685800"/>
            <a:ext cx="10018713" cy="1752599"/>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484310" y="2666999"/>
            <a:ext cx="10018713" cy="3124201"/>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732656" y="5883275"/>
            <a:ext cx="1143000"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3553A4FF-823E-46F8-9A01-E6B5E6D9E6A3}" type="datetimeFigureOut">
              <a:rPr lang="en-US" smtClean="0"/>
              <a:t>12/23/2025</a:t>
            </a:fld>
            <a:endParaRPr lang="en-US"/>
          </a:p>
        </p:txBody>
      </p:sp>
      <p:sp>
        <p:nvSpPr>
          <p:cNvPr id="5" name="Footer Placeholder 4"/>
          <p:cNvSpPr>
            <a:spLocks noGrp="1"/>
          </p:cNvSpPr>
          <p:nvPr>
            <p:ph type="ftr" sz="quarter" idx="3"/>
          </p:nvPr>
        </p:nvSpPr>
        <p:spPr>
          <a:xfrm>
            <a:off x="2572279" y="5883275"/>
            <a:ext cx="7084177"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10951856" y="5883275"/>
            <a:ext cx="551167"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88E6D935-59E9-4090-9FCC-7C0749806587}" type="slidenum">
              <a:rPr lang="en-US" smtClean="0"/>
              <a:t>‹#›</a:t>
            </a:fld>
            <a:endParaRPr lang="en-US"/>
          </a:p>
        </p:txBody>
      </p:sp>
    </p:spTree>
    <p:extLst>
      <p:ext uri="{BB962C8B-B14F-4D97-AF65-F5344CB8AC3E}">
        <p14:creationId xmlns:p14="http://schemas.microsoft.com/office/powerpoint/2010/main" val="448095195"/>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 id="2147483716" r:id="rId14"/>
    <p:sldLayoutId id="2147483717" r:id="rId15"/>
    <p:sldLayoutId id="2147483718" r:id="rId16"/>
    <p:sldLayoutId id="2147483719" r:id="rId17"/>
  </p:sldLayoutIdLst>
  <p:txStyles>
    <p:titleStyle>
      <a:lvl1pPr algn="ctr" defTabSz="457200" rtl="1" eaLnBrk="1" latinLnBrk="0" hangingPunct="1">
        <a:spcBef>
          <a:spcPct val="0"/>
        </a:spcBef>
        <a:buNone/>
        <a:defRPr sz="4000" kern="1200" cap="none">
          <a:ln w="3175" cmpd="sng">
            <a:noFill/>
          </a:ln>
          <a:solidFill>
            <a:schemeClr val="tx1"/>
          </a:solidFill>
          <a:effectLst/>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p:titleStyle>
    <p:bodyStyle>
      <a:lvl1pPr marL="285750" indent="-285750" algn="r" defTabSz="457200" rtl="1"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r" defTabSz="457200" rtl="1"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r" defTabSz="457200" rtl="1"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r" defTabSz="457200" rtl="1"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r" defTabSz="457200" rtl="1"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r" defTabSz="457200" rtl="1"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r" defTabSz="457200" rtl="1"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r" defTabSz="457200" rtl="1"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r" defTabSz="457200" rtl="1"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r" defTabSz="457200" rtl="1" eaLnBrk="1" latinLnBrk="0" hangingPunct="1">
        <a:defRPr sz="1800" kern="1200">
          <a:solidFill>
            <a:schemeClr val="tx1"/>
          </a:solidFill>
          <a:latin typeface="+mn-lt"/>
          <a:ea typeface="+mn-ea"/>
          <a:cs typeface="+mn-cs"/>
        </a:defRPr>
      </a:lvl1pPr>
      <a:lvl2pPr marL="457200" algn="r" defTabSz="457200" rtl="1" eaLnBrk="1" latinLnBrk="0" hangingPunct="1">
        <a:defRPr sz="1800" kern="1200">
          <a:solidFill>
            <a:schemeClr val="tx1"/>
          </a:solidFill>
          <a:latin typeface="+mn-lt"/>
          <a:ea typeface="+mn-ea"/>
          <a:cs typeface="+mn-cs"/>
        </a:defRPr>
      </a:lvl2pPr>
      <a:lvl3pPr marL="914400" algn="r" defTabSz="457200" rtl="1" eaLnBrk="1" latinLnBrk="0" hangingPunct="1">
        <a:defRPr sz="1800" kern="1200">
          <a:solidFill>
            <a:schemeClr val="tx1"/>
          </a:solidFill>
          <a:latin typeface="+mn-lt"/>
          <a:ea typeface="+mn-ea"/>
          <a:cs typeface="+mn-cs"/>
        </a:defRPr>
      </a:lvl3pPr>
      <a:lvl4pPr marL="1371600" algn="r" defTabSz="457200" rtl="1" eaLnBrk="1" latinLnBrk="0" hangingPunct="1">
        <a:defRPr sz="1800" kern="1200">
          <a:solidFill>
            <a:schemeClr val="tx1"/>
          </a:solidFill>
          <a:latin typeface="+mn-lt"/>
          <a:ea typeface="+mn-ea"/>
          <a:cs typeface="+mn-cs"/>
        </a:defRPr>
      </a:lvl4pPr>
      <a:lvl5pPr marL="1828800" algn="r" defTabSz="457200" rtl="1" eaLnBrk="1" latinLnBrk="0" hangingPunct="1">
        <a:defRPr sz="1800" kern="1200">
          <a:solidFill>
            <a:schemeClr val="tx1"/>
          </a:solidFill>
          <a:latin typeface="+mn-lt"/>
          <a:ea typeface="+mn-ea"/>
          <a:cs typeface="+mn-cs"/>
        </a:defRPr>
      </a:lvl5pPr>
      <a:lvl6pPr marL="2286000" algn="r" defTabSz="457200" rtl="1" eaLnBrk="1" latinLnBrk="0" hangingPunct="1">
        <a:defRPr sz="1800" kern="1200">
          <a:solidFill>
            <a:schemeClr val="tx1"/>
          </a:solidFill>
          <a:latin typeface="+mn-lt"/>
          <a:ea typeface="+mn-ea"/>
          <a:cs typeface="+mn-cs"/>
        </a:defRPr>
      </a:lvl6pPr>
      <a:lvl7pPr marL="2743200" algn="r" defTabSz="457200" rtl="1" eaLnBrk="1" latinLnBrk="0" hangingPunct="1">
        <a:defRPr sz="1800" kern="1200">
          <a:solidFill>
            <a:schemeClr val="tx1"/>
          </a:solidFill>
          <a:latin typeface="+mn-lt"/>
          <a:ea typeface="+mn-ea"/>
          <a:cs typeface="+mn-cs"/>
        </a:defRPr>
      </a:lvl7pPr>
      <a:lvl8pPr marL="3200400" algn="r" defTabSz="457200" rtl="1" eaLnBrk="1" latinLnBrk="0" hangingPunct="1">
        <a:defRPr sz="1800" kern="1200">
          <a:solidFill>
            <a:schemeClr val="tx1"/>
          </a:solidFill>
          <a:latin typeface="+mn-lt"/>
          <a:ea typeface="+mn-ea"/>
          <a:cs typeface="+mn-cs"/>
        </a:defRPr>
      </a:lvl8pPr>
      <a:lvl9pPr marL="3657600" algn="r" defTabSz="4572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hyperlink" Target="https://fa.wikipedia.org/wiki/%D9%85%D9%84%D8%A7%D9%86%DB%8C%D9%86" TargetMode="External"/><Relationship Id="rId2" Type="http://schemas.openxmlformats.org/officeDocument/2006/relationships/hyperlink" Target="https://fa.wikipedia.org/wiki/%D8%B1%D9%86%DA%AF%D8%AF%D8%A7%D9%86%D9%87" TargetMode="External"/><Relationship Id="rId1" Type="http://schemas.openxmlformats.org/officeDocument/2006/relationships/slideLayout" Target="../slideLayouts/slideLayout2.xml"/><Relationship Id="rId6" Type="http://schemas.openxmlformats.org/officeDocument/2006/relationships/image" Target="../media/image140.emf"/><Relationship Id="rId5" Type="http://schemas.openxmlformats.org/officeDocument/2006/relationships/image" Target="../media/image139.png"/><Relationship Id="rId4" Type="http://schemas.openxmlformats.org/officeDocument/2006/relationships/image" Target="../media/image138.png"/></Relationships>
</file>

<file path=ppt/slides/_rels/slide101.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44.emf"/><Relationship Id="rId2" Type="http://schemas.openxmlformats.org/officeDocument/2006/relationships/image" Target="../media/image143.png"/><Relationship Id="rId1" Type="http://schemas.openxmlformats.org/officeDocument/2006/relationships/slideLayout" Target="../slideLayouts/slideLayout2.xml"/><Relationship Id="rId4" Type="http://schemas.openxmlformats.org/officeDocument/2006/relationships/image" Target="../media/image145.emf"/></Relationships>
</file>

<file path=ppt/slides/_rels/slide104.xml.rels><?xml version="1.0" encoding="UTF-8" standalone="yes"?>
<Relationships xmlns="http://schemas.openxmlformats.org/package/2006/relationships"><Relationship Id="rId3" Type="http://schemas.openxmlformats.org/officeDocument/2006/relationships/image" Target="../media/image147.png"/><Relationship Id="rId7" Type="http://schemas.openxmlformats.org/officeDocument/2006/relationships/image" Target="../media/image151.png"/><Relationship Id="rId2" Type="http://schemas.openxmlformats.org/officeDocument/2006/relationships/image" Target="../media/image146.png"/><Relationship Id="rId1" Type="http://schemas.openxmlformats.org/officeDocument/2006/relationships/slideLayout" Target="../slideLayouts/slideLayout2.xml"/><Relationship Id="rId6" Type="http://schemas.openxmlformats.org/officeDocument/2006/relationships/image" Target="../media/image150.png"/><Relationship Id="rId5" Type="http://schemas.openxmlformats.org/officeDocument/2006/relationships/image" Target="../media/image149.png"/><Relationship Id="rId4" Type="http://schemas.openxmlformats.org/officeDocument/2006/relationships/image" Target="../media/image148.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2.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155.emf"/><Relationship Id="rId2" Type="http://schemas.openxmlformats.org/officeDocument/2006/relationships/hyperlink" Target="https://lafarrerr.com/colorless-sunscreen-for-oily-skin-spf-50/"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156.emf"/><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157.emf"/><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hyperlink" Target="https://fa.wikipedia.org/wiki/%D8%A7%DB%8C%D8%B1%D8%A7%D9%86" TargetMode="External"/><Relationship Id="rId2" Type="http://schemas.openxmlformats.org/officeDocument/2006/relationships/hyperlink" Target="https://fa.wikipedia.org/wiki/%D9%86%D8%A7%D8%B5%D8%B1%D8%A7%D9%84%D8%AF%DB%8C%D9%86%E2%80%8C%D8%B4%D8%A7%D9%87" TargetMode="External"/><Relationship Id="rId1" Type="http://schemas.openxmlformats.org/officeDocument/2006/relationships/slideLayout" Target="../slideLayouts/slideLayout2.xml"/><Relationship Id="rId4" Type="http://schemas.openxmlformats.org/officeDocument/2006/relationships/hyperlink" Target="https://fa.wikipedia.org/wiki/%D9%81%D8%B1%D9%88%D8%B4%DA%AF%D8%A7%D9%87%E2%80%8C%D9%87%D8%A7%DB%8C_%D8%A2%D9%86%D9%84%D8%A7%DB%8C%D9%86_%D8%AF%D8%B1_%D8%A7%DB%8C%D8%B1%D8%A7%D9%86" TargetMode="External"/></Relationships>
</file>

<file path=ppt/slides/_rels/slide115.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hyperlink" Target="https://fa.wikipedia.org/wiki/%D9%BE%D9%84%DB%8C%E2%80%8C%DA%A9%D8%B1%D8%A8%D9%86%D8%A7%D8%AA" TargetMode="External"/><Relationship Id="rId1" Type="http://schemas.openxmlformats.org/officeDocument/2006/relationships/slideLayout" Target="../slideLayouts/slideLayout2.xml"/><Relationship Id="rId5" Type="http://schemas.openxmlformats.org/officeDocument/2006/relationships/image" Target="../media/image160.png"/><Relationship Id="rId4" Type="http://schemas.openxmlformats.org/officeDocument/2006/relationships/image" Target="../media/image159.png"/></Relationships>
</file>

<file path=ppt/slides/_rels/slide116.xml.rels><?xml version="1.0" encoding="UTF-8" standalone="yes"?>
<Relationships xmlns="http://schemas.openxmlformats.org/package/2006/relationships"><Relationship Id="rId3" Type="http://schemas.openxmlformats.org/officeDocument/2006/relationships/image" Target="../media/image162.emf"/><Relationship Id="rId2" Type="http://schemas.openxmlformats.org/officeDocument/2006/relationships/image" Target="../media/image161.emf"/><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3.emf"/><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hyperlink" Target="&#1578;&#1593;&#1585;&#1610;&#1601;%20&#1601;&#1606;&#1575;&#1608;&#1585;&#1740;.pdf" TargetMode="External"/><Relationship Id="rId2" Type="http://schemas.openxmlformats.org/officeDocument/2006/relationships/hyperlink" Target="BTS.docx" TargetMode="External"/><Relationship Id="rId1" Type="http://schemas.openxmlformats.org/officeDocument/2006/relationships/slideLayout" Target="../slideLayouts/slideLayout2.xml"/><Relationship Id="rId5" Type="http://schemas.openxmlformats.org/officeDocument/2006/relationships/hyperlink" Target="&#1587;&#1608;&#1575;&#1604;%20&#1662;&#1585;&#1578;&#1608;%201404.09.docx" TargetMode="External"/><Relationship Id="rId4" Type="http://schemas.openxmlformats.org/officeDocument/2006/relationships/hyperlink" Target="&#1575;&#1579;&#1585;&#1575;&#1578;%20&#1662;&#1585;&#1578;&#1608;&#1607;&#1575;&#1740;%20&#1575;&#1588;&#1593;&#1607;%20&#1575;&#1740;&#1705;&#1587;%20&#1705;&#1606;&#1578;&#1585;&#1604;%20&#1576;&#1575;&#1585;%20&#1670;&#1605;&#1583;&#1575;&#1606;&#1740;%20&#1576;&#1585;%20&#1605;&#1608;&#1575;&#1583;%20&#1594;&#1584;&#1575;&#1740;&#1740;%20&#1548;&#1570;&#1585;&#1575;&#1740;&#1588;&#1740;%20&#1608;%20&#1583;&#1575;&#1585;&#1608;&#1740;&#1740;.pdf" TargetMode="External"/></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fa.wikipedia.org/wiki/%D8%A7%D8%B1%DA%AF%D8%A7%D9%86%DB%8C%D8%B3%D9%85" TargetMode="External"/><Relationship Id="rId2" Type="http://schemas.openxmlformats.org/officeDocument/2006/relationships/hyperlink" Target="https://fa.wikipedia.org/wiki/%D8%A8%D8%A7%DA%A9%D8%AA%D8%B1%DB%8C" TargetMode="Externa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hyperlink" Target="https://fa.wikipedia.org/wiki/%DA%AF%D9%86%D8%AF%D8%B2%D8%AF%D8%A7%DB%8C%DB%8C" TargetMode="External"/></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hyperlink" Target="https://fa.wikipedia.org/wiki/%D9%84%D8%A7%DB%8C%D9%87_%D8%A7%D8%B2%D9%88%D9%86"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0.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8" Type="http://schemas.openxmlformats.org/officeDocument/2006/relationships/hyperlink" Target="https://fa.wikipedia.org/wiki/%D9%81%DB%8C%D8%B2%DB%8C%DA%A9%E2%80%8C%D8%AF%D8%A7%D9%86" TargetMode="External"/><Relationship Id="rId3" Type="http://schemas.openxmlformats.org/officeDocument/2006/relationships/hyperlink" Target="https://fa.wikipedia.org/wiki/%D8%A7%D8%B3%D8%AA%D8%B1%D8%A7%D8%AA%D9%88%D8%B3%D9%81%D8%B1" TargetMode="External"/><Relationship Id="rId7" Type="http://schemas.openxmlformats.org/officeDocument/2006/relationships/hyperlink" Target="https://fa.wikipedia.org/wiki/%DB%B1%DB%B9%DB%B1%DB%B3_(%D9%85%DB%8C%D9%84%D8%A7%D8%AF%DB%8C)" TargetMode="External"/><Relationship Id="rId12" Type="http://schemas.openxmlformats.org/officeDocument/2006/relationships/image" Target="../media/image30.png"/><Relationship Id="rId2" Type="http://schemas.openxmlformats.org/officeDocument/2006/relationships/hyperlink" Target="https://fa.wikipedia.org/wiki/%D8%AF%D8%A7%D8%A8%D8%B3%D9%88%D9%86_(%DB%8C%DA%A9%D8%A7)" TargetMode="External"/><Relationship Id="rId1" Type="http://schemas.openxmlformats.org/officeDocument/2006/relationships/slideLayout" Target="../slideLayouts/slideLayout2.xml"/><Relationship Id="rId6" Type="http://schemas.openxmlformats.org/officeDocument/2006/relationships/hyperlink" Target="https://fa.wikipedia.org/wiki/%D8%A7%D8%B2%D9%88%D9%86_(%D9%85%D9%88%D9%84%DA%A9%D9%88%D9%84)" TargetMode="External"/><Relationship Id="rId11" Type="http://schemas.openxmlformats.org/officeDocument/2006/relationships/image" Target="../media/image29.png"/><Relationship Id="rId5" Type="http://schemas.openxmlformats.org/officeDocument/2006/relationships/hyperlink" Target="https://fa.wikipedia.org/wiki/%D8%BA%D9%84%D8%B8%D8%AA" TargetMode="External"/><Relationship Id="rId10" Type="http://schemas.openxmlformats.org/officeDocument/2006/relationships/hyperlink" Target="https://fa.wikipedia.org/wiki/%D8%A2%D9%86%D8%B1%DB%8C_%D8%A8%D9%88%DB%8C%D8%B3%D9%88%D9%86" TargetMode="External"/><Relationship Id="rId4" Type="http://schemas.openxmlformats.org/officeDocument/2006/relationships/hyperlink" Target="https://fa.wikipedia.org/wiki/%D8%AC%D9%88_%D8%B2%D9%85%DB%8C%D9%86" TargetMode="External"/><Relationship Id="rId9" Type="http://schemas.openxmlformats.org/officeDocument/2006/relationships/hyperlink" Target="https://fa.wikipedia.org/wiki/%D8%B4%D8%A7%D8%B1%D9%84_%D9%81%D8%A7%D8%A8%D8%B1%DB%8C" TargetMode="External"/></Relationships>
</file>

<file path=ppt/slides/_rels/slide23.xml.rels><?xml version="1.0" encoding="UTF-8" standalone="yes"?>
<Relationships xmlns="http://schemas.openxmlformats.org/package/2006/relationships"><Relationship Id="rId8" Type="http://schemas.openxmlformats.org/officeDocument/2006/relationships/hyperlink" Target="https://fa.wikipedia.org/wiki/%D8%A8%D8%B1%D9%85" TargetMode="External"/><Relationship Id="rId3" Type="http://schemas.openxmlformats.org/officeDocument/2006/relationships/hyperlink" Target="https://fa.wikipedia.org/wiki/%D8%AE%D9%88%D8%B1%D8%B4%DB%8C%D8%AF" TargetMode="External"/><Relationship Id="rId7" Type="http://schemas.openxmlformats.org/officeDocument/2006/relationships/hyperlink" Target="https://fa.wikipedia.org/wiki/%DA%A9%D9%84%D8%B1" TargetMode="External"/><Relationship Id="rId2" Type="http://schemas.openxmlformats.org/officeDocument/2006/relationships/hyperlink" Target="https://fa.wikipedia.org/wiki/%D9%81%D8%B1%D8%A7%D8%A8%D9%86%D9%81%D8%B4" TargetMode="External"/><Relationship Id="rId1" Type="http://schemas.openxmlformats.org/officeDocument/2006/relationships/slideLayout" Target="../slideLayouts/slideLayout2.xml"/><Relationship Id="rId6" Type="http://schemas.openxmlformats.org/officeDocument/2006/relationships/hyperlink" Target="https://fa.wikipedia.org/wiki/%D8%A7%DB%8C%D8%A7%D9%84%D8%A7%D8%AA_%D9%85%D8%AA%D8%AD%D8%AF%D9%87_%D8%A2%D9%85%D8%B1%DB%8C%DA%A9%D8%A7" TargetMode="External"/><Relationship Id="rId11" Type="http://schemas.openxmlformats.org/officeDocument/2006/relationships/image" Target="../media/image31.png"/><Relationship Id="rId5" Type="http://schemas.openxmlformats.org/officeDocument/2006/relationships/hyperlink" Target="https://fa.wikipedia.org/wiki/%DA%A9%D9%84%D8%B1%D9%88%D9%81%D9%84%D9%88%D8%A6%D9%88%D8%B1%D9%88%DA%A9%D8%B1%D8%A8%D9%86" TargetMode="External"/><Relationship Id="rId10" Type="http://schemas.openxmlformats.org/officeDocument/2006/relationships/hyperlink" Target="https://fa.wikipedia.org/wiki/%D9%82%D8%B7%D8%A8_%D8%AC%D9%86%D9%88%D8%A8" TargetMode="External"/><Relationship Id="rId4" Type="http://schemas.openxmlformats.org/officeDocument/2006/relationships/hyperlink" Target="https://fa.wikipedia.org/wiki/%D9%81%D8%B1%D9%88%D8%B3%D8%B1%D8%AE" TargetMode="External"/><Relationship Id="rId9" Type="http://schemas.openxmlformats.org/officeDocument/2006/relationships/hyperlink" Target="https://fa.wikipedia.org/wiki/%D9%88%D8%A7%DA%A9%D9%86%D8%B4_%D8%B4%DB%8C%D9%85%DB%8C%D8%A7%DB%8C%DB%8C"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s://fa.wikipedia.org/w/index.php?title=%DA%A9%D9%84%D8%B1_%D9%85%D9%88%D9%86%D9%88%D8%A7%DA%A9%D8%B3%DB%8C%D8%AF&amp;action=edit&amp;redlink=1" TargetMode="External"/><Relationship Id="rId2" Type="http://schemas.openxmlformats.org/officeDocument/2006/relationships/hyperlink" Target="https://fa.wikipedia.org/wiki/%D9%81%D8%B1%D9%88%D8%B3%D8%B1%D8%AE" TargetMode="Externa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hyperlink" Target="https://fa.wikipedia.org/wiki/%DA%A9%D9%84%D8%B1" TargetMode="External"/></Relationships>
</file>

<file path=ppt/slides/_rels/slide2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hyperlink" Target="https://fa.wikipedia.org/wiki/%D9%BE%D8%B1%D9%88%D9%86%D8%AF%D9%87:Two_black_light_fluorescent_tubes.jpg?uselang=fa"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s://nooracomart.com/product/22010-%D9%81%D8%AA%D9%88%D8%AA%D8%B1%D8%A7%D9%BE%DB%8C" TargetMode="External"/><Relationship Id="rId2" Type="http://schemas.openxmlformats.org/officeDocument/2006/relationships/hyperlink" Target="https://nooracomart.com/subcategory/%D9%84%D8%A7%D9%85%D9%BE-%D9%85%D8%A7%D9%88%D8%B1%D8%A7%D8%A1-%D8%A8%D9%86%D9%81%D8%B4" TargetMode="External"/><Relationship Id="rId1" Type="http://schemas.openxmlformats.org/officeDocument/2006/relationships/slideLayout" Target="../slideLayouts/slideLayout2.xml"/><Relationship Id="rId4" Type="http://schemas.openxmlformats.org/officeDocument/2006/relationships/image" Target="../media/image41.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hyperlink" Target="https://fa.wikipedia.org/wiki/%D9%81%DB%8C%D8%B2%DB%8C%D9%88%D8%AA%D8%B1%D8%A7%D9%BE%DB%8C" TargetMode="External"/><Relationship Id="rId7" Type="http://schemas.openxmlformats.org/officeDocument/2006/relationships/image" Target="../media/image43.png"/><Relationship Id="rId2" Type="http://schemas.openxmlformats.org/officeDocument/2006/relationships/hyperlink" Target="https://fa.wikipedia.org/wiki/%D9%BE%D8%B1%D9%88%D9%86%D8%AF%D9%87:DNA_UV_mutation.svg?uselang=fa" TargetMode="Externa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hyperlink" Target="https://fa.wikipedia.org/wiki/%D9%BE%D8%B1%D9%88%D9%86%D8%AF%D9%87:Sunscreen_on_back_under_normal_and_UV_light.jpg?uselang=fa" TargetMode="External"/><Relationship Id="rId4" Type="http://schemas.openxmlformats.org/officeDocument/2006/relationships/hyperlink" Target="https://fa.wikipedia.org/wiki/%D9%BE%D8%B3%D9%88%D8%B1%DB%8C%D8%A7%D8%B2%DB%8C%D8%B3" TargetMode="External"/></Relationships>
</file>

<file path=ppt/slides/_rels/slide35.xml.rels><?xml version="1.0" encoding="UTF-8" standalone="yes"?>
<Relationships xmlns="http://schemas.openxmlformats.org/package/2006/relationships"><Relationship Id="rId3" Type="http://schemas.openxmlformats.org/officeDocument/2006/relationships/hyperlink" Target="https://fa.wikipedia.org/wiki/%D8%AA%D8%B5%D9%88%DB%8C%D8%B1" TargetMode="External"/><Relationship Id="rId7" Type="http://schemas.openxmlformats.org/officeDocument/2006/relationships/image" Target="../media/image46.png"/><Relationship Id="rId2" Type="http://schemas.openxmlformats.org/officeDocument/2006/relationships/hyperlink" Target="https://fa.wikipedia.org/wiki/%D9%BE%D8%B1%D9%88%D9%86%D8%AF%D9%87:Sunscreen_on_back_under_normal_and_UV_light.jpg?uselang=fa" TargetMode="External"/><Relationship Id="rId1" Type="http://schemas.openxmlformats.org/officeDocument/2006/relationships/slideLayout" Target="../slideLayouts/slideLayout2.xml"/><Relationship Id="rId6" Type="http://schemas.openxmlformats.org/officeDocument/2006/relationships/image" Target="../media/image45.jpeg"/><Relationship Id="rId5" Type="http://schemas.openxmlformats.org/officeDocument/2006/relationships/hyperlink" Target="https://fa.wikipedia.org/wiki/%D8%B7%D9%88%D9%84%E2%80%8C%D9%85%D9%88%D8%AC" TargetMode="External"/><Relationship Id="rId4" Type="http://schemas.openxmlformats.org/officeDocument/2006/relationships/hyperlink" Target="https://fa.wikipedia.org/wiki/%D8%AA%D8%A7%D8%A8%D8%B4"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https://fa.wikipedia.org/wiki/%D8%A7%D8%B1%DA%AF%D8%A7%D9%86%DB%8C%D8%B3%D9%85" TargetMode="External"/><Relationship Id="rId2" Type="http://schemas.openxmlformats.org/officeDocument/2006/relationships/hyperlink" Target="https://fa.wikipedia.org/wiki/%D8%A8%D8%A7%DA%A9%D8%AA%D8%B1%DB%8C" TargetMode="Externa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hyperlink" Target="https://fa.wikipedia.org/wiki/%DA%AF%D9%86%D8%AF%D8%B2%D8%AF%D8%A7%DB%8C%DB%8C"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s://fa.wikipedia.org/wiki/%D8%A7%D8%B1%DA%AF%D8%A7%D9%86%DB%8C%D8%B3%D9%85" TargetMode="External"/><Relationship Id="rId2" Type="http://schemas.openxmlformats.org/officeDocument/2006/relationships/hyperlink" Target="https://fa.wikipedia.org/wiki/%D8%A8%D8%A7%DA%A9%D8%AA%D8%B1%DB%8C" TargetMode="Externa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hyperlink" Target="https://fa.wikipedia.org/wiki/%DA%AF%D9%86%D8%AF%D8%B2%D8%AF%D8%A7%DB%8C%DB%8C"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hyperlink" Target="https://fa.wikipedia.org/wiki/%D9%BE%DB%8C%E2%80%8C%D8%A7%DA%86" TargetMode="Externa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hyperlink" Target="https://fa.wikipedia.org/wiki/%D8%A2%D9%84%D9%88%D9%85%DB%8C%D9%86%DB%8C%D9%88%D9%85" TargetMode="External"/><Relationship Id="rId2" Type="http://schemas.openxmlformats.org/officeDocument/2006/relationships/hyperlink" Target="https://fa.wikipedia.org/wiki/%D8%AA%D8%B1%DA%A9%DB%8C%D8%A8_%D8%A2%D9%84%DB%8C" TargetMode="Externa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hyperlink" Target="https://fa.wikipedia.org/wiki/%D8%B4%DB%8C%D8%B4%D9%87" TargetMode="External"/></Relationships>
</file>

<file path=ppt/slides/_rels/slide4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61.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hyperlink" Target="https://fa.wikipedia.org/wiki/%D9%81%D9%88%D8%AA%D9%88%D9%86" TargetMode="External"/><Relationship Id="rId2" Type="http://schemas.openxmlformats.org/officeDocument/2006/relationships/hyperlink" Target="https://fa.wikipedia.org/wiki/%D8%B3%DB%8C%D8%B3%D8%AA%D9%85_%D8%A7%DB%8C%D9%85%D9%86%DB%8C_%D8%A8%D8%AF%D9%86" TargetMode="External"/><Relationship Id="rId1" Type="http://schemas.openxmlformats.org/officeDocument/2006/relationships/slideLayout" Target="../slideLayouts/slideLayout2.xml"/><Relationship Id="rId6" Type="http://schemas.openxmlformats.org/officeDocument/2006/relationships/image" Target="../media/image64.jpeg"/><Relationship Id="rId5" Type="http://schemas.openxmlformats.org/officeDocument/2006/relationships/hyperlink" Target="https://fa.wikipedia.org/wiki/%D8%A8%D8%A7%D8%B2_%D8%AA%DB%8C%D9%85%DB%8C%D9%86" TargetMode="External"/><Relationship Id="rId4" Type="http://schemas.openxmlformats.org/officeDocument/2006/relationships/hyperlink" Target="https://fa.wikipedia.org/wiki/%D8%AF%DB%8C%E2%80%8C%D8%A7%D9%86%E2%80%8C%D8%A7%DB%8C" TargetMode="External"/></Relationships>
</file>

<file path=ppt/slides/_rels/slide52.xml.rels><?xml version="1.0" encoding="UTF-8" standalone="yes"?>
<Relationships xmlns="http://schemas.openxmlformats.org/package/2006/relationships"><Relationship Id="rId8" Type="http://schemas.openxmlformats.org/officeDocument/2006/relationships/hyperlink" Target="https://fa.wikipedia.org/wiki/%D8%A7%D8%B3%D8%AA%D8%AE%D9%88%D8%A7%D9%86" TargetMode="External"/><Relationship Id="rId3" Type="http://schemas.openxmlformats.org/officeDocument/2006/relationships/hyperlink" Target="https://fa.wikipedia.org/wiki/%D9%87%D8%B3%D8%AA%D9%87_%D8%B3%D9%84%D9%88%D9%84%DB%8C" TargetMode="External"/><Relationship Id="rId7" Type="http://schemas.openxmlformats.org/officeDocument/2006/relationships/hyperlink" Target="https://fa.wikipedia.org/wiki/%D9%BE%D9%88%D8%B3%D8%AA" TargetMode="External"/><Relationship Id="rId2" Type="http://schemas.openxmlformats.org/officeDocument/2006/relationships/hyperlink" Target="https://fa.wikipedia.org/wiki/%D8%AF%DB%8C%E2%80%8C%D8%A7%D9%86%E2%80%8C%D8%A7%DB%8C" TargetMode="External"/><Relationship Id="rId1" Type="http://schemas.openxmlformats.org/officeDocument/2006/relationships/slideLayout" Target="../slideLayouts/slideLayout2.xml"/><Relationship Id="rId6" Type="http://schemas.openxmlformats.org/officeDocument/2006/relationships/hyperlink" Target="https://fa.wikipedia.org/wiki/%D9%BE%D8%B1%D9%88%D8%AA%D8%A6%DB%8C%D9%86" TargetMode="External"/><Relationship Id="rId11" Type="http://schemas.openxmlformats.org/officeDocument/2006/relationships/image" Target="../media/image65.png"/><Relationship Id="rId5" Type="http://schemas.openxmlformats.org/officeDocument/2006/relationships/hyperlink" Target="https://fa.wikipedia.org/wiki/%D8%A8%D8%AF%D9%86" TargetMode="External"/><Relationship Id="rId10" Type="http://schemas.openxmlformats.org/officeDocument/2006/relationships/hyperlink" Target="https://fa.wikipedia.org/wiki/%D8%A8%D8%A7%D9%81%D8%AA_%D9%BE%DB%8C%D9%88%D9%86%D8%AF%DB%8C" TargetMode="External"/><Relationship Id="rId4" Type="http://schemas.openxmlformats.org/officeDocument/2006/relationships/hyperlink" Target="https://fa.wikipedia.org/wiki/%D8%B3%D9%84%D9%88%D9%84" TargetMode="External"/><Relationship Id="rId9" Type="http://schemas.openxmlformats.org/officeDocument/2006/relationships/hyperlink" Target="https://fa.wikipedia.org/wiki/%D8%BA%D8%B6%D8%B1%D9%88%D9%81" TargetMode="Externa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image" Target="../media/image71.jp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image" Target="../media/image74.jpg"/><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61.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hyperlink" Target="https://fa.wikipedia.org/wiki/%DA%AF%D8%A7%D8%B2_%D8%AE%D8%B1%D8%AF%D9%84" TargetMode="External"/><Relationship Id="rId2" Type="http://schemas.openxmlformats.org/officeDocument/2006/relationships/hyperlink" Target="https://fa.wikipedia.org/wiki/%D8%B3%D8%B1%D8%B7%D8%A7%D9%86%E2%80%8C%D8%B2%D8%A7%DB%8C%DB%8C" TargetMode="External"/><Relationship Id="rId1" Type="http://schemas.openxmlformats.org/officeDocument/2006/relationships/slideLayout" Target="../slideLayouts/slideLayout2.xml"/><Relationship Id="rId6" Type="http://schemas.openxmlformats.org/officeDocument/2006/relationships/hyperlink" Target="https://fa.wikipedia.org/wiki/%D8%A2%D9%81%D9%84%D8%A7%D8%AA%D9%88%DA%A9%D8%B3%DB%8C%D9%86" TargetMode="External"/><Relationship Id="rId5" Type="http://schemas.openxmlformats.org/officeDocument/2006/relationships/hyperlink" Target="https://fa.wikipedia.org/wiki/%D8%A2%D8%B1%D8%B3%D9%86%DB%8C%DA%A9" TargetMode="External"/><Relationship Id="rId4" Type="http://schemas.openxmlformats.org/officeDocument/2006/relationships/hyperlink" Target="https://fa.wikipedia.org/wiki/%D9%82%D8%B7%D8%B1%D8%A7%D9%86" TargetMode="External"/></Relationships>
</file>

<file path=ppt/slides/_rels/slide63.xml.rels><?xml version="1.0" encoding="UTF-8" standalone="yes"?>
<Relationships xmlns="http://schemas.openxmlformats.org/package/2006/relationships"><Relationship Id="rId3" Type="http://schemas.openxmlformats.org/officeDocument/2006/relationships/image" Target="../media/image79.emf"/><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hyperlink" Target="https://www.britannica.com/technology/solarium" TargetMode="External"/><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hyperlink" Target="https://fa.wikipedia.org/w/index.php?title=%D8%A7%D8%AE%D8%AA%D9%84%D8%A7%D9%84_%D9%85%D8%B2%D9%85%D9%86_%D9%82%D8%B1%D9%86%DB%8C%D9%87&amp;action=edit&amp;redlink=1" TargetMode="External"/><Relationship Id="rId2" Type="http://schemas.openxmlformats.org/officeDocument/2006/relationships/hyperlink" Target="https://fa.wikipedia.org/wiki/%D8%A2%D8%A8_%D9%85%D8%B1%D9%88%D8%A7%D8%B1%DB%8C%D8%AF" TargetMode="External"/><Relationship Id="rId1" Type="http://schemas.openxmlformats.org/officeDocument/2006/relationships/slideLayout" Target="../slideLayouts/slideLayout2.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6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2.xml"/><Relationship Id="rId4" Type="http://schemas.openxmlformats.org/officeDocument/2006/relationships/image" Target="../media/image90.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7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xml"/><Relationship Id="rId4" Type="http://schemas.openxmlformats.org/officeDocument/2006/relationships/image" Target="../media/image93.png"/></Relationships>
</file>

<file path=ppt/slides/_rels/slide7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hyperlink" Target="https://doctoreto.com/blog/eye-cancer/" TargetMode="External"/><Relationship Id="rId1" Type="http://schemas.openxmlformats.org/officeDocument/2006/relationships/slideLayout" Target="../slideLayouts/slideLayout2.xml"/><Relationship Id="rId5" Type="http://schemas.openxmlformats.org/officeDocument/2006/relationships/image" Target="../media/image96.png"/><Relationship Id="rId4" Type="http://schemas.openxmlformats.org/officeDocument/2006/relationships/image" Target="../media/image95.png"/></Relationships>
</file>

<file path=ppt/slides/_rels/slide72.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2" Type="http://schemas.openxmlformats.org/officeDocument/2006/relationships/image" Target="../media/image103.emf"/><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2" Type="http://schemas.openxmlformats.org/officeDocument/2006/relationships/hyperlink" Target="http://daneshnameh.roshd.ir/mavara/mavara-index.php?page=%D9%86%D9%82%D8%B1%D9%87" TargetMode="Externa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105.emf"/><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hyperlink" Target="https://fa.wikipedia.org/wiki/%D9%81%D8%B1%D8%A7%D8%A8%D9%86%D9%81%D8%B4" TargetMode="External"/><Relationship Id="rId2" Type="http://schemas.openxmlformats.org/officeDocument/2006/relationships/hyperlink" Target="https://fa.wikipedia.org/wiki/%D9%BE%D8%B1%D8%AA%D9%88" TargetMode="External"/><Relationship Id="rId1" Type="http://schemas.openxmlformats.org/officeDocument/2006/relationships/slideLayout" Target="../slideLayouts/slideLayout2.xml"/><Relationship Id="rId5" Type="http://schemas.openxmlformats.org/officeDocument/2006/relationships/image" Target="../media/image107.png"/><Relationship Id="rId4" Type="http://schemas.openxmlformats.org/officeDocument/2006/relationships/image" Target="../media/image106.png"/></Relationships>
</file>

<file path=ppt/slides/_rels/slide84.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14.emf"/><Relationship Id="rId2" Type="http://schemas.openxmlformats.org/officeDocument/2006/relationships/image" Target="../media/image113.emf"/><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117.jpeg"/><Relationship Id="rId1" Type="http://schemas.openxmlformats.org/officeDocument/2006/relationships/slideLayout" Target="../slideLayouts/slideLayout2.xml"/><Relationship Id="rId4" Type="http://schemas.openxmlformats.org/officeDocument/2006/relationships/image" Target="../media/image119.jpeg"/></Relationships>
</file>

<file path=ppt/slides/_rels/slide91.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emf"/><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123.emf"/><Relationship Id="rId2" Type="http://schemas.openxmlformats.org/officeDocument/2006/relationships/image" Target="../media/image122.emf"/><Relationship Id="rId1" Type="http://schemas.openxmlformats.org/officeDocument/2006/relationships/slideLayout" Target="../slideLayouts/slideLayout2.xml"/><Relationship Id="rId4" Type="http://schemas.openxmlformats.org/officeDocument/2006/relationships/image" Target="../media/image124.emf"/></Relationships>
</file>

<file path=ppt/slides/_rels/slide93.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127.emf"/><Relationship Id="rId2" Type="http://schemas.openxmlformats.org/officeDocument/2006/relationships/image" Target="../media/image126.emf"/><Relationship Id="rId1" Type="http://schemas.openxmlformats.org/officeDocument/2006/relationships/slideLayout" Target="../slideLayouts/slideLayout2.xml"/><Relationship Id="rId6" Type="http://schemas.openxmlformats.org/officeDocument/2006/relationships/image" Target="../media/image130.emf"/><Relationship Id="rId5" Type="http://schemas.openxmlformats.org/officeDocument/2006/relationships/image" Target="../media/image129.emf"/><Relationship Id="rId4" Type="http://schemas.openxmlformats.org/officeDocument/2006/relationships/image" Target="../media/image128.emf"/></Relationships>
</file>

<file path=ppt/slides/_rels/slide95.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133.emf"/><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4" name="Content Placeholder 3"/>
          <p:cNvPicPr>
            <a:picLocks noGrp="1" noChangeAspect="1"/>
          </p:cNvPicPr>
          <p:nvPr>
            <p:ph idx="1"/>
          </p:nvPr>
        </p:nvPicPr>
        <p:blipFill>
          <a:blip r:embed="rId2"/>
          <a:stretch>
            <a:fillRect/>
          </a:stretch>
        </p:blipFill>
        <p:spPr>
          <a:xfrm>
            <a:off x="420413" y="356274"/>
            <a:ext cx="11372193" cy="6376818"/>
          </a:xfrm>
          <a:prstGeom prst="rect">
            <a:avLst/>
          </a:prstGeom>
        </p:spPr>
      </p:pic>
    </p:spTree>
    <p:extLst>
      <p:ext uri="{BB962C8B-B14F-4D97-AF65-F5344CB8AC3E}">
        <p14:creationId xmlns:p14="http://schemas.microsoft.com/office/powerpoint/2010/main" val="19263779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2900854" y="365126"/>
            <a:ext cx="8452945" cy="759482"/>
          </a:xfrm>
        </p:spPr>
        <p:txBody>
          <a:bodyPr>
            <a:normAutofit fontScale="90000"/>
          </a:bodyPr>
          <a:lstStyle/>
          <a:p>
            <a:r>
              <a:rPr lang="fa-IR" b="1" dirty="0">
                <a:cs typeface="Zar" panose="00000400000000000000" pitchFamily="2" charset="-78"/>
              </a:rPr>
              <a:t>منابع مصنوعی تولیدکننده فرابنفش</a:t>
            </a:r>
            <a:br>
              <a:rPr lang="fa-IR" b="1" dirty="0">
                <a:cs typeface="Zar" panose="00000400000000000000" pitchFamily="2" charset="-78"/>
              </a:rPr>
            </a:br>
            <a:endParaRPr lang="fa-IR" dirty="0"/>
          </a:p>
        </p:txBody>
      </p:sp>
      <p:sp>
        <p:nvSpPr>
          <p:cNvPr id="3" name="Content Placeholder 2"/>
          <p:cNvSpPr>
            <a:spLocks noGrp="1"/>
          </p:cNvSpPr>
          <p:nvPr>
            <p:ph idx="1"/>
          </p:nvPr>
        </p:nvSpPr>
        <p:spPr>
          <a:xfrm>
            <a:off x="273270" y="1051034"/>
            <a:ext cx="11740054" cy="5580992"/>
          </a:xfrm>
        </p:spPr>
        <p:txBody>
          <a:bodyPr>
            <a:noAutofit/>
          </a:bodyPr>
          <a:lstStyle/>
          <a:p>
            <a:pPr marL="0" indent="0" algn="just" rtl="1">
              <a:lnSpc>
                <a:spcPct val="150000"/>
              </a:lnSpc>
              <a:buNone/>
            </a:pPr>
            <a:r>
              <a:rPr lang="fa-IR" sz="2400" dirty="0">
                <a:cs typeface="Zar" panose="00000400000000000000" pitchFamily="2" charset="-78"/>
              </a:rPr>
              <a:t> به طور کلی هر ماده داغی که دمای آن متجاوز از </a:t>
            </a:r>
            <a:r>
              <a:rPr lang="fa-IR" sz="2400" dirty="0">
                <a:solidFill>
                  <a:srgbClr val="FF0000"/>
                </a:solidFill>
                <a:cs typeface="Zar" panose="00000400000000000000" pitchFamily="2" charset="-78"/>
              </a:rPr>
              <a:t>2500 درجه کلوين </a:t>
            </a:r>
            <a:r>
              <a:rPr lang="fa-IR" sz="2400" dirty="0">
                <a:cs typeface="Zar" panose="00000400000000000000" pitchFamily="2" charset="-78"/>
              </a:rPr>
              <a:t>باشد، سبب انتشار اشعه </a:t>
            </a:r>
            <a:r>
              <a:rPr lang="en-US" sz="2400" b="1" dirty="0">
                <a:cs typeface="Zar" panose="00000400000000000000" pitchFamily="2" charset="-78"/>
              </a:rPr>
              <a:t>UV</a:t>
            </a:r>
            <a:r>
              <a:rPr lang="en-US" sz="2400" dirty="0">
                <a:cs typeface="Zar" panose="00000400000000000000" pitchFamily="2" charset="-78"/>
              </a:rPr>
              <a:t> </a:t>
            </a:r>
            <a:r>
              <a:rPr lang="fa-IR" sz="2400" dirty="0">
                <a:cs typeface="Zar" panose="00000400000000000000" pitchFamily="2" charset="-78"/>
              </a:rPr>
              <a:t> می شود. روغن، زغال سنگ و مشعل های گازی معمولاً زير دمای 2000 درجه کلوين عمل می کنند، بنابراين اشعه ماورای بنفش </a:t>
            </a:r>
            <a:r>
              <a:rPr lang="en-US" sz="2400" b="1" dirty="0">
                <a:cs typeface="Zar" panose="00000400000000000000" pitchFamily="2" charset="-78"/>
              </a:rPr>
              <a:t>UV</a:t>
            </a:r>
            <a:r>
              <a:rPr lang="fa-IR" sz="2400" b="1" dirty="0">
                <a:cs typeface="Zar" panose="00000400000000000000" pitchFamily="2" charset="-78"/>
              </a:rPr>
              <a:t> </a:t>
            </a:r>
            <a:r>
              <a:rPr lang="fa-IR" sz="2400" dirty="0">
                <a:cs typeface="Zar" panose="00000400000000000000" pitchFamily="2" charset="-78"/>
              </a:rPr>
              <a:t>از خود ساطع نمی کنند. اما قوسهاس الکتریکی و سوختن برخی مواد می تواند دمای بالای 2500 درجه تولید کند بنابراين مقدار زيادی اشعه ماورای بنفش</a:t>
            </a:r>
            <a:r>
              <a:rPr lang="en-US" sz="2400" b="1" dirty="0">
                <a:cs typeface="Zar" panose="00000400000000000000" pitchFamily="2" charset="-78"/>
              </a:rPr>
              <a:t>UV</a:t>
            </a:r>
            <a:r>
              <a:rPr lang="fa-IR" sz="2400" b="1" dirty="0">
                <a:cs typeface="Zar" panose="00000400000000000000" pitchFamily="2" charset="-78"/>
              </a:rPr>
              <a:t> ا</a:t>
            </a:r>
            <a:r>
              <a:rPr lang="fa-IR" sz="2400" dirty="0">
                <a:cs typeface="Zar" panose="00000400000000000000" pitchFamily="2" charset="-78"/>
              </a:rPr>
              <a:t>ز خود ساطع می کنند. برخی از توليد کننده های مصنوعی اشعه </a:t>
            </a:r>
            <a:r>
              <a:rPr lang="en-US" sz="2400" b="1" dirty="0">
                <a:cs typeface="Zar" panose="00000400000000000000" pitchFamily="2" charset="-78"/>
              </a:rPr>
              <a:t>UV</a:t>
            </a:r>
            <a:r>
              <a:rPr lang="en-US" sz="2400" dirty="0">
                <a:cs typeface="Zar" panose="00000400000000000000" pitchFamily="2" charset="-78"/>
              </a:rPr>
              <a:t> </a:t>
            </a:r>
            <a:r>
              <a:rPr lang="fa-IR" sz="2400" dirty="0">
                <a:cs typeface="Zar" panose="00000400000000000000" pitchFamily="2" charset="-78"/>
              </a:rPr>
              <a:t> به شرح ذيل می باشند:</a:t>
            </a:r>
          </a:p>
          <a:p>
            <a:pPr marL="0" indent="0" algn="just" rtl="1">
              <a:buNone/>
            </a:pPr>
            <a:r>
              <a:rPr lang="fa-IR" sz="2400" dirty="0">
                <a:cs typeface="Zar" panose="00000400000000000000" pitchFamily="2" charset="-78"/>
              </a:rPr>
              <a:t>¨     انواع قوسهای الکتریکی تخلیه کننده گاز و کربن</a:t>
            </a:r>
          </a:p>
          <a:p>
            <a:pPr marL="0" indent="0" algn="just" rtl="1">
              <a:buNone/>
            </a:pPr>
            <a:r>
              <a:rPr lang="fa-IR" sz="2400" dirty="0">
                <a:cs typeface="Zar" panose="00000400000000000000" pitchFamily="2" charset="-78"/>
              </a:rPr>
              <a:t>¨     قوسهای فشار بالای جیوه و زنون</a:t>
            </a:r>
          </a:p>
          <a:p>
            <a:pPr marL="0" indent="0" algn="just" rtl="1">
              <a:buNone/>
            </a:pPr>
            <a:r>
              <a:rPr lang="fa-IR" sz="2400" dirty="0">
                <a:cs typeface="Zar" panose="00000400000000000000" pitchFamily="2" charset="-78"/>
              </a:rPr>
              <a:t>¨     مشعل های اگزا استيلن، اگزاهيدروژن ( کوره های ذوب فلزات</a:t>
            </a:r>
            <a:r>
              <a:rPr lang="fa-IR" sz="2400" b="1" dirty="0">
                <a:cs typeface="Zar" panose="00000400000000000000" pitchFamily="2" charset="-78"/>
              </a:rPr>
              <a:t>)</a:t>
            </a:r>
            <a:endParaRPr lang="fa-IR" sz="2400" dirty="0">
              <a:cs typeface="Zar" panose="00000400000000000000" pitchFamily="2" charset="-78"/>
            </a:endParaRPr>
          </a:p>
          <a:p>
            <a:pPr marL="0" indent="0" algn="just" rtl="1">
              <a:buNone/>
            </a:pPr>
            <a:r>
              <a:rPr lang="fa-IR" sz="2400" dirty="0">
                <a:cs typeface="Zar" panose="00000400000000000000" pitchFamily="2" charset="-78"/>
              </a:rPr>
              <a:t>¨     تجهيزات جوشکاری</a:t>
            </a:r>
          </a:p>
          <a:p>
            <a:pPr marL="0" indent="0" algn="just" rtl="1">
              <a:buNone/>
            </a:pPr>
            <a:r>
              <a:rPr lang="fa-IR" sz="2400" dirty="0">
                <a:cs typeface="Zar" panose="00000400000000000000" pitchFamily="2" charset="-78"/>
              </a:rPr>
              <a:t>¨     لامپ فلورسنت</a:t>
            </a:r>
          </a:p>
          <a:p>
            <a:pPr marL="0" indent="0" algn="just" rtl="1">
              <a:buNone/>
            </a:pPr>
            <a:r>
              <a:rPr lang="fa-IR" sz="2400" dirty="0">
                <a:cs typeface="Zar" panose="00000400000000000000" pitchFamily="2" charset="-78"/>
              </a:rPr>
              <a:t>¨     قوسهای جيوه با فشار پايين ( کاربرد درلامپهای ميکروب کش)</a:t>
            </a:r>
          </a:p>
          <a:p>
            <a:pPr marL="0" indent="0" algn="just" rtl="1">
              <a:buNone/>
            </a:pPr>
            <a:r>
              <a:rPr lang="fa-IR" sz="2400" dirty="0">
                <a:cs typeface="Zar" panose="00000400000000000000" pitchFamily="2" charset="-78"/>
              </a:rPr>
              <a:t>¨     ¨    </a:t>
            </a:r>
          </a:p>
        </p:txBody>
      </p:sp>
      <p:pic>
        <p:nvPicPr>
          <p:cNvPr id="4" name="Picture 3"/>
          <p:cNvPicPr>
            <a:picLocks noChangeAspect="1"/>
          </p:cNvPicPr>
          <p:nvPr/>
        </p:nvPicPr>
        <p:blipFill>
          <a:blip r:embed="rId2"/>
          <a:stretch>
            <a:fillRect/>
          </a:stretch>
        </p:blipFill>
        <p:spPr>
          <a:xfrm>
            <a:off x="283031" y="4845363"/>
            <a:ext cx="3130769" cy="2012637"/>
          </a:xfrm>
          <a:prstGeom prst="rect">
            <a:avLst/>
          </a:prstGeom>
        </p:spPr>
      </p:pic>
      <p:pic>
        <p:nvPicPr>
          <p:cNvPr id="5" name="Picture 4"/>
          <p:cNvPicPr>
            <a:picLocks noChangeAspect="1"/>
          </p:cNvPicPr>
          <p:nvPr/>
        </p:nvPicPr>
        <p:blipFill>
          <a:blip r:embed="rId3"/>
          <a:stretch>
            <a:fillRect/>
          </a:stretch>
        </p:blipFill>
        <p:spPr>
          <a:xfrm>
            <a:off x="488075" y="3196207"/>
            <a:ext cx="1984958" cy="1423182"/>
          </a:xfrm>
          <a:prstGeom prst="rect">
            <a:avLst/>
          </a:prstGeom>
        </p:spPr>
      </p:pic>
    </p:spTree>
    <p:extLst>
      <p:ext uri="{BB962C8B-B14F-4D97-AF65-F5344CB8AC3E}">
        <p14:creationId xmlns:p14="http://schemas.microsoft.com/office/powerpoint/2010/main" val="238410335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83780" y="205110"/>
            <a:ext cx="11732172" cy="6185179"/>
          </a:xfrm>
        </p:spPr>
        <p:txBody>
          <a:bodyPr>
            <a:normAutofit/>
          </a:bodyPr>
          <a:lstStyle/>
          <a:p>
            <a:pPr algn="just" rtl="1">
              <a:lnSpc>
                <a:spcPct val="120000"/>
              </a:lnSpc>
            </a:pPr>
            <a:r>
              <a:rPr lang="fa-IR" sz="2400" b="1" dirty="0">
                <a:cs typeface="Zar" panose="00000400000000000000" pitchFamily="2" charset="-78"/>
              </a:rPr>
              <a:t>قابلیت خود حفاظتی طبیعی بدن</a:t>
            </a:r>
          </a:p>
          <a:p>
            <a:pPr algn="just" rtl="1">
              <a:lnSpc>
                <a:spcPct val="120000"/>
              </a:lnSpc>
            </a:pPr>
            <a:r>
              <a:rPr lang="fa-IR" sz="2400" dirty="0">
                <a:cs typeface="Zar" panose="00000400000000000000" pitchFamily="2" charset="-78"/>
              </a:rPr>
              <a:t>برای حفاظت از اثرات مخرب پرتو فرابنفش، بدن انسان گاهی (با توجه به نوع پوست و نژاد)، از خود نوعی </a:t>
            </a:r>
            <a:r>
              <a:rPr lang="fa-IR" sz="2400" dirty="0">
                <a:cs typeface="Zar" panose="00000400000000000000" pitchFamily="2" charset="-78"/>
                <a:hlinkClick r:id="rId2" tooltip="رنگدانه"/>
              </a:rPr>
              <a:t>رنگدانه</a:t>
            </a:r>
            <a:r>
              <a:rPr lang="fa-IR" sz="2400" dirty="0">
                <a:cs typeface="Zar" panose="00000400000000000000" pitchFamily="2" charset="-78"/>
              </a:rPr>
              <a:t> یا پیگمنت قهوه‌ای رنگ بنام </a:t>
            </a:r>
            <a:r>
              <a:rPr lang="fa-IR" sz="2400" dirty="0">
                <a:cs typeface="Zar" panose="00000400000000000000" pitchFamily="2" charset="-78"/>
                <a:hlinkClick r:id="rId3" tooltip="ملانین"/>
              </a:rPr>
              <a:t>ملانین</a:t>
            </a:r>
            <a:r>
              <a:rPr lang="fa-IR" sz="2400" dirty="0">
                <a:cs typeface="Zar" panose="00000400000000000000" pitchFamily="2" charset="-78"/>
              </a:rPr>
              <a:t> </a:t>
            </a:r>
            <a:r>
              <a:rPr lang="en-US" sz="2400" dirty="0">
                <a:cs typeface="Zar" panose="00000400000000000000" pitchFamily="2" charset="-78"/>
              </a:rPr>
              <a:t>Melanin </a:t>
            </a:r>
            <a:r>
              <a:rPr lang="fa-IR" sz="2400" dirty="0">
                <a:cs typeface="Zar" panose="00000400000000000000" pitchFamily="2" charset="-78"/>
              </a:rPr>
              <a:t> آزاد می‌کند که این عمل با جلوگیری از نفوذ تابش به نسوج عمقی می‌تواند سودمند باشد. در غیر اینصورت، می‌توان از محصولات جلوگیری‌کننده از نفوذ تابش </a:t>
            </a:r>
            <a:r>
              <a:rPr lang="en-US" sz="2400" dirty="0">
                <a:cs typeface="Zar" panose="00000400000000000000" pitchFamily="2" charset="-78"/>
              </a:rPr>
              <a:t>UV </a:t>
            </a:r>
            <a:r>
              <a:rPr lang="fa-IR" sz="2400" dirty="0">
                <a:cs typeface="Zar" panose="00000400000000000000" pitchFamily="2" charset="-78"/>
              </a:rPr>
              <a:t> به بدن مانند لوسیون‌های ضدآفتاب یا </a:t>
            </a:r>
            <a:r>
              <a:rPr lang="en-US" sz="2400" b="1" dirty="0">
                <a:cs typeface="Zar" panose="00000400000000000000" pitchFamily="2" charset="-78"/>
              </a:rPr>
              <a:t>suntan lotions</a:t>
            </a:r>
            <a:r>
              <a:rPr lang="en-US" sz="2400" dirty="0">
                <a:cs typeface="Zar" panose="00000400000000000000" pitchFamily="2" charset="-78"/>
              </a:rPr>
              <a:t> </a:t>
            </a:r>
            <a:r>
              <a:rPr lang="fa-IR" sz="2400" dirty="0">
                <a:cs typeface="Zar" panose="00000400000000000000" pitchFamily="2" charset="-78"/>
              </a:rPr>
              <a:t> که بیشتر به نام </a:t>
            </a:r>
            <a:r>
              <a:rPr lang="en-US" sz="2400" dirty="0">
                <a:cs typeface="Zar" panose="00000400000000000000" pitchFamily="2" charset="-78"/>
              </a:rPr>
              <a:t>Sun blocks </a:t>
            </a:r>
            <a:r>
              <a:rPr lang="fa-IR" sz="2400" dirty="0">
                <a:cs typeface="Zar" panose="00000400000000000000" pitchFamily="2" charset="-78"/>
              </a:rPr>
              <a:t> معروفند، استفاده شود. </a:t>
            </a:r>
          </a:p>
          <a:p>
            <a:pPr algn="just" rtl="1">
              <a:lnSpc>
                <a:spcPct val="120000"/>
              </a:lnSpc>
            </a:pPr>
            <a:endParaRPr lang="fa-IR" sz="2400" dirty="0">
              <a:cs typeface="Zar" panose="00000400000000000000" pitchFamily="2" charset="-78"/>
            </a:endParaRPr>
          </a:p>
        </p:txBody>
      </p:sp>
      <p:pic>
        <p:nvPicPr>
          <p:cNvPr id="2" name="Picture 1"/>
          <p:cNvPicPr>
            <a:picLocks noChangeAspect="1"/>
          </p:cNvPicPr>
          <p:nvPr/>
        </p:nvPicPr>
        <p:blipFill>
          <a:blip r:embed="rId4"/>
          <a:stretch>
            <a:fillRect/>
          </a:stretch>
        </p:blipFill>
        <p:spPr>
          <a:xfrm>
            <a:off x="6708724" y="2779986"/>
            <a:ext cx="3999479" cy="2620362"/>
          </a:xfrm>
          <a:prstGeom prst="rect">
            <a:avLst/>
          </a:prstGeom>
        </p:spPr>
      </p:pic>
      <p:pic>
        <p:nvPicPr>
          <p:cNvPr id="4" name="Picture 3"/>
          <p:cNvPicPr>
            <a:picLocks noChangeAspect="1"/>
          </p:cNvPicPr>
          <p:nvPr/>
        </p:nvPicPr>
        <p:blipFill>
          <a:blip r:embed="rId5"/>
          <a:stretch>
            <a:fillRect/>
          </a:stretch>
        </p:blipFill>
        <p:spPr>
          <a:xfrm>
            <a:off x="147144" y="2546787"/>
            <a:ext cx="5538952" cy="3843502"/>
          </a:xfrm>
          <a:prstGeom prst="rect">
            <a:avLst/>
          </a:prstGeom>
        </p:spPr>
      </p:pic>
      <p:pic>
        <p:nvPicPr>
          <p:cNvPr id="6" name="Picture 5"/>
          <p:cNvPicPr>
            <a:picLocks noChangeAspect="1"/>
          </p:cNvPicPr>
          <p:nvPr/>
        </p:nvPicPr>
        <p:blipFill>
          <a:blip r:embed="rId6"/>
          <a:stretch>
            <a:fillRect/>
          </a:stretch>
        </p:blipFill>
        <p:spPr>
          <a:xfrm>
            <a:off x="9072092" y="4789811"/>
            <a:ext cx="2580232" cy="1986106"/>
          </a:xfrm>
          <a:prstGeom prst="rect">
            <a:avLst/>
          </a:prstGeom>
        </p:spPr>
      </p:pic>
    </p:spTree>
    <p:extLst>
      <p:ext uri="{BB962C8B-B14F-4D97-AF65-F5344CB8AC3E}">
        <p14:creationId xmlns:p14="http://schemas.microsoft.com/office/powerpoint/2010/main" val="44150529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rtl="1"/>
            <a:r>
              <a:rPr lang="fa-IR" b="1" dirty="0">
                <a:cs typeface="Zar" panose="00000400000000000000" pitchFamily="2" charset="-78"/>
              </a:rPr>
              <a:t>توصیه های حفاظتی در اپلیکیشن </a:t>
            </a:r>
            <a:r>
              <a:rPr lang="en-US" b="1" dirty="0">
                <a:cs typeface="Zar" panose="00000400000000000000" pitchFamily="2" charset="-78"/>
              </a:rPr>
              <a:t>SUN SMART</a:t>
            </a:r>
            <a:br>
              <a:rPr lang="fa-IR" b="1" dirty="0">
                <a:cs typeface="Zar" panose="00000400000000000000" pitchFamily="2" charset="-78"/>
              </a:rPr>
            </a:br>
            <a:endParaRPr lang="fa-IR" dirty="0"/>
          </a:p>
        </p:txBody>
      </p:sp>
      <p:sp>
        <p:nvSpPr>
          <p:cNvPr id="3" name="Content Placeholder 2"/>
          <p:cNvSpPr>
            <a:spLocks noGrp="1"/>
          </p:cNvSpPr>
          <p:nvPr>
            <p:ph idx="1"/>
          </p:nvPr>
        </p:nvSpPr>
        <p:spPr>
          <a:xfrm>
            <a:off x="4656083" y="1371572"/>
            <a:ext cx="6970986" cy="5281476"/>
          </a:xfrm>
        </p:spPr>
        <p:txBody>
          <a:bodyPr>
            <a:noAutofit/>
          </a:bodyPr>
          <a:lstStyle/>
          <a:p>
            <a:pPr algn="just" rtl="1"/>
            <a:r>
              <a:rPr lang="fa-IR" dirty="0">
                <a:cs typeface="Zar" panose="00000400000000000000" pitchFamily="2" charset="-78"/>
              </a:rPr>
              <a:t>برای محافظت از سلامتی خود در هنگام مواجهه با اشعه فرابنفش خورشیدی بهتر است که برخی از اندامها و قسمتهای بدن مورد محافظت قرار گیرد . </a:t>
            </a:r>
          </a:p>
          <a:p>
            <a:pPr algn="just" rtl="1"/>
            <a:r>
              <a:rPr lang="fa-IR" dirty="0">
                <a:cs typeface="Zar" panose="00000400000000000000" pitchFamily="2" charset="-78"/>
              </a:rPr>
              <a:t>در اپلیکیشن این حفاظتهای فردی در پایین صفحه نمایش داده می شود </a:t>
            </a:r>
          </a:p>
          <a:p>
            <a:pPr algn="just" rtl="1"/>
            <a:r>
              <a:rPr lang="fa-IR" dirty="0">
                <a:cs typeface="Zar" panose="00000400000000000000" pitchFamily="2" charset="-78"/>
              </a:rPr>
              <a:t> در صورت بالا بودن میزان اشعه در منطقه مورد نظر هر کدام از حفاظتهای مورد نیاز پر رنگ تر ( هایلایت )  می شود . </a:t>
            </a:r>
          </a:p>
          <a:p>
            <a:pPr algn="just" rtl="1"/>
            <a:r>
              <a:rPr lang="fa-IR" dirty="0">
                <a:cs typeface="Zar" panose="00000400000000000000" pitchFamily="2" charset="-78"/>
              </a:rPr>
              <a:t>وقتی که با انگشت این موارد را لمس می کنیم صفحه جدید ی باز می شود که اطلاعاتی در خصوص نحوه حفاظت در برابر اشعه می دهد . </a:t>
            </a:r>
          </a:p>
        </p:txBody>
      </p:sp>
      <p:pic>
        <p:nvPicPr>
          <p:cNvPr id="4" name="Picture 3"/>
          <p:cNvPicPr>
            <a:picLocks noChangeAspect="1"/>
          </p:cNvPicPr>
          <p:nvPr/>
        </p:nvPicPr>
        <p:blipFill>
          <a:blip r:embed="rId2"/>
          <a:stretch>
            <a:fillRect/>
          </a:stretch>
        </p:blipFill>
        <p:spPr>
          <a:xfrm>
            <a:off x="564931" y="1027906"/>
            <a:ext cx="3007385" cy="5186303"/>
          </a:xfrm>
          <a:prstGeom prst="rect">
            <a:avLst/>
          </a:prstGeom>
        </p:spPr>
      </p:pic>
      <p:sp>
        <p:nvSpPr>
          <p:cNvPr id="5" name="Down Arrow 4"/>
          <p:cNvSpPr/>
          <p:nvPr/>
        </p:nvSpPr>
        <p:spPr>
          <a:xfrm rot="2882571">
            <a:off x="4080235" y="3864623"/>
            <a:ext cx="515378" cy="187838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Tree>
    <p:extLst>
      <p:ext uri="{BB962C8B-B14F-4D97-AF65-F5344CB8AC3E}">
        <p14:creationId xmlns:p14="http://schemas.microsoft.com/office/powerpoint/2010/main" val="199449718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4325" y="293798"/>
            <a:ext cx="10515600" cy="752659"/>
          </a:xfrm>
        </p:spPr>
        <p:txBody>
          <a:bodyPr>
            <a:normAutofit fontScale="90000"/>
          </a:bodyPr>
          <a:lstStyle/>
          <a:p>
            <a:pPr algn="ctr"/>
            <a:r>
              <a:rPr lang="fa-IR" b="1" dirty="0">
                <a:cs typeface="Zar" panose="00000400000000000000" pitchFamily="2" charset="-78"/>
              </a:rPr>
              <a:t>حفاظت از پوست </a:t>
            </a:r>
            <a:br>
              <a:rPr lang="fa-IR" b="1" dirty="0">
                <a:cs typeface="Zar" panose="00000400000000000000" pitchFamily="2" charset="-78"/>
              </a:rPr>
            </a:br>
            <a:endParaRPr lang="fa-IR" b="1" dirty="0">
              <a:cs typeface="Zar" panose="00000400000000000000" pitchFamily="2" charset="-78"/>
            </a:endParaRPr>
          </a:p>
        </p:txBody>
      </p:sp>
      <p:sp>
        <p:nvSpPr>
          <p:cNvPr id="3" name="Content Placeholder 2"/>
          <p:cNvSpPr>
            <a:spLocks noGrp="1"/>
          </p:cNvSpPr>
          <p:nvPr>
            <p:ph idx="1"/>
          </p:nvPr>
        </p:nvSpPr>
        <p:spPr>
          <a:xfrm>
            <a:off x="4205827" y="865736"/>
            <a:ext cx="7916917" cy="5591504"/>
          </a:xfrm>
        </p:spPr>
        <p:txBody>
          <a:bodyPr>
            <a:normAutofit lnSpcReduction="10000"/>
          </a:bodyPr>
          <a:lstStyle/>
          <a:p>
            <a:pPr marL="0" indent="0" algn="just" rtl="1">
              <a:buNone/>
            </a:pPr>
            <a:r>
              <a:rPr lang="fa-IR" dirty="0">
                <a:cs typeface="Zar" panose="00000400000000000000" pitchFamily="2" charset="-78"/>
              </a:rPr>
              <a:t>1- لباس بپوشید : </a:t>
            </a:r>
            <a:r>
              <a:rPr lang="en-US" dirty="0">
                <a:cs typeface="Zar" panose="00000400000000000000" pitchFamily="2" charset="-78"/>
              </a:rPr>
              <a:t>slip on clothing </a:t>
            </a:r>
            <a:endParaRPr lang="fa-IR" dirty="0">
              <a:cs typeface="Zar" panose="00000400000000000000" pitchFamily="2" charset="-78"/>
            </a:endParaRPr>
          </a:p>
          <a:p>
            <a:pPr marL="0" indent="0" algn="just" rtl="1">
              <a:buNone/>
            </a:pPr>
            <a:r>
              <a:rPr lang="fa-IR" dirty="0">
                <a:cs typeface="Zar" panose="00000400000000000000" pitchFamily="2" charset="-78"/>
              </a:rPr>
              <a:t>لباسهای محافظ و گشادی بپوشید که تا حد امکان پوست شما را بپوشاند . </a:t>
            </a:r>
          </a:p>
          <a:p>
            <a:pPr marL="0" indent="0" algn="just" rtl="1">
              <a:buNone/>
            </a:pPr>
            <a:r>
              <a:rPr lang="fa-IR" dirty="0">
                <a:cs typeface="Zar" panose="00000400000000000000" pitchFamily="2" charset="-78"/>
              </a:rPr>
              <a:t>2- کرم ضد آفتاب بزنید  : </a:t>
            </a:r>
            <a:r>
              <a:rPr lang="en-US" dirty="0">
                <a:cs typeface="Zar" panose="00000400000000000000" pitchFamily="2" charset="-78"/>
              </a:rPr>
              <a:t>slop on sun screen </a:t>
            </a:r>
            <a:endParaRPr lang="fa-IR" dirty="0">
              <a:cs typeface="Zar" panose="00000400000000000000" pitchFamily="2" charset="-78"/>
            </a:endParaRPr>
          </a:p>
          <a:p>
            <a:pPr marL="0" indent="0" algn="just" rtl="1">
              <a:buNone/>
            </a:pPr>
            <a:r>
              <a:rPr lang="fa-IR" dirty="0">
                <a:cs typeface="Zar" panose="00000400000000000000" pitchFamily="2" charset="-78"/>
              </a:rPr>
              <a:t>کرم ضد آفتاب با طیف وسیع </a:t>
            </a:r>
            <a:r>
              <a:rPr lang="en-US" dirty="0" err="1">
                <a:cs typeface="Zar" panose="00000400000000000000" pitchFamily="2" charset="-78"/>
              </a:rPr>
              <a:t>spf</a:t>
            </a:r>
            <a:r>
              <a:rPr lang="fa-IR" dirty="0">
                <a:cs typeface="Zar" panose="00000400000000000000" pitchFamily="2" charset="-78"/>
              </a:rPr>
              <a:t> و ضد آب استفاده کنید تا محلهایی از پوست که با لباس پوشانده نشده را محافظت کند . و منظم تکرار کنید .</a:t>
            </a:r>
          </a:p>
          <a:p>
            <a:pPr marL="0" indent="0" algn="just" rtl="1">
              <a:buNone/>
            </a:pPr>
            <a:r>
              <a:rPr lang="fa-IR" dirty="0">
                <a:cs typeface="Zar" panose="00000400000000000000" pitchFamily="2" charset="-78"/>
              </a:rPr>
              <a:t>3- کلاه بر سر بگذارید </a:t>
            </a:r>
            <a:r>
              <a:rPr lang="en-US" dirty="0">
                <a:cs typeface="Zar" panose="00000400000000000000" pitchFamily="2" charset="-78"/>
              </a:rPr>
              <a:t>slap on a hat </a:t>
            </a:r>
            <a:r>
              <a:rPr lang="fa-IR" dirty="0">
                <a:cs typeface="Zar" panose="00000400000000000000" pitchFamily="2" charset="-78"/>
              </a:rPr>
              <a:t> </a:t>
            </a:r>
          </a:p>
          <a:p>
            <a:pPr marL="0" indent="0" algn="just" rtl="1">
              <a:buNone/>
            </a:pPr>
            <a:r>
              <a:rPr lang="fa-IR" dirty="0">
                <a:cs typeface="Zar" panose="00000400000000000000" pitchFamily="2" charset="-78"/>
              </a:rPr>
              <a:t>به دنبال کلاهی با بافت تنگ و لبه پهن باشید که سایه خوبی برای </a:t>
            </a:r>
            <a:r>
              <a:rPr lang="fa-IR" dirty="0">
                <a:solidFill>
                  <a:srgbClr val="FF0000"/>
                </a:solidFill>
                <a:cs typeface="Zar" panose="00000400000000000000" pitchFamily="2" charset="-78"/>
              </a:rPr>
              <a:t>سر</a:t>
            </a:r>
            <a:r>
              <a:rPr lang="fa-IR" dirty="0">
                <a:cs typeface="Zar" panose="00000400000000000000" pitchFamily="2" charset="-78"/>
              </a:rPr>
              <a:t> ، </a:t>
            </a:r>
            <a:r>
              <a:rPr lang="fa-IR" dirty="0">
                <a:solidFill>
                  <a:srgbClr val="FF0000"/>
                </a:solidFill>
                <a:cs typeface="Zar" panose="00000400000000000000" pitchFamily="2" charset="-78"/>
              </a:rPr>
              <a:t>صورت ، گردن و گوش های </a:t>
            </a:r>
            <a:r>
              <a:rPr lang="fa-IR" dirty="0">
                <a:cs typeface="Zar" panose="00000400000000000000" pitchFamily="2" charset="-78"/>
              </a:rPr>
              <a:t>شما ایجاد کند</a:t>
            </a:r>
          </a:p>
          <a:p>
            <a:pPr marL="0" indent="0" algn="just" rtl="1">
              <a:buNone/>
            </a:pPr>
            <a:r>
              <a:rPr lang="fa-IR" dirty="0">
                <a:cs typeface="Zar" panose="00000400000000000000" pitchFamily="2" charset="-78"/>
              </a:rPr>
              <a:t>4- به دنبال سایه باشید </a:t>
            </a:r>
            <a:r>
              <a:rPr lang="en-US" dirty="0">
                <a:cs typeface="Zar" panose="00000400000000000000" pitchFamily="2" charset="-78"/>
              </a:rPr>
              <a:t> </a:t>
            </a:r>
            <a:r>
              <a:rPr lang="en-US" dirty="0" err="1">
                <a:cs typeface="Zar" panose="00000400000000000000" pitchFamily="2" charset="-78"/>
              </a:rPr>
              <a:t>sneek</a:t>
            </a:r>
            <a:r>
              <a:rPr lang="en-US" dirty="0">
                <a:cs typeface="Zar" panose="00000400000000000000" pitchFamily="2" charset="-78"/>
              </a:rPr>
              <a:t> shade </a:t>
            </a:r>
            <a:endParaRPr lang="fa-IR" dirty="0">
              <a:cs typeface="Zar" panose="00000400000000000000" pitchFamily="2" charset="-78"/>
            </a:endParaRPr>
          </a:p>
          <a:p>
            <a:pPr marL="0" indent="0" algn="just" rtl="1">
              <a:buNone/>
            </a:pPr>
            <a:r>
              <a:rPr lang="fa-IR" dirty="0">
                <a:cs typeface="Zar" panose="00000400000000000000" pitchFamily="2" charset="-78"/>
              </a:rPr>
              <a:t>از سایه های طبیعی و مصنوعی به صورت ترکیبی استفاده کنید  </a:t>
            </a:r>
            <a:r>
              <a:rPr lang="fa-IR" dirty="0">
                <a:solidFill>
                  <a:srgbClr val="FF0000"/>
                </a:solidFill>
                <a:cs typeface="Zar" panose="00000400000000000000" pitchFamily="2" charset="-78"/>
              </a:rPr>
              <a:t>چتر ، درخت ، ساختمان و ...</a:t>
            </a:r>
          </a:p>
          <a:p>
            <a:pPr marL="0" indent="0" algn="just" rtl="1">
              <a:buNone/>
            </a:pPr>
            <a:endParaRPr lang="fa-IR" dirty="0">
              <a:cs typeface="Zar" panose="00000400000000000000" pitchFamily="2" charset="-78"/>
            </a:endParaRPr>
          </a:p>
        </p:txBody>
      </p:sp>
      <p:pic>
        <p:nvPicPr>
          <p:cNvPr id="4" name="Picture 3"/>
          <p:cNvPicPr>
            <a:picLocks noChangeAspect="1"/>
          </p:cNvPicPr>
          <p:nvPr/>
        </p:nvPicPr>
        <p:blipFill>
          <a:blip r:embed="rId2"/>
          <a:stretch>
            <a:fillRect/>
          </a:stretch>
        </p:blipFill>
        <p:spPr>
          <a:xfrm>
            <a:off x="480848" y="529804"/>
            <a:ext cx="3724979" cy="6328196"/>
          </a:xfrm>
          <a:prstGeom prst="rect">
            <a:avLst/>
          </a:prstGeom>
        </p:spPr>
      </p:pic>
    </p:spTree>
    <p:extLst>
      <p:ext uri="{BB962C8B-B14F-4D97-AF65-F5344CB8AC3E}">
        <p14:creationId xmlns:p14="http://schemas.microsoft.com/office/powerpoint/2010/main" val="374511507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59220" y="0"/>
            <a:ext cx="10515600" cy="5556853"/>
          </a:xfrm>
        </p:spPr>
        <p:txBody>
          <a:bodyPr/>
          <a:lstStyle/>
          <a:p>
            <a:pPr algn="ctr" rtl="1"/>
            <a:r>
              <a:rPr lang="fa-IR" dirty="0">
                <a:cs typeface="Zar" panose="00000400000000000000" pitchFamily="2" charset="-78"/>
              </a:rPr>
              <a:t>براساس طبقه بندي سازمان جهاني بهداشت براي شاخص پرتوهاي فرابنفش، زمان لازم براي آسيب به پوست به صورت ذیل مي باشد:</a:t>
            </a:r>
          </a:p>
          <a:p>
            <a:pPr algn="ctr" rtl="1"/>
            <a:endParaRPr lang="fa-IR" dirty="0">
              <a:cs typeface="Zar" panose="00000400000000000000" pitchFamily="2" charset="-78"/>
            </a:endParaRPr>
          </a:p>
          <a:p>
            <a:pPr algn="ctr" rtl="1"/>
            <a:endParaRPr lang="fa-IR" dirty="0">
              <a:cs typeface="Zar" panose="00000400000000000000" pitchFamily="2" charset="-78"/>
            </a:endParaRPr>
          </a:p>
          <a:p>
            <a:pPr algn="ctr" rtl="1"/>
            <a:r>
              <a:rPr lang="fa-IR" dirty="0">
                <a:cs typeface="Zar" panose="00000400000000000000" pitchFamily="2" charset="-78"/>
              </a:rPr>
              <a:t>مقدار شاخص در 30 و 31 اردیبهشت 1403  ( ظهر و عصر )</a:t>
            </a:r>
            <a:endParaRPr lang="en-US" dirty="0">
              <a:cs typeface="Zar" panose="00000400000000000000" pitchFamily="2" charset="-78"/>
            </a:endParaRPr>
          </a:p>
          <a:p>
            <a:pPr algn="ctr" rtl="1"/>
            <a:br>
              <a:rPr lang="en-US" dirty="0">
                <a:cs typeface="Zar" panose="00000400000000000000" pitchFamily="2" charset="-78"/>
              </a:rPr>
            </a:br>
            <a:endParaRPr lang="fa-IR" dirty="0">
              <a:cs typeface="Zar" panose="00000400000000000000" pitchFamily="2" charset="-78"/>
            </a:endParaRPr>
          </a:p>
        </p:txBody>
      </p:sp>
      <p:pic>
        <p:nvPicPr>
          <p:cNvPr id="4" name="Picture 3"/>
          <p:cNvPicPr>
            <a:picLocks noChangeAspect="1"/>
          </p:cNvPicPr>
          <p:nvPr/>
        </p:nvPicPr>
        <p:blipFill>
          <a:blip r:embed="rId2"/>
          <a:stretch>
            <a:fillRect/>
          </a:stretch>
        </p:blipFill>
        <p:spPr>
          <a:xfrm>
            <a:off x="2228193" y="751568"/>
            <a:ext cx="6789683" cy="1266418"/>
          </a:xfrm>
          <a:prstGeom prst="rect">
            <a:avLst/>
          </a:prstGeom>
        </p:spPr>
      </p:pic>
      <p:pic>
        <p:nvPicPr>
          <p:cNvPr id="2" name="Picture 1"/>
          <p:cNvPicPr>
            <a:picLocks noChangeAspect="1"/>
          </p:cNvPicPr>
          <p:nvPr/>
        </p:nvPicPr>
        <p:blipFill>
          <a:blip r:embed="rId3"/>
          <a:stretch>
            <a:fillRect/>
          </a:stretch>
        </p:blipFill>
        <p:spPr>
          <a:xfrm>
            <a:off x="1656137" y="2417302"/>
            <a:ext cx="3010455" cy="4314574"/>
          </a:xfrm>
          <a:prstGeom prst="rect">
            <a:avLst/>
          </a:prstGeom>
        </p:spPr>
      </p:pic>
      <p:pic>
        <p:nvPicPr>
          <p:cNvPr id="6" name="Picture 5"/>
          <p:cNvPicPr>
            <a:picLocks noChangeAspect="1"/>
          </p:cNvPicPr>
          <p:nvPr/>
        </p:nvPicPr>
        <p:blipFill>
          <a:blip r:embed="rId4"/>
          <a:stretch>
            <a:fillRect/>
          </a:stretch>
        </p:blipFill>
        <p:spPr>
          <a:xfrm>
            <a:off x="7559422" y="2543426"/>
            <a:ext cx="2992964" cy="4314574"/>
          </a:xfrm>
          <a:prstGeom prst="rect">
            <a:avLst/>
          </a:prstGeom>
        </p:spPr>
      </p:pic>
    </p:spTree>
    <p:extLst>
      <p:ext uri="{BB962C8B-B14F-4D97-AF65-F5344CB8AC3E}">
        <p14:creationId xmlns:p14="http://schemas.microsoft.com/office/powerpoint/2010/main" val="422129361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3304" y="0"/>
            <a:ext cx="10515600" cy="1087395"/>
          </a:xfrm>
        </p:spPr>
        <p:txBody>
          <a:bodyPr/>
          <a:lstStyle/>
          <a:p>
            <a:pPr algn="ctr"/>
            <a:r>
              <a:rPr lang="fa-IR" b="1" dirty="0">
                <a:cs typeface="Zar" panose="00000400000000000000" pitchFamily="2" charset="-78"/>
              </a:rPr>
              <a:t>انواع کلاه </a:t>
            </a:r>
          </a:p>
        </p:txBody>
      </p:sp>
      <p:sp>
        <p:nvSpPr>
          <p:cNvPr id="3" name="Content Placeholder 2"/>
          <p:cNvSpPr>
            <a:spLocks noGrp="1"/>
          </p:cNvSpPr>
          <p:nvPr>
            <p:ph idx="1"/>
          </p:nvPr>
        </p:nvSpPr>
        <p:spPr>
          <a:xfrm>
            <a:off x="283779" y="818231"/>
            <a:ext cx="11750565" cy="5887369"/>
          </a:xfrm>
        </p:spPr>
        <p:txBody>
          <a:bodyPr>
            <a:normAutofit/>
          </a:bodyPr>
          <a:lstStyle/>
          <a:p>
            <a:pPr algn="r" rtl="1"/>
            <a:r>
              <a:rPr lang="fa-IR" dirty="0">
                <a:cs typeface="Zar" panose="00000400000000000000" pitchFamily="2" charset="-78"/>
              </a:rPr>
              <a:t>1- کلاه نقاب جلو </a:t>
            </a:r>
          </a:p>
          <a:p>
            <a:pPr algn="r" rtl="1"/>
            <a:endParaRPr lang="fa-IR" dirty="0">
              <a:cs typeface="Zar" panose="00000400000000000000" pitchFamily="2" charset="-78"/>
            </a:endParaRPr>
          </a:p>
          <a:p>
            <a:pPr algn="r" rtl="1"/>
            <a:endParaRPr lang="fa-IR" dirty="0">
              <a:cs typeface="Zar" panose="00000400000000000000" pitchFamily="2" charset="-78"/>
            </a:endParaRPr>
          </a:p>
          <a:p>
            <a:pPr algn="r" rtl="1"/>
            <a:r>
              <a:rPr lang="fa-IR" dirty="0">
                <a:cs typeface="Zar" panose="00000400000000000000" pitchFamily="2" charset="-78"/>
              </a:rPr>
              <a:t>2- کلاه دور نقاب </a:t>
            </a:r>
          </a:p>
          <a:p>
            <a:pPr algn="r" rtl="1"/>
            <a:endParaRPr lang="fa-IR" dirty="0">
              <a:cs typeface="Zar" panose="00000400000000000000" pitchFamily="2" charset="-78"/>
            </a:endParaRPr>
          </a:p>
          <a:p>
            <a:pPr algn="r" rtl="1"/>
            <a:endParaRPr lang="fa-IR" dirty="0">
              <a:cs typeface="Zar" panose="00000400000000000000" pitchFamily="2" charset="-78"/>
            </a:endParaRPr>
          </a:p>
          <a:p>
            <a:pPr algn="r" rtl="1"/>
            <a:r>
              <a:rPr lang="fa-IR" dirty="0">
                <a:cs typeface="Zar" panose="00000400000000000000" pitchFamily="2" charset="-78"/>
              </a:rPr>
              <a:t>3- کلاه نقاب دارگردن پوش </a:t>
            </a:r>
          </a:p>
          <a:p>
            <a:pPr algn="r" rtl="1"/>
            <a:r>
              <a:rPr lang="fa-IR" dirty="0">
                <a:cs typeface="Zar" panose="00000400000000000000" pitchFamily="2" charset="-78"/>
              </a:rPr>
              <a:t>4- کلاه نقابدار گوش پوش </a:t>
            </a:r>
          </a:p>
          <a:p>
            <a:pPr algn="r" rtl="1"/>
            <a:endParaRPr lang="fa-IR" dirty="0">
              <a:cs typeface="Zar" panose="00000400000000000000" pitchFamily="2" charset="-78"/>
            </a:endParaRPr>
          </a:p>
          <a:p>
            <a:pPr algn="r" rtl="1"/>
            <a:endParaRPr lang="fa-IR" dirty="0">
              <a:cs typeface="Zar" panose="00000400000000000000" pitchFamily="2" charset="-78"/>
            </a:endParaRPr>
          </a:p>
          <a:p>
            <a:pPr algn="r" rtl="1"/>
            <a:r>
              <a:rPr lang="fa-IR" dirty="0">
                <a:solidFill>
                  <a:srgbClr val="FF0000"/>
                </a:solidFill>
                <a:cs typeface="Zar" panose="00000400000000000000" pitchFamily="2" charset="-78"/>
              </a:rPr>
              <a:t>بهترین کلاه باید گردن  گوشها و سر راپوشانده و برای صورت سایه ایجاد کند </a:t>
            </a:r>
          </a:p>
        </p:txBody>
      </p:sp>
      <p:pic>
        <p:nvPicPr>
          <p:cNvPr id="4" name="Picture 3"/>
          <p:cNvPicPr>
            <a:picLocks noChangeAspect="1"/>
          </p:cNvPicPr>
          <p:nvPr/>
        </p:nvPicPr>
        <p:blipFill>
          <a:blip r:embed="rId2"/>
          <a:stretch>
            <a:fillRect/>
          </a:stretch>
        </p:blipFill>
        <p:spPr>
          <a:xfrm>
            <a:off x="1072210" y="349196"/>
            <a:ext cx="2156196" cy="2156196"/>
          </a:xfrm>
          <a:prstGeom prst="rect">
            <a:avLst/>
          </a:prstGeom>
        </p:spPr>
      </p:pic>
      <p:pic>
        <p:nvPicPr>
          <p:cNvPr id="5" name="Picture 4"/>
          <p:cNvPicPr>
            <a:picLocks noChangeAspect="1"/>
          </p:cNvPicPr>
          <p:nvPr/>
        </p:nvPicPr>
        <p:blipFill>
          <a:blip r:embed="rId3"/>
          <a:stretch>
            <a:fillRect/>
          </a:stretch>
        </p:blipFill>
        <p:spPr>
          <a:xfrm>
            <a:off x="7327038" y="157066"/>
            <a:ext cx="2143125" cy="2143125"/>
          </a:xfrm>
          <a:prstGeom prst="rect">
            <a:avLst/>
          </a:prstGeom>
        </p:spPr>
      </p:pic>
      <p:pic>
        <p:nvPicPr>
          <p:cNvPr id="6" name="Picture 5"/>
          <p:cNvPicPr>
            <a:picLocks noChangeAspect="1"/>
          </p:cNvPicPr>
          <p:nvPr/>
        </p:nvPicPr>
        <p:blipFill>
          <a:blip r:embed="rId4"/>
          <a:stretch>
            <a:fillRect/>
          </a:stretch>
        </p:blipFill>
        <p:spPr>
          <a:xfrm>
            <a:off x="5217147" y="1939390"/>
            <a:ext cx="1883827" cy="1719221"/>
          </a:xfrm>
          <a:prstGeom prst="rect">
            <a:avLst/>
          </a:prstGeom>
        </p:spPr>
      </p:pic>
      <p:pic>
        <p:nvPicPr>
          <p:cNvPr id="7" name="Picture 6"/>
          <p:cNvPicPr>
            <a:picLocks noChangeAspect="1"/>
          </p:cNvPicPr>
          <p:nvPr/>
        </p:nvPicPr>
        <p:blipFill>
          <a:blip r:embed="rId5"/>
          <a:stretch>
            <a:fillRect/>
          </a:stretch>
        </p:blipFill>
        <p:spPr>
          <a:xfrm>
            <a:off x="6201104" y="3761915"/>
            <a:ext cx="2483870" cy="1960514"/>
          </a:xfrm>
          <a:prstGeom prst="rect">
            <a:avLst/>
          </a:prstGeom>
        </p:spPr>
      </p:pic>
      <p:pic>
        <p:nvPicPr>
          <p:cNvPr id="8" name="Picture 7"/>
          <p:cNvPicPr>
            <a:picLocks noChangeAspect="1"/>
          </p:cNvPicPr>
          <p:nvPr/>
        </p:nvPicPr>
        <p:blipFill>
          <a:blip r:embed="rId6"/>
          <a:stretch>
            <a:fillRect/>
          </a:stretch>
        </p:blipFill>
        <p:spPr>
          <a:xfrm>
            <a:off x="578223" y="3824096"/>
            <a:ext cx="1841384" cy="1836152"/>
          </a:xfrm>
          <a:prstGeom prst="rect">
            <a:avLst/>
          </a:prstGeom>
        </p:spPr>
      </p:pic>
      <p:pic>
        <p:nvPicPr>
          <p:cNvPr id="9" name="Picture 8"/>
          <p:cNvPicPr>
            <a:picLocks noChangeAspect="1"/>
          </p:cNvPicPr>
          <p:nvPr/>
        </p:nvPicPr>
        <p:blipFill>
          <a:blip r:embed="rId7"/>
          <a:stretch>
            <a:fillRect/>
          </a:stretch>
        </p:blipFill>
        <p:spPr>
          <a:xfrm>
            <a:off x="4145584" y="3710480"/>
            <a:ext cx="2143125" cy="2143125"/>
          </a:xfrm>
          <a:prstGeom prst="rect">
            <a:avLst/>
          </a:prstGeom>
        </p:spPr>
      </p:pic>
    </p:spTree>
    <p:extLst>
      <p:ext uri="{BB962C8B-B14F-4D97-AF65-F5344CB8AC3E}">
        <p14:creationId xmlns:p14="http://schemas.microsoft.com/office/powerpoint/2010/main" val="360765988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7774"/>
            <a:ext cx="10515600" cy="969689"/>
          </a:xfrm>
        </p:spPr>
        <p:txBody>
          <a:bodyPr/>
          <a:lstStyle/>
          <a:p>
            <a:pPr algn="ctr" rtl="1"/>
            <a:r>
              <a:rPr lang="fa-IR" b="1" dirty="0">
                <a:cs typeface="Zar" panose="00000400000000000000" pitchFamily="2" charset="-78"/>
              </a:rPr>
              <a:t>کرم های ضد آفتاب </a:t>
            </a:r>
          </a:p>
        </p:txBody>
      </p:sp>
      <p:sp>
        <p:nvSpPr>
          <p:cNvPr id="3" name="Content Placeholder 2"/>
          <p:cNvSpPr>
            <a:spLocks noGrp="1"/>
          </p:cNvSpPr>
          <p:nvPr>
            <p:ph idx="1"/>
          </p:nvPr>
        </p:nvSpPr>
        <p:spPr>
          <a:xfrm>
            <a:off x="199696" y="977463"/>
            <a:ext cx="11792608" cy="5801709"/>
          </a:xfrm>
        </p:spPr>
        <p:txBody>
          <a:bodyPr>
            <a:normAutofit fontScale="92500" lnSpcReduction="10000"/>
          </a:bodyPr>
          <a:lstStyle/>
          <a:p>
            <a:pPr algn="just" rtl="1">
              <a:lnSpc>
                <a:spcPct val="110000"/>
              </a:lnSpc>
            </a:pPr>
            <a:r>
              <a:rPr lang="fa-IR" dirty="0">
                <a:cs typeface="Zar" panose="00000400000000000000" pitchFamily="2" charset="-78"/>
              </a:rPr>
              <a:t>کِرِم‌های ضدآفتاب‌ که معمولاً با نام کِرِم آفتاب هم شناخته می‌شوند موادی هستند که با مالیدن آن‌ها بر روی سطح پوست، از آن در برابر اثرات مضر نور آفتاب محافظت می‌کنند و جهت جلوگیری از آفتاب‌زدگی استفاده می‌شود.</a:t>
            </a:r>
          </a:p>
          <a:p>
            <a:pPr algn="just" rtl="1">
              <a:lnSpc>
                <a:spcPct val="110000"/>
              </a:lnSpc>
            </a:pPr>
            <a:r>
              <a:rPr lang="fa-IR" dirty="0">
                <a:cs typeface="Zar" panose="00000400000000000000" pitchFamily="2" charset="-78"/>
              </a:rPr>
              <a:t>کِرِم‌های ضدآفتاب می‌تواند به صورت لوسیون، اسپری، ژل، یا دیگر داروهای موضعی وجود داشته باشد این مواد با فرمول‌های گوناگونی ساخته می‌شوند و اگر درست مصرف شوند می‌توانند تا اندازه زیادی جلوی تأثیر پرتو فرابنفش آفتاب و اثرات منفی آن برپوست را بگیرند.</a:t>
            </a:r>
            <a:endParaRPr lang="en-US" dirty="0">
              <a:cs typeface="Zar" panose="00000400000000000000" pitchFamily="2" charset="-78"/>
            </a:endParaRPr>
          </a:p>
          <a:p>
            <a:pPr algn="just" rtl="1">
              <a:lnSpc>
                <a:spcPct val="110000"/>
              </a:lnSpc>
            </a:pPr>
            <a:r>
              <a:rPr lang="fa-IR" dirty="0">
                <a:cs typeface="Zar" panose="00000400000000000000" pitchFamily="2" charset="-78"/>
              </a:rPr>
              <a:t> </a:t>
            </a:r>
            <a:endParaRPr lang="en-US" dirty="0">
              <a:cs typeface="Zar" panose="00000400000000000000" pitchFamily="2" charset="-78"/>
            </a:endParaRPr>
          </a:p>
          <a:p>
            <a:pPr algn="just" rtl="1">
              <a:lnSpc>
                <a:spcPct val="110000"/>
              </a:lnSpc>
            </a:pPr>
            <a:r>
              <a:rPr lang="fa-IR" dirty="0">
                <a:cs typeface="Zar" panose="00000400000000000000" pitchFamily="2" charset="-78"/>
              </a:rPr>
              <a:t>سازمان‌های پزشکی در ایالات متحده آمریکا از جمله انجمن سرطان آمریکا استفاده از کرم‌های ضدآفتاب به دلیل کمک به پیشگیری از </a:t>
            </a:r>
            <a:r>
              <a:rPr lang="fa-IR" dirty="0">
                <a:solidFill>
                  <a:srgbClr val="FF0000"/>
                </a:solidFill>
                <a:cs typeface="Zar" panose="00000400000000000000" pitchFamily="2" charset="-78"/>
              </a:rPr>
              <a:t>کارسینوم سلول سنگفرشی </a:t>
            </a:r>
            <a:r>
              <a:rPr lang="fa-IR" dirty="0">
                <a:cs typeface="Zar" panose="00000400000000000000" pitchFamily="2" charset="-78"/>
              </a:rPr>
              <a:t>توصیه نموده‌اند.[۱] این در حالی است که برخی مشتقات به کار رفته در ترکیب کرم‌های ضدآفتاب از جمله </a:t>
            </a:r>
            <a:r>
              <a:rPr lang="fa-IR" dirty="0">
                <a:solidFill>
                  <a:srgbClr val="FF0000"/>
                </a:solidFill>
                <a:cs typeface="Zar" panose="00000400000000000000" pitchFamily="2" charset="-78"/>
              </a:rPr>
              <a:t>اکسی‌بنزون</a:t>
            </a:r>
            <a:r>
              <a:rPr lang="fa-IR" dirty="0">
                <a:cs typeface="Zar" panose="00000400000000000000" pitchFamily="2" charset="-78"/>
              </a:rPr>
              <a:t> و غیره، </a:t>
            </a:r>
            <a:r>
              <a:rPr lang="fa-IR" dirty="0">
                <a:solidFill>
                  <a:srgbClr val="FF0000"/>
                </a:solidFill>
                <a:cs typeface="Zar" panose="00000400000000000000" pitchFamily="2" charset="-78"/>
              </a:rPr>
              <a:t>تأثیرات مخربی بر محیط </a:t>
            </a:r>
            <a:r>
              <a:rPr lang="fa-IR" dirty="0">
                <a:cs typeface="Zar" panose="00000400000000000000" pitchFamily="2" charset="-78"/>
              </a:rPr>
              <a:t>زیست دریایی و آبزیان دارند و برای همین در ژانویه ۲۰۲۰ کشور پالائو به عنوان نخستین کشور اقدام‌کننده برای نجات مرجان‌ها و آب‌سنگ مرجانی که از جاذبه‌های گردشگری این کشور به‌شمار می‌روند استفاده از هرگونه کرم‌های ضدآفتاب را ممنوع اعلام کرده‌است.</a:t>
            </a:r>
            <a:endParaRPr lang="en-US" dirty="0">
              <a:cs typeface="Zar" panose="00000400000000000000" pitchFamily="2" charset="-78"/>
            </a:endParaRPr>
          </a:p>
          <a:p>
            <a:pPr algn="just" rtl="1">
              <a:lnSpc>
                <a:spcPct val="110000"/>
              </a:lnSpc>
            </a:pPr>
            <a:endParaRPr lang="fa-IR" dirty="0">
              <a:cs typeface="Zar" panose="00000400000000000000" pitchFamily="2" charset="-78"/>
            </a:endParaRPr>
          </a:p>
        </p:txBody>
      </p:sp>
    </p:spTree>
    <p:extLst>
      <p:ext uri="{BB962C8B-B14F-4D97-AF65-F5344CB8AC3E}">
        <p14:creationId xmlns:p14="http://schemas.microsoft.com/office/powerpoint/2010/main" val="371295302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777766"/>
          </a:xfrm>
        </p:spPr>
        <p:txBody>
          <a:bodyPr/>
          <a:lstStyle/>
          <a:p>
            <a:pPr algn="ctr"/>
            <a:r>
              <a:rPr lang="fa-IR" b="1" dirty="0">
                <a:cs typeface="Zar" panose="00000400000000000000" pitchFamily="2" charset="-78"/>
              </a:rPr>
              <a:t>انواع رایج ضدآفتاب</a:t>
            </a:r>
            <a:endParaRPr lang="fa-IR" b="1" dirty="0"/>
          </a:p>
        </p:txBody>
      </p:sp>
      <p:sp>
        <p:nvSpPr>
          <p:cNvPr id="3" name="Content Placeholder 2"/>
          <p:cNvSpPr>
            <a:spLocks noGrp="1"/>
          </p:cNvSpPr>
          <p:nvPr>
            <p:ph idx="1"/>
          </p:nvPr>
        </p:nvSpPr>
        <p:spPr>
          <a:xfrm>
            <a:off x="183931" y="777766"/>
            <a:ext cx="11824138" cy="4031701"/>
          </a:xfrm>
        </p:spPr>
        <p:txBody>
          <a:bodyPr>
            <a:normAutofit fontScale="92500" lnSpcReduction="20000"/>
          </a:bodyPr>
          <a:lstStyle/>
          <a:p>
            <a:pPr algn="just" rtl="1">
              <a:lnSpc>
                <a:spcPct val="120000"/>
              </a:lnSpc>
            </a:pPr>
            <a:r>
              <a:rPr lang="fa-IR" dirty="0">
                <a:cs typeface="Zar" panose="00000400000000000000" pitchFamily="2" charset="-78"/>
              </a:rPr>
              <a:t>ضدآفتاب شیمیایی (</a:t>
            </a:r>
            <a:r>
              <a:rPr lang="en-US" dirty="0">
                <a:cs typeface="Zar" panose="00000400000000000000" pitchFamily="2" charset="-78"/>
              </a:rPr>
              <a:t>Chemical Sunscreens</a:t>
            </a:r>
            <a:r>
              <a:rPr lang="fa-IR" dirty="0">
                <a:cs typeface="Zar" panose="00000400000000000000" pitchFamily="2" charset="-78"/>
              </a:rPr>
              <a:t>): این نوع ضدآفتاب از ترکیبات شیمیایی مانند </a:t>
            </a:r>
            <a:r>
              <a:rPr lang="fa-IR" dirty="0">
                <a:solidFill>
                  <a:srgbClr val="FF0000"/>
                </a:solidFill>
                <a:cs typeface="Zar" panose="00000400000000000000" pitchFamily="2" charset="-78"/>
              </a:rPr>
              <a:t>آوبنزون، اکسی بنزون و اکسی نیترات</a:t>
            </a:r>
            <a:r>
              <a:rPr lang="fa-IR" dirty="0">
                <a:cs typeface="Zar" panose="00000400000000000000" pitchFamily="2" charset="-78"/>
              </a:rPr>
              <a:t> استفاده می‌کند. این ترکیبات با جذب اشعه </a:t>
            </a:r>
            <a:r>
              <a:rPr lang="en-US" dirty="0">
                <a:cs typeface="Zar" panose="00000400000000000000" pitchFamily="2" charset="-78"/>
              </a:rPr>
              <a:t>UV</a:t>
            </a:r>
            <a:r>
              <a:rPr lang="fa-IR" dirty="0">
                <a:cs typeface="Zar" panose="00000400000000000000" pitchFamily="2" charset="-78"/>
              </a:rPr>
              <a:t> تبدیل به گرما می‌شوند و پوست را از اثر مضر اشعه محافظت می‌کنند.</a:t>
            </a:r>
            <a:endParaRPr lang="en-US" dirty="0">
              <a:cs typeface="Zar" panose="00000400000000000000" pitchFamily="2" charset="-78"/>
            </a:endParaRPr>
          </a:p>
          <a:p>
            <a:pPr algn="just" rtl="1">
              <a:lnSpc>
                <a:spcPct val="120000"/>
              </a:lnSpc>
            </a:pPr>
            <a:r>
              <a:rPr lang="fa-IR" dirty="0">
                <a:cs typeface="Zar" panose="00000400000000000000" pitchFamily="2" charset="-78"/>
              </a:rPr>
              <a:t>ضدآفتاب فیزیکی (</a:t>
            </a:r>
            <a:r>
              <a:rPr lang="en-US" dirty="0">
                <a:cs typeface="Zar" panose="00000400000000000000" pitchFamily="2" charset="-78"/>
              </a:rPr>
              <a:t>Physical Sunscreens</a:t>
            </a:r>
            <a:r>
              <a:rPr lang="fa-IR" dirty="0">
                <a:cs typeface="Zar" panose="00000400000000000000" pitchFamily="2" charset="-78"/>
              </a:rPr>
              <a:t>): این نوع ضدآفتاب از ترکیباتی مانند </a:t>
            </a:r>
            <a:r>
              <a:rPr lang="fa-IR" dirty="0">
                <a:solidFill>
                  <a:srgbClr val="FF0000"/>
                </a:solidFill>
                <a:cs typeface="Zar" panose="00000400000000000000" pitchFamily="2" charset="-78"/>
              </a:rPr>
              <a:t>دیوتوم اکسید تیتانیوم و اکسید روی </a:t>
            </a:r>
            <a:r>
              <a:rPr lang="fa-IR" dirty="0">
                <a:cs typeface="Zar" panose="00000400000000000000" pitchFamily="2" charset="-78"/>
              </a:rPr>
              <a:t>استفاده می‌کند. آن‌ها به عنوان یک لایه محافظ روی پوست قرار می‌گیرند و اشعه </a:t>
            </a:r>
            <a:r>
              <a:rPr lang="en-US" dirty="0">
                <a:cs typeface="Zar" panose="00000400000000000000" pitchFamily="2" charset="-78"/>
              </a:rPr>
              <a:t>UV</a:t>
            </a:r>
            <a:r>
              <a:rPr lang="fa-IR" dirty="0">
                <a:cs typeface="Zar" panose="00000400000000000000" pitchFamily="2" charset="-78"/>
              </a:rPr>
              <a:t> را با انعکاس یا پراکنش مستقیم از پوست دفع می‌کنند.</a:t>
            </a:r>
            <a:endParaRPr lang="en-US" dirty="0">
              <a:cs typeface="Zar" panose="00000400000000000000" pitchFamily="2" charset="-78"/>
            </a:endParaRPr>
          </a:p>
          <a:p>
            <a:pPr algn="just" rtl="1">
              <a:lnSpc>
                <a:spcPct val="120000"/>
              </a:lnSpc>
            </a:pPr>
            <a:r>
              <a:rPr lang="fa-IR" dirty="0">
                <a:cs typeface="Zar" panose="00000400000000000000" pitchFamily="2" charset="-78"/>
              </a:rPr>
              <a:t>ضدآفتاب فیزیکی و شیمیایی (</a:t>
            </a:r>
            <a:r>
              <a:rPr lang="en-US" dirty="0">
                <a:cs typeface="Zar" panose="00000400000000000000" pitchFamily="2" charset="-78"/>
              </a:rPr>
              <a:t>Physical-Chemical Sunscreens</a:t>
            </a:r>
            <a:r>
              <a:rPr lang="fa-IR" dirty="0">
                <a:cs typeface="Zar" panose="00000400000000000000" pitchFamily="2" charset="-78"/>
              </a:rPr>
              <a:t>): این نوع </a:t>
            </a:r>
            <a:r>
              <a:rPr lang="fa-IR" dirty="0">
                <a:solidFill>
                  <a:srgbClr val="FF0000"/>
                </a:solidFill>
                <a:cs typeface="Zar" panose="00000400000000000000" pitchFamily="2" charset="-78"/>
              </a:rPr>
              <a:t>ضدآفتاب ترکیبی</a:t>
            </a:r>
            <a:r>
              <a:rPr lang="fa-IR" dirty="0">
                <a:cs typeface="Zar" panose="00000400000000000000" pitchFamily="2" charset="-78"/>
              </a:rPr>
              <a:t>، از ترکیبات شیمیایی و فیزیکی استفاده می‌کند. مثالی از آن آوبنزون به عنوان ماده شیمیایی و اکسید روی به عنوان ماده فیزیکی است.</a:t>
            </a:r>
            <a:endParaRPr lang="en-US" dirty="0">
              <a:cs typeface="Zar" panose="00000400000000000000" pitchFamily="2" charset="-78"/>
            </a:endParaRPr>
          </a:p>
          <a:p>
            <a:pPr algn="just" rtl="1">
              <a:lnSpc>
                <a:spcPct val="120000"/>
              </a:lnSpc>
            </a:pPr>
            <a:endParaRPr lang="fa-IR" dirty="0">
              <a:cs typeface="Zar" panose="00000400000000000000" pitchFamily="2" charset="-78"/>
            </a:endParaRPr>
          </a:p>
        </p:txBody>
      </p:sp>
      <p:pic>
        <p:nvPicPr>
          <p:cNvPr id="4" name="Picture 3"/>
          <p:cNvPicPr>
            <a:picLocks noChangeAspect="1"/>
          </p:cNvPicPr>
          <p:nvPr/>
        </p:nvPicPr>
        <p:blipFill>
          <a:blip r:embed="rId2"/>
          <a:stretch>
            <a:fillRect/>
          </a:stretch>
        </p:blipFill>
        <p:spPr>
          <a:xfrm>
            <a:off x="946422" y="4714873"/>
            <a:ext cx="3194654" cy="2143125"/>
          </a:xfrm>
          <a:prstGeom prst="rect">
            <a:avLst/>
          </a:prstGeom>
        </p:spPr>
      </p:pic>
      <p:pic>
        <p:nvPicPr>
          <p:cNvPr id="5" name="Picture 4"/>
          <p:cNvPicPr>
            <a:picLocks noChangeAspect="1"/>
          </p:cNvPicPr>
          <p:nvPr/>
        </p:nvPicPr>
        <p:blipFill>
          <a:blip r:embed="rId3"/>
          <a:stretch>
            <a:fillRect/>
          </a:stretch>
        </p:blipFill>
        <p:spPr>
          <a:xfrm>
            <a:off x="5758190" y="4703379"/>
            <a:ext cx="3438362" cy="2135404"/>
          </a:xfrm>
          <a:prstGeom prst="rect">
            <a:avLst/>
          </a:prstGeom>
        </p:spPr>
      </p:pic>
    </p:spTree>
    <p:extLst>
      <p:ext uri="{BB962C8B-B14F-4D97-AF65-F5344CB8AC3E}">
        <p14:creationId xmlns:p14="http://schemas.microsoft.com/office/powerpoint/2010/main" val="385635834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525517"/>
            <a:ext cx="10515600" cy="5651446"/>
          </a:xfrm>
        </p:spPr>
        <p:txBody>
          <a:bodyPr>
            <a:normAutofit lnSpcReduction="10000"/>
          </a:bodyPr>
          <a:lstStyle/>
          <a:p>
            <a:pPr algn="just" rtl="1"/>
            <a:r>
              <a:rPr lang="fa-IR" dirty="0">
                <a:cs typeface="Zar" panose="00000400000000000000" pitchFamily="2" charset="-78"/>
              </a:rPr>
              <a:t>سازمان بهداشتی غذا و دارو هفده ترکیب را برای استفاده در تهیه ضد آفتاب ها لازم دانسته است ولی در بسیاری از کشورها تنها از هشت ترکیب استفاده می شود که عبارتند از:</a:t>
            </a:r>
          </a:p>
          <a:p>
            <a:pPr algn="just" rtl="1"/>
            <a:endParaRPr lang="fa-IR" dirty="0">
              <a:cs typeface="Zar" panose="00000400000000000000" pitchFamily="2" charset="-78"/>
            </a:endParaRPr>
          </a:p>
          <a:p>
            <a:pPr algn="just" rtl="1"/>
            <a:r>
              <a:rPr lang="fa-IR" dirty="0">
                <a:cs typeface="Zar" panose="00000400000000000000" pitchFamily="2" charset="-78"/>
              </a:rPr>
              <a:t>تیتانیوم اکساید (ضد آفتاب فیزیکی)</a:t>
            </a:r>
          </a:p>
          <a:p>
            <a:pPr algn="just" rtl="1"/>
            <a:r>
              <a:rPr lang="fa-IR" dirty="0">
                <a:cs typeface="Zar" panose="00000400000000000000" pitchFamily="2" charset="-78"/>
              </a:rPr>
              <a:t>زینک اکساید (ضد آفتاب فیزیکی)</a:t>
            </a:r>
          </a:p>
          <a:p>
            <a:pPr algn="just" rtl="1"/>
            <a:r>
              <a:rPr lang="fa-IR" dirty="0">
                <a:cs typeface="Zar" panose="00000400000000000000" pitchFamily="2" charset="-78"/>
              </a:rPr>
              <a:t>آووبنزون (ضد آفتاب شیمیایی)</a:t>
            </a:r>
          </a:p>
          <a:p>
            <a:pPr algn="just" rtl="1"/>
            <a:r>
              <a:rPr lang="fa-IR" dirty="0">
                <a:cs typeface="Zar" panose="00000400000000000000" pitchFamily="2" charset="-78"/>
              </a:rPr>
              <a:t>اکسی بنزوون (ضد آفتاب شیمیایی)</a:t>
            </a:r>
          </a:p>
          <a:p>
            <a:pPr algn="just" rtl="1"/>
            <a:r>
              <a:rPr lang="fa-IR" dirty="0">
                <a:cs typeface="Zar" panose="00000400000000000000" pitchFamily="2" charset="-78"/>
              </a:rPr>
              <a:t>هموسالات (ضد آفتاب شیمیایی)</a:t>
            </a:r>
          </a:p>
          <a:p>
            <a:pPr algn="just" rtl="1"/>
            <a:r>
              <a:rPr lang="fa-IR" dirty="0">
                <a:cs typeface="Zar" panose="00000400000000000000" pitchFamily="2" charset="-78"/>
              </a:rPr>
              <a:t>اکتی سالات (ضد آفتاب شیمیایی)</a:t>
            </a:r>
          </a:p>
          <a:p>
            <a:pPr algn="just" rtl="1"/>
            <a:r>
              <a:rPr lang="fa-IR" dirty="0">
                <a:cs typeface="Zar" panose="00000400000000000000" pitchFamily="2" charset="-78"/>
              </a:rPr>
              <a:t>اکتوکریلن (ضد آفتاب شیمیایی)</a:t>
            </a:r>
          </a:p>
          <a:p>
            <a:pPr algn="just" rtl="1"/>
            <a:r>
              <a:rPr lang="fa-IR" dirty="0">
                <a:cs typeface="Zar" panose="00000400000000000000" pitchFamily="2" charset="-78"/>
              </a:rPr>
              <a:t>اکتینوکسات (ضد آفتاب شیمیایی)</a:t>
            </a:r>
          </a:p>
        </p:txBody>
      </p:sp>
      <p:pic>
        <p:nvPicPr>
          <p:cNvPr id="6" name="Picture 5"/>
          <p:cNvPicPr>
            <a:picLocks noChangeAspect="1"/>
          </p:cNvPicPr>
          <p:nvPr/>
        </p:nvPicPr>
        <p:blipFill>
          <a:blip r:embed="rId2"/>
          <a:stretch>
            <a:fillRect/>
          </a:stretch>
        </p:blipFill>
        <p:spPr>
          <a:xfrm>
            <a:off x="462947" y="1453547"/>
            <a:ext cx="5633053" cy="4621433"/>
          </a:xfrm>
          <a:prstGeom prst="rect">
            <a:avLst/>
          </a:prstGeom>
        </p:spPr>
      </p:pic>
    </p:spTree>
    <p:extLst>
      <p:ext uri="{BB962C8B-B14F-4D97-AF65-F5344CB8AC3E}">
        <p14:creationId xmlns:p14="http://schemas.microsoft.com/office/powerpoint/2010/main" val="312947651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409902" y="1051034"/>
            <a:ext cx="11372195" cy="5806966"/>
          </a:xfrm>
        </p:spPr>
        <p:txBody>
          <a:bodyPr>
            <a:noAutofit/>
          </a:bodyPr>
          <a:lstStyle/>
          <a:p>
            <a:pPr algn="just" rtl="1">
              <a:lnSpc>
                <a:spcPct val="160000"/>
              </a:lnSpc>
            </a:pPr>
            <a:r>
              <a:rPr lang="fa-IR" sz="2000" dirty="0">
                <a:cs typeface="Zar" panose="00000400000000000000" pitchFamily="2" charset="-78"/>
              </a:rPr>
              <a:t>مطابق قانون، برچسب محصولات ضد آفتاب باید دارای شماره </a:t>
            </a:r>
            <a:r>
              <a:rPr lang="en-US" sz="2000" dirty="0">
                <a:cs typeface="Zar" panose="00000400000000000000" pitchFamily="2" charset="-78"/>
              </a:rPr>
              <a:t>SPF </a:t>
            </a:r>
            <a:r>
              <a:rPr lang="fa-IR" sz="2000" dirty="0">
                <a:cs typeface="Zar" panose="00000400000000000000" pitchFamily="2" charset="-78"/>
              </a:rPr>
              <a:t> فاکتور حفاظتی در برابر خورشید باشد که نشان‌دهنده میزان حفاظت از پوست در برابر اشعه فرابنفش </a:t>
            </a:r>
            <a:r>
              <a:rPr lang="en-US" sz="2000" dirty="0">
                <a:cs typeface="Zar" panose="00000400000000000000" pitchFamily="2" charset="-78"/>
              </a:rPr>
              <a:t>B </a:t>
            </a:r>
            <a:r>
              <a:rPr lang="fa-IR" sz="2000" dirty="0">
                <a:cs typeface="Zar" panose="00000400000000000000" pitchFamily="2" charset="-78"/>
              </a:rPr>
              <a:t> است. </a:t>
            </a:r>
          </a:p>
          <a:p>
            <a:pPr algn="just" rtl="1">
              <a:lnSpc>
                <a:spcPct val="160000"/>
              </a:lnSpc>
            </a:pPr>
            <a:r>
              <a:rPr lang="fa-IR" sz="2000" b="1" dirty="0">
                <a:cs typeface="Zar" panose="00000400000000000000" pitchFamily="2" charset="-78"/>
              </a:rPr>
              <a:t> </a:t>
            </a:r>
            <a:r>
              <a:rPr lang="en-US" sz="2000" b="1" dirty="0">
                <a:cs typeface="Zar" panose="00000400000000000000" pitchFamily="2" charset="-78"/>
              </a:rPr>
              <a:t>SPF </a:t>
            </a:r>
            <a:r>
              <a:rPr lang="fa-IR" sz="2000" b="1" dirty="0">
                <a:cs typeface="Zar" panose="00000400000000000000" pitchFamily="2" charset="-78"/>
              </a:rPr>
              <a:t>کرم ضد آفتاب به چه معناست؟</a:t>
            </a:r>
            <a:endParaRPr lang="en-US" sz="2000" b="1" dirty="0">
              <a:cs typeface="Zar" panose="00000400000000000000" pitchFamily="2" charset="-78"/>
            </a:endParaRPr>
          </a:p>
          <a:p>
            <a:pPr algn="just" rtl="1">
              <a:lnSpc>
                <a:spcPct val="160000"/>
              </a:lnSpc>
            </a:pPr>
            <a:r>
              <a:rPr lang="en-US" sz="2000" dirty="0">
                <a:cs typeface="Zar" panose="00000400000000000000" pitchFamily="2" charset="-78"/>
              </a:rPr>
              <a:t>SPF </a:t>
            </a:r>
            <a:r>
              <a:rPr lang="fa-IR" sz="2000" dirty="0">
                <a:cs typeface="Zar" panose="00000400000000000000" pitchFamily="2" charset="-78"/>
              </a:rPr>
              <a:t> مخفف فاکتور محافظت در برابر آفتاب است. در ضد آفتاب</a:t>
            </a:r>
            <a:r>
              <a:rPr lang="en-US" sz="2000" dirty="0">
                <a:cs typeface="Zar" panose="00000400000000000000" pitchFamily="2" charset="-78"/>
              </a:rPr>
              <a:t>SPF  </a:t>
            </a:r>
            <a:r>
              <a:rPr lang="fa-IR" sz="2000" dirty="0">
                <a:cs typeface="Zar" panose="00000400000000000000" pitchFamily="2" charset="-78"/>
              </a:rPr>
              <a:t> به جلوگیری از تابش نور خورشید به پوست شما کمک می کند. خورشید دو نوع اشعه </a:t>
            </a:r>
            <a:r>
              <a:rPr lang="en-US" sz="2000" dirty="0">
                <a:cs typeface="Zar" panose="00000400000000000000" pitchFamily="2" charset="-78"/>
              </a:rPr>
              <a:t>UVA </a:t>
            </a:r>
            <a:r>
              <a:rPr lang="fa-IR" sz="2000" dirty="0">
                <a:cs typeface="Zar" panose="00000400000000000000" pitchFamily="2" charset="-78"/>
              </a:rPr>
              <a:t> و </a:t>
            </a:r>
            <a:r>
              <a:rPr lang="en-US" sz="2000" dirty="0">
                <a:cs typeface="Zar" panose="00000400000000000000" pitchFamily="2" charset="-78"/>
              </a:rPr>
              <a:t>UVB </a:t>
            </a:r>
            <a:r>
              <a:rPr lang="fa-IR" sz="2000" dirty="0">
                <a:cs typeface="Zar" panose="00000400000000000000" pitchFamily="2" charset="-78"/>
              </a:rPr>
              <a:t> را ساطع می کند. اشعه </a:t>
            </a:r>
            <a:r>
              <a:rPr lang="en-US" sz="2000" dirty="0">
                <a:cs typeface="Zar" panose="00000400000000000000" pitchFamily="2" charset="-78"/>
              </a:rPr>
              <a:t>UVA </a:t>
            </a:r>
            <a:r>
              <a:rPr lang="fa-IR" sz="2000" dirty="0">
                <a:cs typeface="Zar" panose="00000400000000000000" pitchFamily="2" charset="-78"/>
              </a:rPr>
              <a:t> به علائم پیری در پوست مانند چین و چروک و افتادگی منجر می شود. اشعه های </a:t>
            </a:r>
            <a:r>
              <a:rPr lang="en-US" sz="2000" dirty="0">
                <a:cs typeface="Zar" panose="00000400000000000000" pitchFamily="2" charset="-78"/>
              </a:rPr>
              <a:t>UVB </a:t>
            </a:r>
            <a:r>
              <a:rPr lang="fa-IR" sz="2000" dirty="0">
                <a:cs typeface="Zar" panose="00000400000000000000" pitchFamily="2" charset="-78"/>
              </a:rPr>
              <a:t>بیشتر سرطان زا هستند و اغلب مسئول آفتاب سوختگی هستند. اشعه </a:t>
            </a:r>
            <a:r>
              <a:rPr lang="en-US" sz="2000" dirty="0">
                <a:cs typeface="Zar" panose="00000400000000000000" pitchFamily="2" charset="-78"/>
              </a:rPr>
              <a:t>UVA </a:t>
            </a:r>
            <a:r>
              <a:rPr lang="fa-IR" sz="2000" dirty="0">
                <a:cs typeface="Zar" panose="00000400000000000000" pitchFamily="2" charset="-78"/>
              </a:rPr>
              <a:t> هم چنین پرتوهای </a:t>
            </a:r>
            <a:r>
              <a:rPr lang="en-US" sz="2000" dirty="0">
                <a:cs typeface="Zar" panose="00000400000000000000" pitchFamily="2" charset="-78"/>
              </a:rPr>
              <a:t>UVB </a:t>
            </a:r>
            <a:r>
              <a:rPr lang="fa-IR" sz="2000" dirty="0">
                <a:cs typeface="Zar" panose="00000400000000000000" pitchFamily="2" charset="-78"/>
              </a:rPr>
              <a:t> را واکنش پذیرتر می کنند، بنابراین در ترکیب با هم، می توانند کشنده باشند.</a:t>
            </a:r>
          </a:p>
          <a:p>
            <a:pPr algn="just" rtl="1">
              <a:lnSpc>
                <a:spcPct val="160000"/>
              </a:lnSpc>
            </a:pPr>
            <a:r>
              <a:rPr lang="en-US" sz="2000" dirty="0">
                <a:solidFill>
                  <a:srgbClr val="FF0000"/>
                </a:solidFill>
                <a:cs typeface="Zar" panose="00000400000000000000" pitchFamily="2" charset="-78"/>
              </a:rPr>
              <a:t>SPF </a:t>
            </a:r>
            <a:r>
              <a:rPr lang="fa-IR" sz="2000" dirty="0">
                <a:solidFill>
                  <a:srgbClr val="FF0000"/>
                </a:solidFill>
                <a:cs typeface="Zar" panose="00000400000000000000" pitchFamily="2" charset="-78"/>
              </a:rPr>
              <a:t> با افزایش دفاع طبیعی پوست در برابر اشعه خورشید عمل </a:t>
            </a:r>
            <a:r>
              <a:rPr lang="fa-IR" sz="2000" dirty="0">
                <a:cs typeface="Zar" panose="00000400000000000000" pitchFamily="2" charset="-78"/>
              </a:rPr>
              <a:t>می کند. به عنوان مثال، </a:t>
            </a:r>
            <a:r>
              <a:rPr lang="en-US" sz="2000" dirty="0">
                <a:cs typeface="Zar" panose="00000400000000000000" pitchFamily="2" charset="-78"/>
              </a:rPr>
              <a:t>SPF 15 </a:t>
            </a:r>
            <a:r>
              <a:rPr lang="fa-IR" sz="2000" dirty="0">
                <a:cs typeface="Zar" panose="00000400000000000000" pitchFamily="2" charset="-78"/>
              </a:rPr>
              <a:t> حدود 15 برابر بیشتر از پوست معمولی شما بدون کرم ضد آفتاب، از آن محافظت می کند. بنابراین، </a:t>
            </a:r>
            <a:r>
              <a:rPr lang="en-US" sz="2000" dirty="0">
                <a:cs typeface="Zar" panose="00000400000000000000" pitchFamily="2" charset="-78"/>
              </a:rPr>
              <a:t>SPF 50 ، 50 </a:t>
            </a:r>
            <a:r>
              <a:rPr lang="fa-IR" sz="2000" dirty="0">
                <a:cs typeface="Zar" panose="00000400000000000000" pitchFamily="2" charset="-78"/>
              </a:rPr>
              <a:t> برابر بیشتر از پوست بدون کرم ضد آفتاب، از آن محافظت می کند. انتخاب کرم ضد آفتاب با طیف گسترده به این معنی است که از یک نوع ضد آفتابی  استفاده شود که هر دو اشعه </a:t>
            </a:r>
            <a:r>
              <a:rPr lang="en-US" sz="2000" dirty="0">
                <a:cs typeface="Zar" panose="00000400000000000000" pitchFamily="2" charset="-78"/>
              </a:rPr>
              <a:t>UVA </a:t>
            </a:r>
            <a:r>
              <a:rPr lang="fa-IR" sz="2000" dirty="0">
                <a:cs typeface="Zar" panose="00000400000000000000" pitchFamily="2" charset="-78"/>
              </a:rPr>
              <a:t> و </a:t>
            </a:r>
            <a:r>
              <a:rPr lang="en-US" sz="2000" dirty="0">
                <a:cs typeface="Zar" panose="00000400000000000000" pitchFamily="2" charset="-78"/>
              </a:rPr>
              <a:t>UVB </a:t>
            </a:r>
            <a:r>
              <a:rPr lang="fa-IR" sz="2000" dirty="0">
                <a:cs typeface="Zar" panose="00000400000000000000" pitchFamily="2" charset="-78"/>
              </a:rPr>
              <a:t> را مسدود می کند.</a:t>
            </a:r>
          </a:p>
          <a:p>
            <a:pPr algn="just" rtl="1">
              <a:lnSpc>
                <a:spcPct val="160000"/>
              </a:lnSpc>
            </a:pPr>
            <a:endParaRPr lang="fa-IR" sz="2000" b="1" dirty="0">
              <a:cs typeface="Zar" panose="00000400000000000000" pitchFamily="2" charset="-78"/>
            </a:endParaRPr>
          </a:p>
        </p:txBody>
      </p:sp>
      <p:sp>
        <p:nvSpPr>
          <p:cNvPr id="5" name="Title 1"/>
          <p:cNvSpPr>
            <a:spLocks noGrp="1"/>
          </p:cNvSpPr>
          <p:nvPr>
            <p:ph type="title"/>
          </p:nvPr>
        </p:nvSpPr>
        <p:spPr>
          <a:xfrm>
            <a:off x="838199" y="344104"/>
            <a:ext cx="10515600" cy="706930"/>
          </a:xfrm>
        </p:spPr>
        <p:txBody>
          <a:bodyPr>
            <a:normAutofit fontScale="90000"/>
          </a:bodyPr>
          <a:lstStyle/>
          <a:p>
            <a:pPr algn="ctr" rtl="1"/>
            <a:r>
              <a:rPr lang="fa-IR" b="1" dirty="0">
                <a:cs typeface="Zar" panose="00000400000000000000" pitchFamily="2" charset="-78"/>
              </a:rPr>
              <a:t>تأثیر </a:t>
            </a:r>
            <a:r>
              <a:rPr lang="en-US" b="1" dirty="0">
                <a:cs typeface="Zar" panose="00000400000000000000" pitchFamily="2" charset="-78"/>
              </a:rPr>
              <a:t>SPF </a:t>
            </a:r>
            <a:r>
              <a:rPr lang="fa-IR" b="1" dirty="0">
                <a:cs typeface="Zar" panose="00000400000000000000" pitchFamily="2" charset="-78"/>
              </a:rPr>
              <a:t>بر میزان محافظت از پوست</a:t>
            </a:r>
            <a:br>
              <a:rPr lang="fa-IR" b="1" dirty="0">
                <a:cs typeface="Zar" panose="00000400000000000000" pitchFamily="2" charset="-78"/>
              </a:rPr>
            </a:br>
            <a:endParaRPr lang="fa-IR" dirty="0">
              <a:cs typeface="Zar" panose="00000400000000000000" pitchFamily="2" charset="-78"/>
            </a:endParaRPr>
          </a:p>
        </p:txBody>
      </p:sp>
    </p:spTree>
    <p:extLst>
      <p:ext uri="{BB962C8B-B14F-4D97-AF65-F5344CB8AC3E}">
        <p14:creationId xmlns:p14="http://schemas.microsoft.com/office/powerpoint/2010/main" val="15623476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0717" y="133458"/>
            <a:ext cx="11403724" cy="4774873"/>
          </a:xfrm>
        </p:spPr>
        <p:txBody>
          <a:bodyPr>
            <a:noAutofit/>
          </a:bodyPr>
          <a:lstStyle/>
          <a:p>
            <a:pPr algn="just" rtl="1">
              <a:lnSpc>
                <a:spcPct val="100000"/>
              </a:lnSpc>
            </a:pPr>
            <a:r>
              <a:rPr lang="fa-IR" sz="2400" dirty="0">
                <a:cs typeface="Zar" panose="00000400000000000000" pitchFamily="2" charset="-78"/>
              </a:rPr>
              <a:t>متخصصان پوست استفاده از ضد آفتاب‌هایی با </a:t>
            </a:r>
            <a:r>
              <a:rPr lang="en-US" sz="2400" dirty="0">
                <a:cs typeface="Zar" panose="00000400000000000000" pitchFamily="2" charset="-78"/>
              </a:rPr>
              <a:t>SPF </a:t>
            </a:r>
            <a:r>
              <a:rPr lang="fa-IR" sz="2400" dirty="0">
                <a:cs typeface="Zar" panose="00000400000000000000" pitchFamily="2" charset="-78"/>
              </a:rPr>
              <a:t>حداقل 30 را توصیه می‌کنند که مانع نفوذ 97</a:t>
            </a:r>
            <a:r>
              <a:rPr lang="fa-IR" sz="2400" dirty="0">
                <a:solidFill>
                  <a:srgbClr val="FF0000"/>
                </a:solidFill>
                <a:cs typeface="Zar" panose="00000400000000000000" pitchFamily="2" charset="-78"/>
              </a:rPr>
              <a:t> درصد از پرتو </a:t>
            </a:r>
            <a:r>
              <a:rPr lang="en-US" sz="2400" dirty="0">
                <a:solidFill>
                  <a:srgbClr val="FF0000"/>
                </a:solidFill>
                <a:cs typeface="Zar" panose="00000400000000000000" pitchFamily="2" charset="-78"/>
              </a:rPr>
              <a:t>UVB </a:t>
            </a:r>
            <a:r>
              <a:rPr lang="fa-IR" sz="2400" dirty="0">
                <a:solidFill>
                  <a:srgbClr val="FF0000"/>
                </a:solidFill>
                <a:cs typeface="Zar" panose="00000400000000000000" pitchFamily="2" charset="-78"/>
              </a:rPr>
              <a:t>به پوست می‌شود</a:t>
            </a:r>
            <a:r>
              <a:rPr lang="fa-IR" sz="2400" dirty="0">
                <a:cs typeface="Zar" panose="00000400000000000000" pitchFamily="2" charset="-78"/>
              </a:rPr>
              <a:t>.</a:t>
            </a:r>
          </a:p>
          <a:p>
            <a:pPr algn="r" rtl="1" fontAlgn="base"/>
            <a:r>
              <a:rPr lang="fa-IR" sz="2400" dirty="0">
                <a:cs typeface="Zar" panose="00000400000000000000" pitchFamily="2" charset="-78"/>
              </a:rPr>
              <a:t>ضد آفتاب </a:t>
            </a:r>
            <a:r>
              <a:rPr lang="en-US" sz="2400" dirty="0">
                <a:cs typeface="Zar" panose="00000400000000000000" pitchFamily="2" charset="-78"/>
              </a:rPr>
              <a:t>SPF 15: </a:t>
            </a:r>
            <a:r>
              <a:rPr lang="fa-IR" sz="2400" dirty="0">
                <a:cs typeface="Zar" panose="00000400000000000000" pitchFamily="2" charset="-78"/>
              </a:rPr>
              <a:t>تا 93 درصد</a:t>
            </a:r>
          </a:p>
          <a:p>
            <a:pPr algn="r" rtl="1" fontAlgn="base"/>
            <a:r>
              <a:rPr lang="fa-IR" sz="2400" dirty="0">
                <a:cs typeface="Zar" panose="00000400000000000000" pitchFamily="2" charset="-78"/>
              </a:rPr>
              <a:t>ضد آفتاب </a:t>
            </a:r>
            <a:r>
              <a:rPr lang="en-US" sz="2400" dirty="0">
                <a:cs typeface="Zar" panose="00000400000000000000" pitchFamily="2" charset="-78"/>
              </a:rPr>
              <a:t>SPF 30: </a:t>
            </a:r>
            <a:r>
              <a:rPr lang="fa-IR" sz="2400" dirty="0">
                <a:cs typeface="Zar" panose="00000400000000000000" pitchFamily="2" charset="-78"/>
              </a:rPr>
              <a:t>تا 97 درصد</a:t>
            </a:r>
          </a:p>
          <a:p>
            <a:pPr algn="r" rtl="1" fontAlgn="base"/>
            <a:r>
              <a:rPr lang="fa-IR" sz="2400" dirty="0">
                <a:cs typeface="Zar" panose="00000400000000000000" pitchFamily="2" charset="-78"/>
                <a:hlinkClick r:id="rId2"/>
              </a:rPr>
              <a:t>ضد آفتاب </a:t>
            </a:r>
            <a:r>
              <a:rPr lang="en-US" sz="2400" dirty="0">
                <a:cs typeface="Zar" panose="00000400000000000000" pitchFamily="2" charset="-78"/>
                <a:hlinkClick r:id="rId2"/>
              </a:rPr>
              <a:t>SPF 50</a:t>
            </a:r>
            <a:r>
              <a:rPr lang="en-US" sz="2400" dirty="0">
                <a:cs typeface="Zar" panose="00000400000000000000" pitchFamily="2" charset="-78"/>
              </a:rPr>
              <a:t>: </a:t>
            </a:r>
            <a:r>
              <a:rPr lang="fa-IR" sz="2400" dirty="0">
                <a:cs typeface="Zar" panose="00000400000000000000" pitchFamily="2" charset="-78"/>
              </a:rPr>
              <a:t>تقریبا 98 درصد از نفوذ اشعه فرابنفش </a:t>
            </a:r>
            <a:r>
              <a:rPr lang="en-US" sz="2400" dirty="0">
                <a:cs typeface="Zar" panose="00000400000000000000" pitchFamily="2" charset="-78"/>
              </a:rPr>
              <a:t>B </a:t>
            </a:r>
            <a:r>
              <a:rPr lang="fa-IR" sz="2400" dirty="0">
                <a:cs typeface="Zar" panose="00000400000000000000" pitchFamily="2" charset="-78"/>
              </a:rPr>
              <a:t>به پوست جلوگیری می‌کند.</a:t>
            </a:r>
          </a:p>
          <a:p>
            <a:pPr algn="r" rtl="1" fontAlgn="base"/>
            <a:endParaRPr lang="fa-IR" sz="2400" dirty="0">
              <a:cs typeface="Zar" panose="00000400000000000000" pitchFamily="2" charset="-78"/>
            </a:endParaRPr>
          </a:p>
          <a:p>
            <a:pPr algn="r" rtl="1" fontAlgn="base"/>
            <a:endParaRPr lang="fa-IR" sz="2400" dirty="0">
              <a:cs typeface="Zar" panose="00000400000000000000" pitchFamily="2" charset="-78"/>
            </a:endParaRPr>
          </a:p>
          <a:p>
            <a:pPr algn="just" rtl="1">
              <a:lnSpc>
                <a:spcPct val="100000"/>
              </a:lnSpc>
            </a:pPr>
            <a:r>
              <a:rPr lang="fa-IR" sz="2400" dirty="0">
                <a:cs typeface="Zar" panose="00000400000000000000" pitchFamily="2" charset="-78"/>
              </a:rPr>
              <a:t>هرچه </a:t>
            </a:r>
            <a:r>
              <a:rPr lang="en-US" sz="2400" dirty="0">
                <a:cs typeface="Zar" panose="00000400000000000000" pitchFamily="2" charset="-78"/>
              </a:rPr>
              <a:t>SPF </a:t>
            </a:r>
            <a:r>
              <a:rPr lang="fa-IR" sz="2400" dirty="0">
                <a:cs typeface="Zar" panose="00000400000000000000" pitchFamily="2" charset="-78"/>
              </a:rPr>
              <a:t>کرم بالاتر باشد درصد بیشتری از پرتوهای خورشید را مهار می‌کند؛ اما توجه کنید که </a:t>
            </a:r>
            <a:r>
              <a:rPr lang="fa-IR" sz="2400" dirty="0">
                <a:solidFill>
                  <a:srgbClr val="FF0000"/>
                </a:solidFill>
                <a:cs typeface="Zar" panose="00000400000000000000" pitchFamily="2" charset="-78"/>
              </a:rPr>
              <a:t>هیچ ضد آفتابی نمی‌تواند 100 درصدِ پرتوهای فرابنفش </a:t>
            </a:r>
            <a:r>
              <a:rPr lang="fa-IR" sz="2400" dirty="0">
                <a:cs typeface="Zar" panose="00000400000000000000" pitchFamily="2" charset="-78"/>
              </a:rPr>
              <a:t>را مهار کند. (به همین دلیل باید از سایر روش‌های محافظتی هم استفاده کنید.) همچنین افزایش چشمگیر </a:t>
            </a:r>
            <a:r>
              <a:rPr lang="en-US" sz="2400" dirty="0">
                <a:cs typeface="Zar" panose="00000400000000000000" pitchFamily="2" charset="-78"/>
              </a:rPr>
              <a:t>SPF، </a:t>
            </a:r>
            <a:r>
              <a:rPr lang="fa-IR" sz="2400" dirty="0">
                <a:solidFill>
                  <a:srgbClr val="FF0000"/>
                </a:solidFill>
                <a:cs typeface="Zar" panose="00000400000000000000" pitchFamily="2" charset="-78"/>
              </a:rPr>
              <a:t>قدرت انسداد را تنها با درصد کمی افزایش </a:t>
            </a:r>
            <a:r>
              <a:rPr lang="fa-IR" sz="2400" dirty="0">
                <a:cs typeface="Zar" panose="00000400000000000000" pitchFamily="2" charset="-78"/>
              </a:rPr>
              <a:t>می‌دهد.</a:t>
            </a:r>
          </a:p>
          <a:p>
            <a:pPr algn="just" rtl="1">
              <a:lnSpc>
                <a:spcPct val="100000"/>
              </a:lnSpc>
            </a:pPr>
            <a:r>
              <a:rPr lang="fa-IR" sz="2400" dirty="0">
                <a:cs typeface="Zar" panose="00000400000000000000" pitchFamily="2" charset="-78"/>
              </a:rPr>
              <a:t>همچنین به یاد داشته باشید که کرم ضد آفتاب با </a:t>
            </a:r>
            <a:r>
              <a:rPr lang="en-US" sz="2400" dirty="0">
                <a:cs typeface="Zar" panose="00000400000000000000" pitchFamily="2" charset="-78"/>
              </a:rPr>
              <a:t>SPF </a:t>
            </a:r>
            <a:r>
              <a:rPr lang="fa-IR" sz="2400" dirty="0">
                <a:cs typeface="Zar" panose="00000400000000000000" pitchFamily="2" charset="-78"/>
              </a:rPr>
              <a:t> بالا، به همان میزان کرم ضدآفتاب با </a:t>
            </a:r>
            <a:r>
              <a:rPr lang="en-US" sz="2400" dirty="0">
                <a:cs typeface="Zar" panose="00000400000000000000" pitchFamily="2" charset="-78"/>
              </a:rPr>
              <a:t>SPF </a:t>
            </a:r>
            <a:r>
              <a:rPr lang="fa-IR" sz="2400" dirty="0">
                <a:cs typeface="Zar" panose="00000400000000000000" pitchFamily="2" charset="-78"/>
              </a:rPr>
              <a:t>پایین روی پوست دوام می‌آورد. یعنی </a:t>
            </a:r>
            <a:r>
              <a:rPr lang="fa-IR" sz="2400" dirty="0">
                <a:solidFill>
                  <a:srgbClr val="FF0000"/>
                </a:solidFill>
                <a:cs typeface="Zar" panose="00000400000000000000" pitchFamily="2" charset="-78"/>
              </a:rPr>
              <a:t>کرم ضدآفتاب با </a:t>
            </a:r>
            <a:r>
              <a:rPr lang="en-US" sz="2400" dirty="0">
                <a:solidFill>
                  <a:srgbClr val="FF0000"/>
                </a:solidFill>
                <a:cs typeface="Zar" panose="00000400000000000000" pitchFamily="2" charset="-78"/>
              </a:rPr>
              <a:t>SPF </a:t>
            </a:r>
            <a:r>
              <a:rPr lang="fa-IR" sz="2400" dirty="0">
                <a:solidFill>
                  <a:srgbClr val="FF0000"/>
                </a:solidFill>
                <a:cs typeface="Zar" panose="00000400000000000000" pitchFamily="2" charset="-78"/>
              </a:rPr>
              <a:t> بالا این امکان را به شما نمی‌دهد که زمان بیشتری را خارج از منزل </a:t>
            </a:r>
            <a:r>
              <a:rPr lang="fa-IR" sz="2400" dirty="0">
                <a:cs typeface="Zar" panose="00000400000000000000" pitchFamily="2" charset="-78"/>
              </a:rPr>
              <a:t>بدون تجدید کرم ضدآفتاب بگذرانید.</a:t>
            </a:r>
          </a:p>
          <a:p>
            <a:pPr algn="just" rtl="1">
              <a:lnSpc>
                <a:spcPct val="100000"/>
              </a:lnSpc>
            </a:pPr>
            <a:r>
              <a:rPr lang="fa-IR" sz="2400" dirty="0">
                <a:cs typeface="Zar" panose="00000400000000000000" pitchFamily="2" charset="-78"/>
              </a:rPr>
              <a:t>وقتی خارج از منزل هستید، تقریباً هر دو ساعت یک‌بار و بعد از شنا کردن و تعریق، کرم ضد آفتاب خود را طبق دستورالعمل روی بسته کرم تجدید کنید.</a:t>
            </a:r>
          </a:p>
        </p:txBody>
      </p:sp>
      <p:pic>
        <p:nvPicPr>
          <p:cNvPr id="2" name="Picture 1"/>
          <p:cNvPicPr>
            <a:picLocks noChangeAspect="1"/>
          </p:cNvPicPr>
          <p:nvPr/>
        </p:nvPicPr>
        <p:blipFill>
          <a:blip r:embed="rId3"/>
          <a:stretch>
            <a:fillRect/>
          </a:stretch>
        </p:blipFill>
        <p:spPr>
          <a:xfrm>
            <a:off x="346842" y="708955"/>
            <a:ext cx="2552700" cy="2581275"/>
          </a:xfrm>
          <a:prstGeom prst="rect">
            <a:avLst/>
          </a:prstGeom>
        </p:spPr>
      </p:pic>
    </p:spTree>
    <p:extLst>
      <p:ext uri="{BB962C8B-B14F-4D97-AF65-F5344CB8AC3E}">
        <p14:creationId xmlns:p14="http://schemas.microsoft.com/office/powerpoint/2010/main" val="28752368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00854" y="365126"/>
            <a:ext cx="8452945" cy="759482"/>
          </a:xfrm>
        </p:spPr>
        <p:txBody>
          <a:bodyPr>
            <a:normAutofit fontScale="90000"/>
          </a:bodyPr>
          <a:lstStyle/>
          <a:p>
            <a:r>
              <a:rPr lang="fa-IR" b="1" dirty="0">
                <a:cs typeface="Zar" panose="00000400000000000000" pitchFamily="2" charset="-78"/>
              </a:rPr>
              <a:t>منابع مصنوعی تولیدکننده فرابنفش</a:t>
            </a:r>
            <a:br>
              <a:rPr lang="fa-IR" b="1" dirty="0">
                <a:cs typeface="Zar" panose="00000400000000000000" pitchFamily="2" charset="-78"/>
              </a:rPr>
            </a:br>
            <a:endParaRPr lang="fa-IR" dirty="0"/>
          </a:p>
        </p:txBody>
      </p:sp>
      <p:sp>
        <p:nvSpPr>
          <p:cNvPr id="3" name="Content Placeholder 2"/>
          <p:cNvSpPr>
            <a:spLocks noGrp="1"/>
          </p:cNvSpPr>
          <p:nvPr>
            <p:ph idx="1"/>
          </p:nvPr>
        </p:nvSpPr>
        <p:spPr>
          <a:xfrm>
            <a:off x="838199" y="945931"/>
            <a:ext cx="11017469" cy="5749159"/>
          </a:xfrm>
        </p:spPr>
        <p:txBody>
          <a:bodyPr>
            <a:normAutofit lnSpcReduction="10000"/>
          </a:bodyPr>
          <a:lstStyle/>
          <a:p>
            <a:pPr algn="just" rtl="1"/>
            <a:r>
              <a:rPr lang="fa-IR" dirty="0">
                <a:cs typeface="Zar" panose="00000400000000000000" pitchFamily="2" charset="-78"/>
              </a:rPr>
              <a:t>قوسهای جيوه با فشار بالا( لامپ هایی با کاربرد گسترده در صنعت، راکتورهای فتوشيميايی و چاپ و فتوگرافی از بيماريهای پوستی)</a:t>
            </a:r>
          </a:p>
          <a:p>
            <a:pPr algn="just" rtl="1"/>
            <a:r>
              <a:rPr lang="fa-IR" dirty="0">
                <a:cs typeface="Zar" panose="00000400000000000000" pitchFamily="2" charset="-78"/>
              </a:rPr>
              <a:t>¨     قوسهای زنون با فشار بالا(لامپ های زنون)</a:t>
            </a:r>
          </a:p>
          <a:p>
            <a:pPr algn="just" rtl="1"/>
            <a:r>
              <a:rPr lang="fa-IR" dirty="0">
                <a:cs typeface="Zar" panose="00000400000000000000" pitchFamily="2" charset="-78"/>
              </a:rPr>
              <a:t>لوله های نوری</a:t>
            </a:r>
          </a:p>
          <a:p>
            <a:pPr algn="just" rtl="1"/>
            <a:r>
              <a:rPr lang="fa-IR" dirty="0">
                <a:cs typeface="Zar" panose="00000400000000000000" pitchFamily="2" charset="-78"/>
              </a:rPr>
              <a:t>¨     لامپ های فلورسنت</a:t>
            </a:r>
          </a:p>
          <a:p>
            <a:pPr algn="just" rtl="1"/>
            <a:r>
              <a:rPr lang="fa-IR" dirty="0">
                <a:cs typeface="Zar" panose="00000400000000000000" pitchFamily="2" charset="-78"/>
              </a:rPr>
              <a:t>¨     ليزرهای پزشکی و صنعتی</a:t>
            </a:r>
          </a:p>
          <a:p>
            <a:pPr algn="just" rtl="1"/>
            <a:r>
              <a:rPr lang="fa-IR" dirty="0">
                <a:cs typeface="Zar" panose="00000400000000000000" pitchFamily="2" charset="-78"/>
              </a:rPr>
              <a:t>¨      لامپهای درمانی</a:t>
            </a:r>
          </a:p>
          <a:p>
            <a:pPr algn="just" rtl="1"/>
            <a:r>
              <a:rPr lang="fa-IR" dirty="0">
                <a:cs typeface="Zar" panose="00000400000000000000" pitchFamily="2" charset="-78"/>
              </a:rPr>
              <a:t>¨     فلورسانت خورشيدی (کاربرد در دستگاههای برنزه نمودن )</a:t>
            </a:r>
          </a:p>
          <a:p>
            <a:pPr algn="just" rtl="1"/>
            <a:r>
              <a:rPr lang="fa-IR" dirty="0">
                <a:cs typeface="Zar" panose="00000400000000000000" pitchFamily="2" charset="-78"/>
              </a:rPr>
              <a:t>¨     لامپ های نور سياه ( کاربرد اوليه اين لامپها در ساخت انواع رنگ ها و جوهرها اما اخیرا به صورت ترکيبی با داروهای فتواکتيو برای فتوتراپی  از بيماری های پوست)</a:t>
            </a:r>
          </a:p>
          <a:p>
            <a:pPr algn="just" rtl="1"/>
            <a:r>
              <a:rPr lang="fa-IR" dirty="0">
                <a:cs typeface="Zar" panose="00000400000000000000" pitchFamily="2" charset="-78"/>
              </a:rPr>
              <a:t>¨     لامپهای هالوژن دار کوارتز( برای روشنايی)</a:t>
            </a:r>
          </a:p>
          <a:p>
            <a:pPr algn="just" rtl="1"/>
            <a:r>
              <a:rPr lang="fa-IR" dirty="0">
                <a:cs typeface="Zar" panose="00000400000000000000" pitchFamily="2" charset="-78"/>
              </a:rPr>
              <a:t>¨     لامپهای پلاسما (مانیتورها)</a:t>
            </a:r>
          </a:p>
          <a:p>
            <a:endParaRPr lang="fa-IR" dirty="0"/>
          </a:p>
        </p:txBody>
      </p:sp>
      <p:pic>
        <p:nvPicPr>
          <p:cNvPr id="4" name="Picture 3"/>
          <p:cNvPicPr>
            <a:picLocks noChangeAspect="1"/>
          </p:cNvPicPr>
          <p:nvPr/>
        </p:nvPicPr>
        <p:blipFill>
          <a:blip r:embed="rId2"/>
          <a:stretch>
            <a:fillRect/>
          </a:stretch>
        </p:blipFill>
        <p:spPr>
          <a:xfrm>
            <a:off x="838199" y="1705413"/>
            <a:ext cx="3139481" cy="2351580"/>
          </a:xfrm>
          <a:prstGeom prst="rect">
            <a:avLst/>
          </a:prstGeom>
        </p:spPr>
      </p:pic>
    </p:spTree>
    <p:extLst>
      <p:ext uri="{BB962C8B-B14F-4D97-AF65-F5344CB8AC3E}">
        <p14:creationId xmlns:p14="http://schemas.microsoft.com/office/powerpoint/2010/main" val="276002197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352" y="599090"/>
            <a:ext cx="11445765" cy="5969876"/>
          </a:xfrm>
        </p:spPr>
        <p:txBody>
          <a:bodyPr>
            <a:normAutofit fontScale="85000" lnSpcReduction="20000"/>
          </a:bodyPr>
          <a:lstStyle/>
          <a:p>
            <a:pPr algn="just" rtl="1">
              <a:lnSpc>
                <a:spcPct val="150000"/>
              </a:lnSpc>
            </a:pPr>
            <a:r>
              <a:rPr lang="fa-IR" b="1" dirty="0">
                <a:cs typeface="Zar" panose="00000400000000000000" pitchFamily="2" charset="-78"/>
              </a:rPr>
              <a:t>نحوه استفاده از ‌ضد آفتاب</a:t>
            </a:r>
          </a:p>
          <a:p>
            <a:pPr algn="just" rtl="1">
              <a:lnSpc>
                <a:spcPct val="150000"/>
              </a:lnSpc>
            </a:pPr>
            <a:r>
              <a:rPr lang="fa-IR" dirty="0">
                <a:solidFill>
                  <a:srgbClr val="FF0000"/>
                </a:solidFill>
                <a:cs typeface="Zar" panose="00000400000000000000" pitchFamily="2" charset="-78"/>
              </a:rPr>
              <a:t>20 تا 30 دقیقه قبل از قرار گرفتن در معرض آفتاب</a:t>
            </a:r>
            <a:r>
              <a:rPr lang="fa-IR" dirty="0">
                <a:cs typeface="Zar" panose="00000400000000000000" pitchFamily="2" charset="-78"/>
              </a:rPr>
              <a:t>، از ضد آفتاب استفاده کنید تا با کمک دمای بدنتان بصورت نامحسوس کمی از پایه کرم روان شده و به طور کامل پوستتان را پوشش دهد.</a:t>
            </a:r>
          </a:p>
          <a:p>
            <a:pPr algn="just" rtl="1">
              <a:lnSpc>
                <a:spcPct val="150000"/>
              </a:lnSpc>
            </a:pPr>
            <a:r>
              <a:rPr lang="fa-IR" dirty="0">
                <a:cs typeface="Zar" panose="00000400000000000000" pitchFamily="2" charset="-78"/>
              </a:rPr>
              <a:t>حتماً هر 2 تا 3 ساعت، کرم را از پوست خود پاک کرده و </a:t>
            </a:r>
            <a:r>
              <a:rPr lang="fa-IR" dirty="0">
                <a:solidFill>
                  <a:srgbClr val="FF0000"/>
                </a:solidFill>
                <a:cs typeface="Zar" panose="00000400000000000000" pitchFamily="2" charset="-78"/>
              </a:rPr>
              <a:t>دوباره آن را تجدید </a:t>
            </a:r>
            <a:r>
              <a:rPr lang="fa-IR" dirty="0">
                <a:cs typeface="Zar" panose="00000400000000000000" pitchFamily="2" charset="-78"/>
              </a:rPr>
              <a:t>کنید ؛ چرا که این ترکیبات شیمیایی اگر طولانی مدت روی پوست بمانند، مواد سمی تولید کرده و باعث آسیب به پوست و سبب چین و چروک می شوند.</a:t>
            </a:r>
          </a:p>
          <a:p>
            <a:pPr algn="just" rtl="1">
              <a:lnSpc>
                <a:spcPct val="150000"/>
              </a:lnSpc>
            </a:pPr>
            <a:r>
              <a:rPr lang="fa-IR" dirty="0">
                <a:cs typeface="Zar" panose="00000400000000000000" pitchFamily="2" charset="-78"/>
              </a:rPr>
              <a:t>اگر از کرم یا ترکیب دیگری استفاده می‌کنید، حداقل 20 تا 30 دقیقه بعد از آن از ضد آفتاب استفاده کنید تا </a:t>
            </a:r>
            <a:r>
              <a:rPr lang="fa-IR" dirty="0">
                <a:solidFill>
                  <a:srgbClr val="FF0000"/>
                </a:solidFill>
                <a:cs typeface="Zar" panose="00000400000000000000" pitchFamily="2" charset="-78"/>
              </a:rPr>
              <a:t>خارجی ترین </a:t>
            </a:r>
            <a:r>
              <a:rPr lang="fa-IR" dirty="0">
                <a:cs typeface="Zar" panose="00000400000000000000" pitchFamily="2" charset="-78"/>
              </a:rPr>
              <a:t>لایه ضدآفتاب باشد.</a:t>
            </a:r>
          </a:p>
          <a:p>
            <a:pPr algn="just" rtl="1">
              <a:lnSpc>
                <a:spcPct val="150000"/>
              </a:lnSpc>
            </a:pPr>
            <a:r>
              <a:rPr lang="fa-IR" dirty="0">
                <a:cs typeface="Zar" panose="00000400000000000000" pitchFamily="2" charset="-78"/>
              </a:rPr>
              <a:t>در صورتی که ضدآفتاب شما در برابر آب مقاوم باشد، اگر عرق کنید یا در آب فعالیت‌ کنید، ضد آفتاب تا 40 دقیقه بر روی پوستتان باقی می‌ماند. درصورتی که محصول شما شدیداً در برابر آب مقاوم باشد، این زمان به 80 دقیقه افزایش می‌یابد.</a:t>
            </a:r>
          </a:p>
        </p:txBody>
      </p:sp>
    </p:spTree>
    <p:extLst>
      <p:ext uri="{BB962C8B-B14F-4D97-AF65-F5344CB8AC3E}">
        <p14:creationId xmlns:p14="http://schemas.microsoft.com/office/powerpoint/2010/main" val="408443852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5510" y="1040523"/>
            <a:ext cx="10515600" cy="2144111"/>
          </a:xfrm>
        </p:spPr>
        <p:txBody>
          <a:bodyPr>
            <a:noAutofit/>
          </a:bodyPr>
          <a:lstStyle/>
          <a:p>
            <a:pPr algn="just" rtl="1">
              <a:lnSpc>
                <a:spcPct val="150000"/>
              </a:lnSpc>
            </a:pPr>
            <a:r>
              <a:rPr lang="fa-IR" sz="2800" dirty="0">
                <a:cs typeface="Zar" panose="00000400000000000000" pitchFamily="2" charset="-78"/>
              </a:rPr>
              <a:t>ضد آفتاب طیف گسترده محصولی است </a:t>
            </a:r>
            <a:r>
              <a:rPr lang="fa-IR" sz="2800" dirty="0">
                <a:solidFill>
                  <a:srgbClr val="FF0000"/>
                </a:solidFill>
                <a:cs typeface="Zar" panose="00000400000000000000" pitchFamily="2" charset="-78"/>
              </a:rPr>
              <a:t>که از پوست در برابر هر دو اشعه مضر </a:t>
            </a:r>
            <a:r>
              <a:rPr lang="en-US" sz="2800" dirty="0">
                <a:cs typeface="Zar" panose="00000400000000000000" pitchFamily="2" charset="-78"/>
              </a:rPr>
              <a:t>UVA </a:t>
            </a:r>
            <a:r>
              <a:rPr lang="fa-IR" sz="2800" dirty="0">
                <a:cs typeface="Zar" panose="00000400000000000000" pitchFamily="2" charset="-78"/>
              </a:rPr>
              <a:t> و </a:t>
            </a:r>
            <a:r>
              <a:rPr lang="en-US" sz="2800" dirty="0">
                <a:cs typeface="Zar" panose="00000400000000000000" pitchFamily="2" charset="-78"/>
              </a:rPr>
              <a:t>UVB  </a:t>
            </a:r>
            <a:r>
              <a:rPr lang="fa-IR" sz="2800" dirty="0">
                <a:cs typeface="Zar" panose="00000400000000000000" pitchFamily="2" charset="-78"/>
              </a:rPr>
              <a:t> مراقبت می کند. معمولا کرم های ضد آفتابی که با چنین فرمولاسیونی ساخته شده باشند روی بسته بندی آنها ضد آفتاب طیف گسترده درج شده است و یا علامت </a:t>
            </a:r>
            <a:r>
              <a:rPr lang="en-US" sz="2800" dirty="0">
                <a:cs typeface="Zar" panose="00000400000000000000" pitchFamily="2" charset="-78"/>
              </a:rPr>
              <a:t>PA </a:t>
            </a:r>
            <a:r>
              <a:rPr lang="fa-IR" sz="2800" dirty="0">
                <a:cs typeface="Zar" panose="00000400000000000000" pitchFamily="2" charset="-78"/>
              </a:rPr>
              <a:t> و </a:t>
            </a:r>
            <a:r>
              <a:rPr lang="en-US" sz="2800" dirty="0">
                <a:cs typeface="Zar" panose="00000400000000000000" pitchFamily="2" charset="-78"/>
              </a:rPr>
              <a:t>SPF </a:t>
            </a:r>
            <a:r>
              <a:rPr lang="fa-IR" sz="2800" dirty="0">
                <a:cs typeface="Zar" panose="00000400000000000000" pitchFamily="2" charset="-78"/>
              </a:rPr>
              <a:t> بر روی بسته بندی آنها با میزان خاص به چشم می خورد. </a:t>
            </a:r>
            <a:endParaRPr lang="en-US" sz="2800" dirty="0">
              <a:cs typeface="Zar" panose="00000400000000000000" pitchFamily="2" charset="-78"/>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289982451"/>
              </p:ext>
            </p:extLst>
          </p:nvPr>
        </p:nvGraphicFramePr>
        <p:xfrm>
          <a:off x="231226" y="4179885"/>
          <a:ext cx="3972912" cy="1513491"/>
        </p:xfrm>
        <a:graphic>
          <a:graphicData uri="http://schemas.openxmlformats.org/drawingml/2006/table">
            <a:tbl>
              <a:tblPr/>
              <a:tblGrid>
                <a:gridCol w="1986456">
                  <a:extLst>
                    <a:ext uri="{9D8B030D-6E8A-4147-A177-3AD203B41FA5}">
                      <a16:colId xmlns:a16="http://schemas.microsoft.com/office/drawing/2014/main" val="20000"/>
                    </a:ext>
                  </a:extLst>
                </a:gridCol>
                <a:gridCol w="1986456">
                  <a:extLst>
                    <a:ext uri="{9D8B030D-6E8A-4147-A177-3AD203B41FA5}">
                      <a16:colId xmlns:a16="http://schemas.microsoft.com/office/drawing/2014/main" val="20001"/>
                    </a:ext>
                  </a:extLst>
                </a:gridCol>
              </a:tblGrid>
              <a:tr h="597288">
                <a:tc>
                  <a:txBody>
                    <a:bodyPr/>
                    <a:lstStyle/>
                    <a:p>
                      <a:pPr algn="ctr"/>
                      <a:r>
                        <a:rPr lang="fa-IR" b="1" dirty="0">
                          <a:solidFill>
                            <a:srgbClr val="FFFFFF"/>
                          </a:solidFill>
                          <a:effectLst/>
                          <a:cs typeface="Zar" panose="00000400000000000000" pitchFamily="2" charset="-78"/>
                        </a:rPr>
                        <a:t>میزان محافظت در</a:t>
                      </a:r>
                      <a:br>
                        <a:rPr lang="fa-IR" b="1" dirty="0">
                          <a:solidFill>
                            <a:srgbClr val="FFFFFF"/>
                          </a:solidFill>
                          <a:effectLst/>
                          <a:cs typeface="Zar" panose="00000400000000000000" pitchFamily="2" charset="-78"/>
                        </a:rPr>
                      </a:br>
                      <a:r>
                        <a:rPr lang="fa-IR" b="1" dirty="0">
                          <a:solidFill>
                            <a:srgbClr val="FFFFFF"/>
                          </a:solidFill>
                          <a:effectLst/>
                          <a:cs typeface="Zar" panose="00000400000000000000" pitchFamily="2" charset="-78"/>
                        </a:rPr>
                        <a:t>برابر اشعه </a:t>
                      </a:r>
                      <a:r>
                        <a:rPr lang="en-US" b="1" dirty="0">
                          <a:solidFill>
                            <a:srgbClr val="FFFFFF"/>
                          </a:solidFill>
                          <a:effectLst/>
                          <a:cs typeface="Zar" panose="00000400000000000000" pitchFamily="2" charset="-78"/>
                        </a:rPr>
                        <a:t>UVB</a:t>
                      </a:r>
                      <a:endParaRPr lang="en-US" dirty="0">
                        <a:effectLst/>
                        <a:cs typeface="Zar" panose="00000400000000000000" pitchFamily="2" charset="-78"/>
                      </a:endParaRPr>
                    </a:p>
                  </a:txBody>
                  <a:tcPr marL="6350" marR="6350" marT="6350" marB="6350" anchor="ctr">
                    <a:lnL>
                      <a:noFill/>
                    </a:lnL>
                    <a:lnR>
                      <a:noFill/>
                    </a:lnR>
                    <a:lnT>
                      <a:noFill/>
                    </a:lnT>
                    <a:lnB>
                      <a:noFill/>
                    </a:lnB>
                    <a:solidFill>
                      <a:srgbClr val="9966CC"/>
                    </a:solidFill>
                  </a:tcPr>
                </a:tc>
                <a:tc>
                  <a:txBody>
                    <a:bodyPr/>
                    <a:lstStyle/>
                    <a:p>
                      <a:pPr algn="ctr"/>
                      <a:r>
                        <a:rPr lang="fa-IR" b="1" dirty="0">
                          <a:solidFill>
                            <a:srgbClr val="FFFFFF"/>
                          </a:solidFill>
                          <a:effectLst/>
                          <a:cs typeface="Zar" panose="00000400000000000000" pitchFamily="2" charset="-78"/>
                        </a:rPr>
                        <a:t>درجه</a:t>
                      </a:r>
                      <a:br>
                        <a:rPr lang="fa-IR" b="1" dirty="0">
                          <a:solidFill>
                            <a:srgbClr val="FFFFFF"/>
                          </a:solidFill>
                          <a:effectLst/>
                          <a:cs typeface="Zar" panose="00000400000000000000" pitchFamily="2" charset="-78"/>
                        </a:rPr>
                      </a:br>
                      <a:r>
                        <a:rPr lang="en-US" b="1" dirty="0">
                          <a:solidFill>
                            <a:srgbClr val="FFFFFF"/>
                          </a:solidFill>
                          <a:effectLst/>
                          <a:cs typeface="Zar" panose="00000400000000000000" pitchFamily="2" charset="-78"/>
                        </a:rPr>
                        <a:t>PA</a:t>
                      </a:r>
                      <a:endParaRPr lang="en-US" dirty="0">
                        <a:effectLst/>
                        <a:cs typeface="Zar" panose="00000400000000000000" pitchFamily="2" charset="-78"/>
                      </a:endParaRPr>
                    </a:p>
                  </a:txBody>
                  <a:tcPr marL="6350" marR="6350" marT="6350" marB="6350" anchor="ctr">
                    <a:lnL>
                      <a:noFill/>
                    </a:lnL>
                    <a:lnR>
                      <a:noFill/>
                    </a:lnR>
                    <a:lnT>
                      <a:noFill/>
                    </a:lnT>
                    <a:lnB>
                      <a:noFill/>
                    </a:lnB>
                    <a:solidFill>
                      <a:srgbClr val="3399FF"/>
                    </a:solidFill>
                  </a:tcPr>
                </a:tc>
                <a:extLst>
                  <a:ext uri="{0D108BD9-81ED-4DB2-BD59-A6C34878D82A}">
                    <a16:rowId xmlns:a16="http://schemas.microsoft.com/office/drawing/2014/main" val="10000"/>
                  </a:ext>
                </a:extLst>
              </a:tr>
              <a:tr h="305401">
                <a:tc>
                  <a:txBody>
                    <a:bodyPr/>
                    <a:lstStyle/>
                    <a:p>
                      <a:pPr algn="ctr"/>
                      <a:r>
                        <a:rPr lang="fa-IR" b="1">
                          <a:solidFill>
                            <a:srgbClr val="000000"/>
                          </a:solidFill>
                          <a:effectLst/>
                          <a:cs typeface="Zar" panose="00000400000000000000" pitchFamily="2" charset="-78"/>
                        </a:rPr>
                        <a:t>کم</a:t>
                      </a:r>
                      <a:endParaRPr lang="fa-IR">
                        <a:effectLst/>
                        <a:cs typeface="Zar" panose="00000400000000000000" pitchFamily="2" charset="-78"/>
                      </a:endParaRPr>
                    </a:p>
                  </a:txBody>
                  <a:tcPr marL="6350" marR="6350" marT="6350" marB="6350" anchor="ctr">
                    <a:lnL>
                      <a:noFill/>
                    </a:lnL>
                    <a:lnR>
                      <a:noFill/>
                    </a:lnR>
                    <a:lnT>
                      <a:noFill/>
                    </a:lnT>
                    <a:lnB>
                      <a:noFill/>
                    </a:lnB>
                  </a:tcPr>
                </a:tc>
                <a:tc>
                  <a:txBody>
                    <a:bodyPr/>
                    <a:lstStyle/>
                    <a:p>
                      <a:pPr algn="ctr"/>
                      <a:r>
                        <a:rPr lang="en-US" dirty="0">
                          <a:solidFill>
                            <a:srgbClr val="000000"/>
                          </a:solidFill>
                          <a:effectLst/>
                          <a:cs typeface="Zar" panose="00000400000000000000" pitchFamily="2" charset="-78"/>
                        </a:rPr>
                        <a:t>+</a:t>
                      </a:r>
                      <a:endParaRPr lang="en-US" dirty="0">
                        <a:effectLst/>
                        <a:cs typeface="Zar" panose="00000400000000000000" pitchFamily="2" charset="-78"/>
                      </a:endParaRPr>
                    </a:p>
                  </a:txBody>
                  <a:tcPr marL="6350" marR="6350" marT="6350" marB="6350" anchor="ctr">
                    <a:lnL>
                      <a:noFill/>
                    </a:lnL>
                    <a:lnR>
                      <a:noFill/>
                    </a:lnR>
                    <a:lnT>
                      <a:noFill/>
                    </a:lnT>
                    <a:lnB>
                      <a:noFill/>
                    </a:lnB>
                  </a:tcPr>
                </a:tc>
                <a:extLst>
                  <a:ext uri="{0D108BD9-81ED-4DB2-BD59-A6C34878D82A}">
                    <a16:rowId xmlns:a16="http://schemas.microsoft.com/office/drawing/2014/main" val="10001"/>
                  </a:ext>
                </a:extLst>
              </a:tr>
              <a:tr h="305401">
                <a:tc>
                  <a:txBody>
                    <a:bodyPr/>
                    <a:lstStyle/>
                    <a:p>
                      <a:pPr algn="ctr"/>
                      <a:r>
                        <a:rPr lang="fa-IR" b="1">
                          <a:solidFill>
                            <a:srgbClr val="000000"/>
                          </a:solidFill>
                          <a:effectLst/>
                          <a:cs typeface="Zar" panose="00000400000000000000" pitchFamily="2" charset="-78"/>
                        </a:rPr>
                        <a:t>متوسط</a:t>
                      </a:r>
                      <a:endParaRPr lang="fa-IR">
                        <a:effectLst/>
                        <a:cs typeface="Zar" panose="00000400000000000000" pitchFamily="2" charset="-78"/>
                      </a:endParaRPr>
                    </a:p>
                  </a:txBody>
                  <a:tcPr marL="6350" marR="6350" marT="6350" marB="6350" anchor="ctr">
                    <a:lnL>
                      <a:noFill/>
                    </a:lnL>
                    <a:lnR>
                      <a:noFill/>
                    </a:lnR>
                    <a:lnT>
                      <a:noFill/>
                    </a:lnT>
                    <a:lnB>
                      <a:noFill/>
                    </a:lnB>
                  </a:tcPr>
                </a:tc>
                <a:tc>
                  <a:txBody>
                    <a:bodyPr/>
                    <a:lstStyle/>
                    <a:p>
                      <a:pPr algn="ctr"/>
                      <a:r>
                        <a:rPr lang="en-US">
                          <a:solidFill>
                            <a:srgbClr val="000000"/>
                          </a:solidFill>
                          <a:effectLst/>
                          <a:cs typeface="Zar" panose="00000400000000000000" pitchFamily="2" charset="-78"/>
                        </a:rPr>
                        <a:t>++</a:t>
                      </a:r>
                      <a:endParaRPr lang="en-US">
                        <a:effectLst/>
                        <a:cs typeface="Zar" panose="00000400000000000000" pitchFamily="2" charset="-78"/>
                      </a:endParaRPr>
                    </a:p>
                  </a:txBody>
                  <a:tcPr marL="6350" marR="6350" marT="6350" marB="6350" anchor="ctr">
                    <a:lnL>
                      <a:noFill/>
                    </a:lnL>
                    <a:lnR>
                      <a:noFill/>
                    </a:lnR>
                    <a:lnT>
                      <a:noFill/>
                    </a:lnT>
                    <a:lnB>
                      <a:noFill/>
                    </a:lnB>
                  </a:tcPr>
                </a:tc>
                <a:extLst>
                  <a:ext uri="{0D108BD9-81ED-4DB2-BD59-A6C34878D82A}">
                    <a16:rowId xmlns:a16="http://schemas.microsoft.com/office/drawing/2014/main" val="10002"/>
                  </a:ext>
                </a:extLst>
              </a:tr>
              <a:tr h="305401">
                <a:tc>
                  <a:txBody>
                    <a:bodyPr/>
                    <a:lstStyle/>
                    <a:p>
                      <a:pPr algn="ctr"/>
                      <a:r>
                        <a:rPr lang="fa-IR" b="1" dirty="0">
                          <a:solidFill>
                            <a:srgbClr val="000000"/>
                          </a:solidFill>
                          <a:effectLst/>
                          <a:cs typeface="Zar" panose="00000400000000000000" pitchFamily="2" charset="-78"/>
                        </a:rPr>
                        <a:t>بسیار خوب</a:t>
                      </a:r>
                      <a:endParaRPr lang="fa-IR" dirty="0">
                        <a:effectLst/>
                        <a:cs typeface="Zar" panose="00000400000000000000" pitchFamily="2" charset="-78"/>
                      </a:endParaRPr>
                    </a:p>
                  </a:txBody>
                  <a:tcPr marL="6350" marR="6350" marT="6350" marB="6350" anchor="ctr">
                    <a:lnL>
                      <a:noFill/>
                    </a:lnL>
                    <a:lnR>
                      <a:noFill/>
                    </a:lnR>
                    <a:lnT>
                      <a:noFill/>
                    </a:lnT>
                    <a:lnB>
                      <a:noFill/>
                    </a:lnB>
                  </a:tcPr>
                </a:tc>
                <a:tc>
                  <a:txBody>
                    <a:bodyPr/>
                    <a:lstStyle/>
                    <a:p>
                      <a:pPr algn="ctr"/>
                      <a:r>
                        <a:rPr lang="en-US" dirty="0">
                          <a:solidFill>
                            <a:srgbClr val="000000"/>
                          </a:solidFill>
                          <a:effectLst/>
                          <a:cs typeface="Zar" panose="00000400000000000000" pitchFamily="2" charset="-78"/>
                        </a:rPr>
                        <a:t>+++</a:t>
                      </a:r>
                      <a:endParaRPr lang="en-US" dirty="0">
                        <a:effectLst/>
                        <a:cs typeface="Zar" panose="00000400000000000000" pitchFamily="2" charset="-78"/>
                      </a:endParaRPr>
                    </a:p>
                  </a:txBody>
                  <a:tcPr marL="6350" marR="6350" marT="6350" marB="6350" anchor="ctr">
                    <a:lnL>
                      <a:noFill/>
                    </a:lnL>
                    <a:lnR>
                      <a:noFill/>
                    </a:lnR>
                    <a:lnT>
                      <a:noFill/>
                    </a:lnT>
                    <a:lnB>
                      <a:noFill/>
                    </a:lnB>
                  </a:tcPr>
                </a:tc>
                <a:extLst>
                  <a:ext uri="{0D108BD9-81ED-4DB2-BD59-A6C34878D82A}">
                    <a16:rowId xmlns:a16="http://schemas.microsoft.com/office/drawing/2014/main" val="10003"/>
                  </a:ext>
                </a:extLst>
              </a:tr>
            </a:tbl>
          </a:graphicData>
        </a:graphic>
      </p:graphicFrame>
      <p:sp>
        <p:nvSpPr>
          <p:cNvPr id="5" name="Rectangle 1"/>
          <p:cNvSpPr>
            <a:spLocks noChangeArrowheads="1"/>
          </p:cNvSpPr>
          <p:nvPr/>
        </p:nvSpPr>
        <p:spPr bwMode="auto">
          <a:xfrm>
            <a:off x="4519447" y="3565593"/>
            <a:ext cx="7104994" cy="24006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1" eaLnBrk="0" fontAlgn="base" latinLnBrk="0" hangingPunct="0">
              <a:lnSpc>
                <a:spcPct val="150000"/>
              </a:lnSpc>
              <a:spcBef>
                <a:spcPct val="0"/>
              </a:spcBef>
              <a:spcAft>
                <a:spcPct val="0"/>
              </a:spcAft>
              <a:buClrTx/>
              <a:buSzTx/>
              <a:buFontTx/>
              <a:buNone/>
              <a:tabLst/>
            </a:pPr>
            <a:r>
              <a:rPr kumimoji="0" lang="ar-SA" sz="4000" b="1" i="0" u="none" strike="noStrike" cap="none" normalizeH="0" baseline="0" dirty="0">
                <a:ln>
                  <a:noFill/>
                </a:ln>
                <a:solidFill>
                  <a:srgbClr val="FF0000"/>
                </a:solidFill>
                <a:effectLst/>
                <a:latin typeface="Arial" panose="020B0604020202020204" pitchFamily="34" charset="0"/>
                <a:cs typeface="Zar" panose="00000400000000000000" pitchFamily="2" charset="-78"/>
              </a:rPr>
              <a:t>معنی</a:t>
            </a:r>
            <a:r>
              <a:rPr kumimoji="0" lang="en-US" sz="4000" b="1" i="0" u="none" strike="noStrike" cap="none" normalizeH="0" baseline="0" dirty="0">
                <a:ln>
                  <a:noFill/>
                </a:ln>
                <a:solidFill>
                  <a:srgbClr val="FF0000"/>
                </a:solidFill>
                <a:effectLst/>
                <a:latin typeface="Arial" panose="020B0604020202020204" pitchFamily="34" charset="0"/>
                <a:cs typeface="Zar" panose="00000400000000000000" pitchFamily="2" charset="-78"/>
              </a:rPr>
              <a:t> PA </a:t>
            </a:r>
            <a:r>
              <a:rPr kumimoji="0" lang="ar-SA" sz="4000" b="1" i="0" u="none" strike="noStrike" cap="none" normalizeH="0" baseline="0" dirty="0">
                <a:ln>
                  <a:noFill/>
                </a:ln>
                <a:solidFill>
                  <a:srgbClr val="FF0000"/>
                </a:solidFill>
                <a:effectLst/>
                <a:latin typeface="Arial" panose="020B0604020202020204" pitchFamily="34" charset="0"/>
                <a:cs typeface="Zar" panose="00000400000000000000" pitchFamily="2" charset="-78"/>
              </a:rPr>
              <a:t>بر روی کرم ضد آفتاب</a:t>
            </a:r>
            <a:r>
              <a:rPr kumimoji="0" lang="en-US" sz="4000" b="1" i="0" u="none" strike="noStrike" cap="none" normalizeH="0" baseline="0" dirty="0">
                <a:ln>
                  <a:noFill/>
                </a:ln>
                <a:solidFill>
                  <a:srgbClr val="FF0000"/>
                </a:solidFill>
                <a:effectLst/>
                <a:latin typeface="Arial" panose="020B0604020202020204" pitchFamily="34" charset="0"/>
                <a:cs typeface="Zar" panose="00000400000000000000" pitchFamily="2" charset="-78"/>
              </a:rPr>
              <a:t>:</a:t>
            </a:r>
            <a:endParaRPr kumimoji="0" lang="en-US" sz="2400" b="1" i="0" u="none" strike="noStrike" cap="none" normalizeH="0" baseline="0" dirty="0">
              <a:ln>
                <a:noFill/>
              </a:ln>
              <a:solidFill>
                <a:schemeClr val="tx1"/>
              </a:solidFill>
              <a:effectLst/>
              <a:latin typeface="Arial" panose="020B0604020202020204" pitchFamily="34" charset="0"/>
              <a:cs typeface="Zar" panose="00000400000000000000" pitchFamily="2" charset="-78"/>
            </a:endParaRPr>
          </a:p>
          <a:p>
            <a:pPr marL="0" marR="0" lvl="0" indent="0" algn="just" defTabSz="914400" rtl="1" eaLnBrk="0" fontAlgn="base" latinLnBrk="0" hangingPunct="0">
              <a:lnSpc>
                <a:spcPct val="150000"/>
              </a:lnSpc>
              <a:spcBef>
                <a:spcPct val="0"/>
              </a:spcBef>
              <a:spcAft>
                <a:spcPct val="0"/>
              </a:spcAft>
              <a:buClrTx/>
              <a:buSzTx/>
              <a:buFontTx/>
              <a:buNone/>
              <a:tabLst/>
            </a:pPr>
            <a:r>
              <a:rPr kumimoji="0" lang="ar-SA" sz="2000" b="0" i="0" u="none" strike="noStrike" cap="none" normalizeH="0" baseline="0" dirty="0">
                <a:ln>
                  <a:noFill/>
                </a:ln>
                <a:solidFill>
                  <a:srgbClr val="000000"/>
                </a:solidFill>
                <a:effectLst/>
                <a:latin typeface="Arial" panose="020B0604020202020204" pitchFamily="34" charset="0"/>
                <a:cs typeface="Zar" panose="00000400000000000000" pitchFamily="2" charset="-78"/>
              </a:rPr>
              <a:t>مخفف</a:t>
            </a:r>
            <a:r>
              <a:rPr kumimoji="0" lang="en-US" sz="2000" b="0" i="0" u="none" strike="noStrike" cap="none" normalizeH="0" baseline="0" dirty="0">
                <a:ln>
                  <a:noFill/>
                </a:ln>
                <a:solidFill>
                  <a:srgbClr val="000000"/>
                </a:solidFill>
                <a:effectLst/>
                <a:latin typeface="Arial" panose="020B0604020202020204" pitchFamily="34" charset="0"/>
                <a:cs typeface="Zar" panose="00000400000000000000" pitchFamily="2" charset="-78"/>
              </a:rPr>
              <a:t> "Protection Grade of UVA " </a:t>
            </a:r>
            <a:r>
              <a:rPr kumimoji="0" lang="ar-SA" sz="2000" b="0" i="0" u="none" strike="noStrike" cap="none" normalizeH="0" baseline="0" dirty="0">
                <a:ln>
                  <a:noFill/>
                </a:ln>
                <a:solidFill>
                  <a:srgbClr val="000000"/>
                </a:solidFill>
                <a:effectLst/>
                <a:latin typeface="Arial" panose="020B0604020202020204" pitchFamily="34" charset="0"/>
                <a:cs typeface="Zar" panose="00000400000000000000" pitchFamily="2" charset="-78"/>
              </a:rPr>
              <a:t>به معنای درجه حفاظت کرم از پوست در برابر اشعه</a:t>
            </a:r>
            <a:r>
              <a:rPr kumimoji="0" lang="en-US" sz="2000" b="0" i="0" u="none" strike="noStrike" cap="none" normalizeH="0" baseline="0" dirty="0">
                <a:ln>
                  <a:noFill/>
                </a:ln>
                <a:solidFill>
                  <a:srgbClr val="000000"/>
                </a:solidFill>
                <a:effectLst/>
                <a:latin typeface="Arial" panose="020B0604020202020204" pitchFamily="34" charset="0"/>
                <a:cs typeface="Zar" panose="00000400000000000000" pitchFamily="2" charset="-78"/>
              </a:rPr>
              <a:t> UVA </a:t>
            </a:r>
            <a:r>
              <a:rPr kumimoji="0" lang="ar-SA" sz="2000" b="0" i="0" u="none" strike="noStrike" cap="none" normalizeH="0" baseline="0" dirty="0">
                <a:ln>
                  <a:noFill/>
                </a:ln>
                <a:solidFill>
                  <a:srgbClr val="000000"/>
                </a:solidFill>
                <a:effectLst/>
                <a:latin typeface="Arial" panose="020B0604020202020204" pitchFamily="34" charset="0"/>
                <a:cs typeface="Zar" panose="00000400000000000000" pitchFamily="2" charset="-78"/>
              </a:rPr>
              <a:t>است</a:t>
            </a:r>
            <a:r>
              <a:rPr kumimoji="0" lang="en-US" sz="2000" b="0" i="0" u="none" strike="noStrike" cap="none" normalizeH="0" baseline="0" dirty="0">
                <a:ln>
                  <a:noFill/>
                </a:ln>
                <a:solidFill>
                  <a:srgbClr val="000000"/>
                </a:solidFill>
                <a:effectLst/>
                <a:latin typeface="Arial" panose="020B0604020202020204" pitchFamily="34" charset="0"/>
                <a:cs typeface="Zar" panose="00000400000000000000" pitchFamily="2" charset="-78"/>
              </a:rPr>
              <a:t>. PA  </a:t>
            </a:r>
            <a:r>
              <a:rPr kumimoji="0" lang="ar-SA" sz="2000" b="0" i="0" u="none" strike="noStrike" cap="none" normalizeH="0" baseline="0" dirty="0">
                <a:ln>
                  <a:noFill/>
                </a:ln>
                <a:solidFill>
                  <a:srgbClr val="000000"/>
                </a:solidFill>
                <a:effectLst/>
                <a:latin typeface="Arial" panose="020B0604020202020204" pitchFamily="34" charset="0"/>
                <a:cs typeface="Zar" panose="00000400000000000000" pitchFamily="2" charset="-78"/>
              </a:rPr>
              <a:t>از یک پلاس (+)  تا 4 پلاس  درجه بندی می شود. میزان مراقبت پوست در برابر</a:t>
            </a:r>
            <a:r>
              <a:rPr kumimoji="0" lang="en-US" sz="2000" b="0" i="0" u="none" strike="noStrike" cap="none" normalizeH="0" baseline="0" dirty="0">
                <a:ln>
                  <a:noFill/>
                </a:ln>
                <a:solidFill>
                  <a:srgbClr val="000000"/>
                </a:solidFill>
                <a:effectLst/>
                <a:latin typeface="Arial" panose="020B0604020202020204" pitchFamily="34" charset="0"/>
                <a:cs typeface="Zar" panose="00000400000000000000" pitchFamily="2" charset="-78"/>
              </a:rPr>
              <a:t> UVA </a:t>
            </a:r>
            <a:r>
              <a:rPr kumimoji="0" lang="ar-SA" sz="2000" b="0" i="0" u="none" strike="noStrike" cap="none" normalizeH="0" baseline="0" dirty="0">
                <a:ln>
                  <a:noFill/>
                </a:ln>
                <a:solidFill>
                  <a:srgbClr val="000000"/>
                </a:solidFill>
                <a:effectLst/>
                <a:latin typeface="Arial" panose="020B0604020202020204" pitchFamily="34" charset="0"/>
                <a:cs typeface="Zar" panose="00000400000000000000" pitchFamily="2" charset="-78"/>
              </a:rPr>
              <a:t>با پلاس های مختلف در جدول زیر بیان شده است</a:t>
            </a:r>
            <a:r>
              <a:rPr kumimoji="0" lang="en-US" sz="2000" b="0" i="0" u="none" strike="noStrike" cap="none" normalizeH="0" baseline="0" dirty="0">
                <a:ln>
                  <a:noFill/>
                </a:ln>
                <a:solidFill>
                  <a:srgbClr val="000000"/>
                </a:solidFill>
                <a:effectLst/>
                <a:latin typeface="Arial" panose="020B0604020202020204" pitchFamily="34" charset="0"/>
                <a:cs typeface="Zar" panose="00000400000000000000" pitchFamily="2" charset="-78"/>
              </a:rPr>
              <a:t>.</a:t>
            </a:r>
            <a:endParaRPr kumimoji="0" lang="en-US" sz="5400" b="0" i="0" u="none" strike="noStrike" cap="none" normalizeH="0" baseline="0" dirty="0">
              <a:ln>
                <a:noFill/>
              </a:ln>
              <a:solidFill>
                <a:schemeClr val="tx1"/>
              </a:solidFill>
              <a:effectLst/>
              <a:latin typeface="Arial" panose="020B0604020202020204" pitchFamily="34" charset="0"/>
              <a:cs typeface="Zar" panose="00000400000000000000" pitchFamily="2" charset="-78"/>
            </a:endParaRPr>
          </a:p>
        </p:txBody>
      </p:sp>
      <p:sp>
        <p:nvSpPr>
          <p:cNvPr id="6" name="Title 1"/>
          <p:cNvSpPr txBox="1">
            <a:spLocks/>
          </p:cNvSpPr>
          <p:nvPr/>
        </p:nvSpPr>
        <p:spPr>
          <a:xfrm>
            <a:off x="645510" y="1"/>
            <a:ext cx="10515600" cy="92491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rtl="1"/>
            <a:r>
              <a:rPr lang="fa-IR" sz="2800" b="1" dirty="0">
                <a:cs typeface="Zar" panose="00000400000000000000" pitchFamily="2" charset="-78"/>
              </a:rPr>
              <a:t>ضد آفتاب طیف گسترده چیست؟</a:t>
            </a:r>
            <a:endParaRPr lang="en-US" sz="2800" dirty="0">
              <a:cs typeface="Zar" panose="00000400000000000000" pitchFamily="2" charset="-78"/>
            </a:endParaRPr>
          </a:p>
        </p:txBody>
      </p:sp>
    </p:spTree>
    <p:extLst>
      <p:ext uri="{BB962C8B-B14F-4D97-AF65-F5344CB8AC3E}">
        <p14:creationId xmlns:p14="http://schemas.microsoft.com/office/powerpoint/2010/main" val="361693457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799" y="346841"/>
            <a:ext cx="11698015" cy="6390289"/>
          </a:xfrm>
        </p:spPr>
        <p:txBody>
          <a:bodyPr>
            <a:normAutofit fontScale="85000" lnSpcReduction="20000"/>
          </a:bodyPr>
          <a:lstStyle/>
          <a:p>
            <a:pPr algn="r" rtl="1">
              <a:lnSpc>
                <a:spcPct val="160000"/>
              </a:lnSpc>
            </a:pPr>
            <a:r>
              <a:rPr lang="fa-IR" dirty="0">
                <a:cs typeface="Zar" panose="00000400000000000000" pitchFamily="2" charset="-78"/>
              </a:rPr>
              <a:t>- به دنبال سایه باشید </a:t>
            </a:r>
            <a:r>
              <a:rPr lang="en-US" dirty="0">
                <a:cs typeface="Zar" panose="00000400000000000000" pitchFamily="2" charset="-78"/>
              </a:rPr>
              <a:t> </a:t>
            </a:r>
            <a:r>
              <a:rPr lang="en-US" dirty="0" err="1">
                <a:cs typeface="Zar" panose="00000400000000000000" pitchFamily="2" charset="-78"/>
              </a:rPr>
              <a:t>sneek</a:t>
            </a:r>
            <a:r>
              <a:rPr lang="en-US" dirty="0">
                <a:cs typeface="Zar" panose="00000400000000000000" pitchFamily="2" charset="-78"/>
              </a:rPr>
              <a:t> shade </a:t>
            </a:r>
            <a:endParaRPr lang="fa-IR" dirty="0">
              <a:cs typeface="Zar" panose="00000400000000000000" pitchFamily="2" charset="-78"/>
            </a:endParaRPr>
          </a:p>
          <a:p>
            <a:pPr algn="r" rtl="1">
              <a:lnSpc>
                <a:spcPct val="160000"/>
              </a:lnSpc>
            </a:pPr>
            <a:endParaRPr lang="fa-IR" dirty="0">
              <a:cs typeface="Zar" panose="00000400000000000000" pitchFamily="2" charset="-78"/>
            </a:endParaRPr>
          </a:p>
          <a:p>
            <a:pPr algn="just" rtl="1">
              <a:lnSpc>
                <a:spcPct val="160000"/>
              </a:lnSpc>
            </a:pPr>
            <a:r>
              <a:rPr lang="fa-IR" dirty="0">
                <a:cs typeface="Zar" panose="00000400000000000000" pitchFamily="2" charset="-78"/>
              </a:rPr>
              <a:t>در صورت امکان، هنگام بیرون رفتن از خانه در سایه راه بروید؛ به یاد داشته باشید که پرتوهای خورشید بین ساعت 10 صبح تا 4 بعدازظهر بسیار قوی هستند. </a:t>
            </a:r>
            <a:r>
              <a:rPr lang="fa-IR" dirty="0">
                <a:solidFill>
                  <a:srgbClr val="FF0000"/>
                </a:solidFill>
                <a:cs typeface="Zar" panose="00000400000000000000" pitchFamily="2" charset="-78"/>
              </a:rPr>
              <a:t>اگر سایه‌تان از قد شما کوتاه‌تر است، حتماً به دنبال سایه‌ </a:t>
            </a:r>
            <a:r>
              <a:rPr lang="fa-IR" dirty="0">
                <a:cs typeface="Zar" panose="00000400000000000000" pitchFamily="2" charset="-78"/>
              </a:rPr>
              <a:t>باشید.</a:t>
            </a:r>
          </a:p>
          <a:p>
            <a:pPr algn="just" rtl="1">
              <a:lnSpc>
                <a:spcPct val="160000"/>
              </a:lnSpc>
            </a:pPr>
            <a:r>
              <a:rPr lang="fa-IR" dirty="0">
                <a:cs typeface="Zar" panose="00000400000000000000" pitchFamily="2" charset="-78"/>
              </a:rPr>
              <a:t>اگر در مکانی هستید که به سایه دسترسی ندارید، می‌توانید </a:t>
            </a:r>
            <a:r>
              <a:rPr lang="fa-IR" dirty="0">
                <a:solidFill>
                  <a:srgbClr val="FF0000"/>
                </a:solidFill>
                <a:cs typeface="Zar" panose="00000400000000000000" pitchFamily="2" charset="-78"/>
              </a:rPr>
              <a:t>از چتر </a:t>
            </a:r>
            <a:r>
              <a:rPr lang="fa-IR" dirty="0">
                <a:cs typeface="Zar" panose="00000400000000000000" pitchFamily="2" charset="-78"/>
              </a:rPr>
              <a:t>هم استفاده کنید. ما عادت کرده‌ایم چتر را فقط در روزهای بارانی ببینیم اما اگر دقیق‌تر فکر کنیم، آسیب نور خورشید بسیار بیشتر از آسیب احتمالی ناشی از خیس شدن زیر باران خواهد بود!</a:t>
            </a:r>
          </a:p>
          <a:p>
            <a:pPr algn="just" rtl="1">
              <a:lnSpc>
                <a:spcPct val="160000"/>
              </a:lnSpc>
            </a:pPr>
            <a:r>
              <a:rPr lang="fa-IR" dirty="0">
                <a:cs typeface="Zar" panose="00000400000000000000" pitchFamily="2" charset="-78"/>
              </a:rPr>
              <a:t>خودتان را در مقابل نور مضر خورشید با لباس مناسب محافظت کنید. در صورت لزوم </a:t>
            </a:r>
            <a:r>
              <a:rPr lang="fa-IR" dirty="0">
                <a:solidFill>
                  <a:srgbClr val="FF0000"/>
                </a:solidFill>
                <a:cs typeface="Zar" panose="00000400000000000000" pitchFamily="2" charset="-78"/>
              </a:rPr>
              <a:t>از بلوز‌های آستین بلند </a:t>
            </a:r>
            <a:r>
              <a:rPr lang="fa-IR" dirty="0">
                <a:cs typeface="Zar" panose="00000400000000000000" pitchFamily="2" charset="-78"/>
              </a:rPr>
              <a:t>و سبک وزن، </a:t>
            </a:r>
            <a:r>
              <a:rPr lang="fa-IR" dirty="0">
                <a:solidFill>
                  <a:srgbClr val="FF0000"/>
                </a:solidFill>
                <a:cs typeface="Zar" panose="00000400000000000000" pitchFamily="2" charset="-78"/>
              </a:rPr>
              <a:t>شلوار بلند</a:t>
            </a:r>
            <a:r>
              <a:rPr lang="fa-IR" dirty="0">
                <a:cs typeface="Zar" panose="00000400000000000000" pitchFamily="2" charset="-78"/>
              </a:rPr>
              <a:t>، </a:t>
            </a:r>
            <a:r>
              <a:rPr lang="fa-IR" dirty="0">
                <a:solidFill>
                  <a:srgbClr val="FF0000"/>
                </a:solidFill>
                <a:cs typeface="Zar" panose="00000400000000000000" pitchFamily="2" charset="-78"/>
              </a:rPr>
              <a:t>کلاه آفتاب‌گیر و عینک آفتابی </a:t>
            </a:r>
            <a:r>
              <a:rPr lang="fa-IR" dirty="0">
                <a:cs typeface="Zar" panose="00000400000000000000" pitchFamily="2" charset="-78"/>
              </a:rPr>
              <a:t>استفاده کنید.</a:t>
            </a:r>
          </a:p>
          <a:p>
            <a:pPr algn="just" rtl="1">
              <a:lnSpc>
                <a:spcPct val="160000"/>
              </a:lnSpc>
            </a:pPr>
            <a:r>
              <a:rPr lang="fa-IR" dirty="0">
                <a:cs typeface="Zar" panose="00000400000000000000" pitchFamily="2" charset="-78"/>
              </a:rPr>
              <a:t>در </a:t>
            </a:r>
            <a:r>
              <a:rPr lang="fa-IR" dirty="0">
                <a:solidFill>
                  <a:srgbClr val="FF0000"/>
                </a:solidFill>
                <a:cs typeface="Zar" panose="00000400000000000000" pitchFamily="2" charset="-78"/>
              </a:rPr>
              <a:t>نزدیکی آب، برف و شن و ماسه </a:t>
            </a:r>
            <a:r>
              <a:rPr lang="fa-IR" dirty="0">
                <a:cs typeface="Zar" panose="00000400000000000000" pitchFamily="2" charset="-78"/>
              </a:rPr>
              <a:t>احتیاط بیشتری به خرج دهید، زیرا آن‌ها می‌توانند </a:t>
            </a:r>
            <a:r>
              <a:rPr lang="fa-IR" dirty="0">
                <a:solidFill>
                  <a:srgbClr val="FF0000"/>
                </a:solidFill>
                <a:cs typeface="Zar" panose="00000400000000000000" pitchFamily="2" charset="-78"/>
              </a:rPr>
              <a:t>پرتوهای مضر خورشید را منعکس </a:t>
            </a:r>
            <a:r>
              <a:rPr lang="fa-IR" dirty="0">
                <a:cs typeface="Zar" panose="00000400000000000000" pitchFamily="2" charset="-78"/>
              </a:rPr>
              <a:t>کنند و احتمال بروز خطر آفتاب‌سوختگی را افزایش ‌دهند.</a:t>
            </a:r>
          </a:p>
          <a:p>
            <a:pPr algn="r" rtl="1">
              <a:lnSpc>
                <a:spcPct val="160000"/>
              </a:lnSpc>
            </a:pPr>
            <a:endParaRPr lang="fa-IR" dirty="0"/>
          </a:p>
        </p:txBody>
      </p:sp>
      <p:pic>
        <p:nvPicPr>
          <p:cNvPr id="4" name="Picture 3"/>
          <p:cNvPicPr>
            <a:picLocks noChangeAspect="1"/>
          </p:cNvPicPr>
          <p:nvPr/>
        </p:nvPicPr>
        <p:blipFill>
          <a:blip r:embed="rId2"/>
          <a:stretch>
            <a:fillRect/>
          </a:stretch>
        </p:blipFill>
        <p:spPr>
          <a:xfrm>
            <a:off x="838200" y="252249"/>
            <a:ext cx="4616155" cy="1145512"/>
          </a:xfrm>
          <a:prstGeom prst="rect">
            <a:avLst/>
          </a:prstGeom>
        </p:spPr>
      </p:pic>
    </p:spTree>
    <p:extLst>
      <p:ext uri="{BB962C8B-B14F-4D97-AF65-F5344CB8AC3E}">
        <p14:creationId xmlns:p14="http://schemas.microsoft.com/office/powerpoint/2010/main" val="374084644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66593" y="704815"/>
            <a:ext cx="7023537" cy="5346646"/>
          </a:xfrm>
        </p:spPr>
        <p:txBody>
          <a:bodyPr>
            <a:normAutofit/>
          </a:bodyPr>
          <a:lstStyle/>
          <a:p>
            <a:pPr algn="just" rtl="1">
              <a:lnSpc>
                <a:spcPct val="100000"/>
              </a:lnSpc>
            </a:pPr>
            <a:r>
              <a:rPr lang="fa-IR" dirty="0">
                <a:cs typeface="Zar" panose="00000400000000000000" pitchFamily="2" charset="-78"/>
              </a:rPr>
              <a:t>پوشش محافظتی چشم ها برای كسانی كه به مدت طولانی در معرض پرتوهای فرابنفش و بخصوص از نوع طول موج كوتاه آن هستند قویاً توصيه می گردد، مثلاً </a:t>
            </a:r>
            <a:r>
              <a:rPr lang="fa-IR" dirty="0">
                <a:solidFill>
                  <a:srgbClr val="FF0000"/>
                </a:solidFill>
                <a:cs typeface="Zar" panose="00000400000000000000" pitchFamily="2" charset="-78"/>
              </a:rPr>
              <a:t>كوهنوردان و اسکی بازان </a:t>
            </a:r>
            <a:r>
              <a:rPr lang="fa-IR" dirty="0">
                <a:cs typeface="Zar" panose="00000400000000000000" pitchFamily="2" charset="-78"/>
              </a:rPr>
              <a:t>به جهت اقامت های طولانی در ارتفاعات بالا، </a:t>
            </a:r>
            <a:r>
              <a:rPr lang="fa-IR" dirty="0">
                <a:solidFill>
                  <a:srgbClr val="FF0000"/>
                </a:solidFill>
                <a:cs typeface="Zar" panose="00000400000000000000" pitchFamily="2" charset="-78"/>
              </a:rPr>
              <a:t>عملاً با رقيق شدن هوا</a:t>
            </a:r>
            <a:r>
              <a:rPr lang="fa-IR" dirty="0">
                <a:cs typeface="Zar" panose="00000400000000000000" pitchFamily="2" charset="-78"/>
              </a:rPr>
              <a:t>، عامل اصلی مقاومت در مقابل پرتوهای فرابنفش را ازدست می دهند . </a:t>
            </a:r>
          </a:p>
          <a:p>
            <a:pPr algn="just" rtl="1">
              <a:lnSpc>
                <a:spcPct val="100000"/>
              </a:lnSpc>
            </a:pPr>
            <a:r>
              <a:rPr lang="en-US" dirty="0">
                <a:cs typeface="Zar" panose="00000400000000000000" pitchFamily="2" charset="-78"/>
              </a:rPr>
              <a:t>Slide on sunglasses</a:t>
            </a:r>
            <a:endParaRPr lang="fa-IR" dirty="0">
              <a:cs typeface="Zar" panose="00000400000000000000" pitchFamily="2" charset="-78"/>
            </a:endParaRPr>
          </a:p>
          <a:p>
            <a:pPr algn="just" rtl="1">
              <a:lnSpc>
                <a:spcPct val="100000"/>
              </a:lnSpc>
            </a:pPr>
            <a:r>
              <a:rPr lang="fa-IR" dirty="0">
                <a:cs typeface="Zar" panose="00000400000000000000" pitchFamily="2" charset="-78"/>
              </a:rPr>
              <a:t>عینک آفتابی استفاده کنید که به اندازه و غیر قابل نفوذ برای اشعه باشد .</a:t>
            </a:r>
          </a:p>
        </p:txBody>
      </p:sp>
      <p:pic>
        <p:nvPicPr>
          <p:cNvPr id="4" name="Picture 3"/>
          <p:cNvPicPr>
            <a:picLocks noChangeAspect="1"/>
          </p:cNvPicPr>
          <p:nvPr/>
        </p:nvPicPr>
        <p:blipFill>
          <a:blip r:embed="rId2"/>
          <a:stretch>
            <a:fillRect/>
          </a:stretch>
        </p:blipFill>
        <p:spPr>
          <a:xfrm>
            <a:off x="336333" y="126746"/>
            <a:ext cx="4120053" cy="6326910"/>
          </a:xfrm>
          <a:prstGeom prst="rect">
            <a:avLst/>
          </a:prstGeom>
        </p:spPr>
      </p:pic>
    </p:spTree>
    <p:extLst>
      <p:ext uri="{BB962C8B-B14F-4D97-AF65-F5344CB8AC3E}">
        <p14:creationId xmlns:p14="http://schemas.microsoft.com/office/powerpoint/2010/main" val="158000345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2945" y="102365"/>
            <a:ext cx="10515600" cy="1263979"/>
          </a:xfrm>
        </p:spPr>
        <p:txBody>
          <a:bodyPr>
            <a:normAutofit/>
          </a:bodyPr>
          <a:lstStyle/>
          <a:p>
            <a:pPr algn="ctr" rtl="1"/>
            <a:r>
              <a:rPr lang="fa-IR" b="1" dirty="0">
                <a:cs typeface="Zar" panose="00000400000000000000" pitchFamily="2" charset="-78"/>
              </a:rPr>
              <a:t>حفاظت از چشم با عینک آفتابی</a:t>
            </a:r>
            <a:endParaRPr lang="fa-IR" dirty="0"/>
          </a:p>
        </p:txBody>
      </p:sp>
      <p:sp>
        <p:nvSpPr>
          <p:cNvPr id="3" name="Content Placeholder 2"/>
          <p:cNvSpPr>
            <a:spLocks noGrp="1"/>
          </p:cNvSpPr>
          <p:nvPr>
            <p:ph idx="1"/>
          </p:nvPr>
        </p:nvSpPr>
        <p:spPr>
          <a:xfrm>
            <a:off x="378373" y="1114097"/>
            <a:ext cx="11424744" cy="4382813"/>
          </a:xfrm>
        </p:spPr>
        <p:txBody>
          <a:bodyPr>
            <a:normAutofit fontScale="92500" lnSpcReduction="20000"/>
          </a:bodyPr>
          <a:lstStyle/>
          <a:p>
            <a:pPr lvl="0" algn="just" rtl="1">
              <a:lnSpc>
                <a:spcPct val="150000"/>
              </a:lnSpc>
            </a:pPr>
            <a:r>
              <a:rPr lang="ar-SA" dirty="0">
                <a:cs typeface="Zar" panose="00000400000000000000" pitchFamily="2" charset="-78"/>
              </a:rPr>
              <a:t>اولین عینک آفتابی در دوره قاجاریه و با شروع سفرهای برون مرزی </a:t>
            </a:r>
            <a:r>
              <a:rPr lang="ar-SA" u="sng" dirty="0">
                <a:cs typeface="Zar" panose="00000400000000000000" pitchFamily="2" charset="-78"/>
                <a:hlinkClick r:id="rId2" tooltip="ناصرالدین‌شاه"/>
              </a:rPr>
              <a:t>ناصرالدین شاه</a:t>
            </a:r>
            <a:r>
              <a:rPr lang="en-US" dirty="0">
                <a:cs typeface="Zar" panose="00000400000000000000" pitchFamily="2" charset="-78"/>
              </a:rPr>
              <a:t> </a:t>
            </a:r>
            <a:r>
              <a:rPr lang="ar-SA" dirty="0">
                <a:cs typeface="Zar" panose="00000400000000000000" pitchFamily="2" charset="-78"/>
              </a:rPr>
              <a:t>به </a:t>
            </a:r>
            <a:r>
              <a:rPr lang="ar-SA" u="sng" dirty="0">
                <a:cs typeface="Zar" panose="00000400000000000000" pitchFamily="2" charset="-78"/>
                <a:hlinkClick r:id="rId3" tooltip="ایران"/>
              </a:rPr>
              <a:t>ایران</a:t>
            </a:r>
            <a:r>
              <a:rPr lang="en-US" dirty="0">
                <a:cs typeface="Zar" panose="00000400000000000000" pitchFamily="2" charset="-78"/>
              </a:rPr>
              <a:t> </a:t>
            </a:r>
            <a:r>
              <a:rPr lang="ar-SA" dirty="0">
                <a:cs typeface="Zar" panose="00000400000000000000" pitchFamily="2" charset="-78"/>
              </a:rPr>
              <a:t>وارد شد و می‌توان از او به عنوان اولین فرد دارای عینک آفتابی در ایران نام برد. عینک آفتابی در سالهای بعد در دوران پهلوی و پس از هجوم متفقین به ایران رواج بیشتری پیدا کرد</a:t>
            </a:r>
            <a:r>
              <a:rPr lang="en-US" dirty="0">
                <a:cs typeface="Zar" panose="00000400000000000000" pitchFamily="2" charset="-78"/>
              </a:rPr>
              <a:t>. </a:t>
            </a:r>
          </a:p>
          <a:p>
            <a:pPr lvl="0" algn="just" rtl="1">
              <a:lnSpc>
                <a:spcPct val="150000"/>
              </a:lnSpc>
            </a:pPr>
            <a:r>
              <a:rPr lang="ar-SA" dirty="0">
                <a:cs typeface="Zar" panose="00000400000000000000" pitchFamily="2" charset="-78"/>
              </a:rPr>
              <a:t>در سالهای اخیر با تغییر فرهنگ مردم ایران و همچنین ورود انواع عینک‌های آفتابی به کشور حجم استفاده از این کالا رواج پیدا کرده و به غیر از موارد پزشکی در صنعت مد و فشن نیز جای خود را باز کرده‌است. ورود نمایندگی‌ها و واسطه‌های برندهای مختلف سبب آشنایی بیشتر مردم با عینک آفتابی شده‌است و بخش‌های مختلف بازار را تحت تأثیر قرار داده‌است. پس از فروش عینک در مغازه‌ها و استقبال مردم از این کالا </a:t>
            </a:r>
            <a:r>
              <a:rPr lang="ar-SA" u="sng" dirty="0">
                <a:cs typeface="Zar" panose="00000400000000000000" pitchFamily="2" charset="-78"/>
                <a:hlinkClick r:id="rId4" tooltip="فروشگاه‌های آنلاین در ایران"/>
              </a:rPr>
              <a:t>فروشگاه‌های آنلاین</a:t>
            </a:r>
            <a:r>
              <a:rPr lang="en-US" dirty="0">
                <a:cs typeface="Zar" panose="00000400000000000000" pitchFamily="2" charset="-78"/>
              </a:rPr>
              <a:t> </a:t>
            </a:r>
            <a:r>
              <a:rPr lang="ar-SA" dirty="0">
                <a:cs typeface="Zar" panose="00000400000000000000" pitchFamily="2" charset="-78"/>
              </a:rPr>
              <a:t>هم به فروش این کالا روی آورده‌اند</a:t>
            </a:r>
            <a:r>
              <a:rPr lang="en-US" dirty="0">
                <a:cs typeface="Zar" panose="00000400000000000000" pitchFamily="2" charset="-78"/>
              </a:rPr>
              <a:t>. </a:t>
            </a:r>
          </a:p>
          <a:p>
            <a:pPr algn="just" rtl="1">
              <a:lnSpc>
                <a:spcPct val="150000"/>
              </a:lnSpc>
            </a:pPr>
            <a:endParaRPr lang="fa-IR" dirty="0">
              <a:cs typeface="Zar" panose="00000400000000000000" pitchFamily="2" charset="-78"/>
            </a:endParaRPr>
          </a:p>
        </p:txBody>
      </p:sp>
    </p:spTree>
    <p:extLst>
      <p:ext uri="{BB962C8B-B14F-4D97-AF65-F5344CB8AC3E}">
        <p14:creationId xmlns:p14="http://schemas.microsoft.com/office/powerpoint/2010/main" val="274731419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182132" y="178675"/>
            <a:ext cx="7883744" cy="6548931"/>
          </a:xfrm>
        </p:spPr>
        <p:txBody>
          <a:bodyPr>
            <a:normAutofit/>
          </a:bodyPr>
          <a:lstStyle/>
          <a:p>
            <a:pPr algn="just" rtl="1"/>
            <a:r>
              <a:rPr lang="fa-IR" b="1" dirty="0">
                <a:cs typeface="Zar" panose="00000400000000000000" pitchFamily="2" charset="-78"/>
              </a:rPr>
              <a:t>حفاظت از چشم</a:t>
            </a:r>
          </a:p>
          <a:p>
            <a:pPr algn="just" rtl="1"/>
            <a:r>
              <a:rPr lang="fa-IR" dirty="0">
                <a:cs typeface="Zar" panose="00000400000000000000" pitchFamily="2" charset="-78"/>
              </a:rPr>
              <a:t>عینک آفتابی : گر چه عینک‌های آفتابی معمولی به میزان کمی در مقابل تابش فرابنفش مقاومند اما توصیه می‌شود که حتی المقدور از لنزهای پلاستیکی (ترجیحاً از جنس </a:t>
            </a:r>
            <a:r>
              <a:rPr lang="fa-IR" dirty="0">
                <a:cs typeface="Zar" panose="00000400000000000000" pitchFamily="2" charset="-78"/>
                <a:hlinkClick r:id="rId2" tooltip="پلی‌کربنات"/>
              </a:rPr>
              <a:t>پلی کربنات</a:t>
            </a:r>
            <a:r>
              <a:rPr lang="fa-IR" dirty="0">
                <a:cs typeface="Zar" panose="00000400000000000000" pitchFamily="2" charset="-78"/>
              </a:rPr>
              <a:t> </a:t>
            </a:r>
            <a:r>
              <a:rPr lang="en-US" dirty="0">
                <a:cs typeface="Zar" panose="00000400000000000000" pitchFamily="2" charset="-78"/>
              </a:rPr>
              <a:t>Polycarbonate) </a:t>
            </a:r>
            <a:r>
              <a:rPr lang="fa-IR" dirty="0">
                <a:cs typeface="Zar" panose="00000400000000000000" pitchFamily="2" charset="-78"/>
              </a:rPr>
              <a:t> بجای لنزهای شیشه‌ای استفاده شود زیرا شیشه معمولی در مقابل</a:t>
            </a:r>
            <a:r>
              <a:rPr lang="en-US" dirty="0">
                <a:cs typeface="Zar" panose="00000400000000000000" pitchFamily="2" charset="-78"/>
              </a:rPr>
              <a:t>UVA  </a:t>
            </a:r>
            <a:r>
              <a:rPr lang="fa-IR" dirty="0">
                <a:cs typeface="Zar" panose="00000400000000000000" pitchFamily="2" charset="-78"/>
              </a:rPr>
              <a:t> فاقد مقاومت بوده و آن را به راحتی از خود عبور می‌دهد. عینک‌ها باید بتوانند از ورود تابش‌های فرابنفش از کناره‌ها و بالا و پایین آن نیز جلوگیری کنند.  </a:t>
            </a:r>
          </a:p>
          <a:p>
            <a:pPr algn="just" rtl="1"/>
            <a:r>
              <a:rPr lang="fa-IR" dirty="0">
                <a:cs typeface="Zar" panose="00000400000000000000" pitchFamily="2" charset="-78"/>
              </a:rPr>
              <a:t>عینک محافظتی: جهت فعالیت های تولید کننده اشعه فرابنفش استفاده می شود  . </a:t>
            </a:r>
          </a:p>
        </p:txBody>
      </p:sp>
      <p:pic>
        <p:nvPicPr>
          <p:cNvPr id="6" name="Picture 5"/>
          <p:cNvPicPr>
            <a:picLocks noChangeAspect="1"/>
          </p:cNvPicPr>
          <p:nvPr/>
        </p:nvPicPr>
        <p:blipFill>
          <a:blip r:embed="rId3"/>
          <a:stretch>
            <a:fillRect/>
          </a:stretch>
        </p:blipFill>
        <p:spPr>
          <a:xfrm>
            <a:off x="415404" y="641131"/>
            <a:ext cx="2637603" cy="2637603"/>
          </a:xfrm>
          <a:prstGeom prst="rect">
            <a:avLst/>
          </a:prstGeom>
        </p:spPr>
      </p:pic>
      <p:pic>
        <p:nvPicPr>
          <p:cNvPr id="7" name="Picture 6"/>
          <p:cNvPicPr>
            <a:picLocks noChangeAspect="1"/>
          </p:cNvPicPr>
          <p:nvPr/>
        </p:nvPicPr>
        <p:blipFill>
          <a:blip r:embed="rId4"/>
          <a:stretch>
            <a:fillRect/>
          </a:stretch>
        </p:blipFill>
        <p:spPr>
          <a:xfrm>
            <a:off x="415404" y="3586327"/>
            <a:ext cx="3015483" cy="3015483"/>
          </a:xfrm>
          <a:prstGeom prst="rect">
            <a:avLst/>
          </a:prstGeom>
        </p:spPr>
      </p:pic>
      <p:pic>
        <p:nvPicPr>
          <p:cNvPr id="8" name="Picture 7"/>
          <p:cNvPicPr>
            <a:picLocks noChangeAspect="1"/>
          </p:cNvPicPr>
          <p:nvPr/>
        </p:nvPicPr>
        <p:blipFill>
          <a:blip r:embed="rId5"/>
          <a:stretch>
            <a:fillRect/>
          </a:stretch>
        </p:blipFill>
        <p:spPr>
          <a:xfrm>
            <a:off x="7337453" y="4602710"/>
            <a:ext cx="2469437" cy="1999100"/>
          </a:xfrm>
          <a:prstGeom prst="rect">
            <a:avLst/>
          </a:prstGeom>
        </p:spPr>
      </p:pic>
    </p:spTree>
    <p:extLst>
      <p:ext uri="{BB962C8B-B14F-4D97-AF65-F5344CB8AC3E}">
        <p14:creationId xmlns:p14="http://schemas.microsoft.com/office/powerpoint/2010/main" val="2419103123"/>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09904" y="84083"/>
            <a:ext cx="11288110" cy="6036101"/>
          </a:xfrm>
        </p:spPr>
        <p:txBody>
          <a:bodyPr/>
          <a:lstStyle/>
          <a:p>
            <a:pPr algn="r" rtl="1">
              <a:lnSpc>
                <a:spcPct val="150000"/>
              </a:lnSpc>
            </a:pPr>
            <a:r>
              <a:rPr lang="fa-IR" dirty="0">
                <a:solidFill>
                  <a:srgbClr val="FF0000"/>
                </a:solidFill>
                <a:cs typeface="Zar" panose="00000400000000000000" pitchFamily="2" charset="-78"/>
              </a:rPr>
              <a:t>یک راه شناسایی ضد اشعه بودن </a:t>
            </a:r>
            <a:r>
              <a:rPr lang="fa-IR" dirty="0">
                <a:cs typeface="Zar" panose="00000400000000000000" pitchFamily="2" charset="-78"/>
              </a:rPr>
              <a:t>شیشه عینک دودی قراردادن عینک فتوکرومیک پشت عینک آفتابی در مقابل آفتاب هست . در صورت تیره نشدن شیشه فتوکرومیک می توان نتیجه گرفت که عینک دودی درست عمل کرده است . </a:t>
            </a:r>
          </a:p>
          <a:p>
            <a:pPr algn="r" rtl="1">
              <a:lnSpc>
                <a:spcPct val="150000"/>
              </a:lnSpc>
            </a:pPr>
            <a:r>
              <a:rPr lang="fa-IR" dirty="0">
                <a:cs typeface="Zar" panose="00000400000000000000" pitchFamily="2" charset="-78"/>
              </a:rPr>
              <a:t>     یکی از شیشه های عینک فتوکرومیک که بیرون ازعینک آفتابی بوده سیاه شده و دیگری که پشت عینک آفتابی بوده تغییر رنگ نداده است </a:t>
            </a:r>
          </a:p>
        </p:txBody>
      </p:sp>
      <p:pic>
        <p:nvPicPr>
          <p:cNvPr id="4" name="Picture 3"/>
          <p:cNvPicPr>
            <a:picLocks noChangeAspect="1"/>
          </p:cNvPicPr>
          <p:nvPr/>
        </p:nvPicPr>
        <p:blipFill>
          <a:blip r:embed="rId2"/>
          <a:stretch>
            <a:fillRect/>
          </a:stretch>
        </p:blipFill>
        <p:spPr>
          <a:xfrm>
            <a:off x="788276" y="3415861"/>
            <a:ext cx="4005192" cy="2983297"/>
          </a:xfrm>
          <a:prstGeom prst="rect">
            <a:avLst/>
          </a:prstGeom>
        </p:spPr>
      </p:pic>
      <p:pic>
        <p:nvPicPr>
          <p:cNvPr id="5" name="Picture 4"/>
          <p:cNvPicPr>
            <a:picLocks noChangeAspect="1"/>
          </p:cNvPicPr>
          <p:nvPr/>
        </p:nvPicPr>
        <p:blipFill>
          <a:blip r:embed="rId3"/>
          <a:stretch>
            <a:fillRect/>
          </a:stretch>
        </p:blipFill>
        <p:spPr>
          <a:xfrm>
            <a:off x="5753269" y="3616873"/>
            <a:ext cx="4984943" cy="2581272"/>
          </a:xfrm>
          <a:prstGeom prst="rect">
            <a:avLst/>
          </a:prstGeom>
        </p:spPr>
      </p:pic>
    </p:spTree>
    <p:extLst>
      <p:ext uri="{BB962C8B-B14F-4D97-AF65-F5344CB8AC3E}">
        <p14:creationId xmlns:p14="http://schemas.microsoft.com/office/powerpoint/2010/main" val="1451142910"/>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b="1" dirty="0">
                <a:cs typeface="Zar" panose="00000400000000000000" pitchFamily="2" charset="-78"/>
              </a:rPr>
              <a:t>انتظارات از کارشناسان </a:t>
            </a:r>
          </a:p>
        </p:txBody>
      </p:sp>
      <p:sp>
        <p:nvSpPr>
          <p:cNvPr id="3" name="Content Placeholder 2"/>
          <p:cNvSpPr>
            <a:spLocks noGrp="1"/>
          </p:cNvSpPr>
          <p:nvPr>
            <p:ph idx="1"/>
          </p:nvPr>
        </p:nvSpPr>
        <p:spPr>
          <a:xfrm>
            <a:off x="838200" y="1825624"/>
            <a:ext cx="10515600" cy="4627727"/>
          </a:xfrm>
        </p:spPr>
        <p:txBody>
          <a:bodyPr>
            <a:normAutofit fontScale="85000" lnSpcReduction="20000"/>
          </a:bodyPr>
          <a:lstStyle/>
          <a:p>
            <a:pPr algn="just" rtl="1"/>
            <a:r>
              <a:rPr lang="fa-IR" sz="3200" dirty="0">
                <a:cs typeface="Zar" panose="00000400000000000000" pitchFamily="2" charset="-78"/>
              </a:rPr>
              <a:t>با توجه به مصوبه کمیته آموزش شرایط قبولی در این دوره و احتساب مدرک آموزشی به شرح زیر می باشد :</a:t>
            </a:r>
          </a:p>
          <a:p>
            <a:pPr algn="just" rtl="1"/>
            <a:endParaRPr lang="fa-IR" sz="3200" dirty="0">
              <a:cs typeface="Zar" panose="00000400000000000000" pitchFamily="2" charset="-78"/>
            </a:endParaRPr>
          </a:p>
          <a:p>
            <a:pPr algn="just" rtl="1"/>
            <a:r>
              <a:rPr lang="fa-IR" sz="3200" dirty="0">
                <a:cs typeface="Zar" panose="00000400000000000000" pitchFamily="2" charset="-78"/>
              </a:rPr>
              <a:t>1- برگزاری دو دوره آموزش مواجهه با پرتوهای فرابنفش خورشیدی جهت گروههای هدف توسط هر کارشناس ( رابطین ، همکاران ، مودارس و ...)</a:t>
            </a:r>
          </a:p>
          <a:p>
            <a:pPr algn="just" rtl="1"/>
            <a:endParaRPr lang="fa-IR" sz="3200" dirty="0">
              <a:cs typeface="Zar" panose="00000400000000000000" pitchFamily="2" charset="-78"/>
            </a:endParaRPr>
          </a:p>
          <a:p>
            <a:pPr algn="just" rtl="1"/>
            <a:r>
              <a:rPr lang="fa-IR" sz="3200" dirty="0">
                <a:cs typeface="Zar" panose="00000400000000000000" pitchFamily="2" charset="-78"/>
              </a:rPr>
              <a:t>2- نصب اپلیکیشن </a:t>
            </a:r>
            <a:r>
              <a:rPr lang="en-US" sz="3200" dirty="0">
                <a:cs typeface="Zar" panose="00000400000000000000" pitchFamily="2" charset="-78"/>
              </a:rPr>
              <a:t> SUN SMART </a:t>
            </a:r>
            <a:r>
              <a:rPr lang="fa-IR" sz="3200" dirty="0">
                <a:cs typeface="Zar" panose="00000400000000000000" pitchFamily="2" charset="-78"/>
              </a:rPr>
              <a:t> و ارائه گزارش کار </a:t>
            </a:r>
          </a:p>
          <a:p>
            <a:pPr algn="just" rtl="1"/>
            <a:endParaRPr lang="fa-IR" sz="3200" dirty="0">
              <a:cs typeface="Zar" panose="00000400000000000000" pitchFamily="2" charset="-78"/>
            </a:endParaRPr>
          </a:p>
          <a:p>
            <a:pPr algn="just" rtl="1"/>
            <a:r>
              <a:rPr lang="fa-IR" sz="3200" dirty="0">
                <a:cs typeface="Zar" panose="00000400000000000000" pitchFamily="2" charset="-78"/>
              </a:rPr>
              <a:t>3- شناسایی دستگاههای سولاریوم و اقدام قانونی</a:t>
            </a:r>
          </a:p>
          <a:p>
            <a:pPr algn="just" rtl="1"/>
            <a:endParaRPr lang="fa-IR" sz="3200" dirty="0">
              <a:cs typeface="Zar" panose="00000400000000000000" pitchFamily="2" charset="-78"/>
            </a:endParaRPr>
          </a:p>
          <a:p>
            <a:pPr marL="0" indent="0" algn="just" rtl="1">
              <a:buNone/>
            </a:pPr>
            <a:r>
              <a:rPr lang="fa-IR" sz="3200" dirty="0">
                <a:cs typeface="Zar" panose="00000400000000000000" pitchFamily="2" charset="-78"/>
              </a:rPr>
              <a:t>3-  قبولی در امتحان تئوری پایان کلاس </a:t>
            </a:r>
          </a:p>
        </p:txBody>
      </p:sp>
    </p:spTree>
    <p:extLst>
      <p:ext uri="{BB962C8B-B14F-4D97-AF65-F5344CB8AC3E}">
        <p14:creationId xmlns:p14="http://schemas.microsoft.com/office/powerpoint/2010/main" val="3128285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3" name="Picture 2"/>
          <p:cNvPicPr>
            <a:picLocks noChangeAspect="1"/>
          </p:cNvPicPr>
          <p:nvPr/>
        </p:nvPicPr>
        <p:blipFill>
          <a:blip r:embed="rId2"/>
          <a:stretch>
            <a:fillRect/>
          </a:stretch>
        </p:blipFill>
        <p:spPr>
          <a:xfrm>
            <a:off x="178676" y="0"/>
            <a:ext cx="11708525" cy="6705600"/>
          </a:xfrm>
          <a:prstGeom prst="rect">
            <a:avLst/>
          </a:prstGeom>
        </p:spPr>
      </p:pic>
      <p:pic>
        <p:nvPicPr>
          <p:cNvPr id="4" name="Picture 3"/>
          <p:cNvPicPr>
            <a:picLocks noChangeAspect="1"/>
          </p:cNvPicPr>
          <p:nvPr/>
        </p:nvPicPr>
        <p:blipFill>
          <a:blip r:embed="rId3"/>
          <a:stretch>
            <a:fillRect/>
          </a:stretch>
        </p:blipFill>
        <p:spPr>
          <a:xfrm>
            <a:off x="0" y="4475940"/>
            <a:ext cx="2824033" cy="2382060"/>
          </a:xfrm>
          <a:prstGeom prst="rect">
            <a:avLst/>
          </a:prstGeom>
        </p:spPr>
      </p:pic>
    </p:spTree>
    <p:extLst>
      <p:ext uri="{BB962C8B-B14F-4D97-AF65-F5344CB8AC3E}">
        <p14:creationId xmlns:p14="http://schemas.microsoft.com/office/powerpoint/2010/main" val="164363045"/>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CEB2FF9-A250-0159-B6C7-765A00CACFC0}"/>
              </a:ext>
            </a:extLst>
          </p:cNvPr>
          <p:cNvSpPr>
            <a:spLocks noGrp="1"/>
          </p:cNvSpPr>
          <p:nvPr>
            <p:ph idx="1"/>
          </p:nvPr>
        </p:nvSpPr>
        <p:spPr/>
        <p:txBody>
          <a:bodyPr/>
          <a:lstStyle/>
          <a:p>
            <a:r>
              <a:rPr lang="en-US" dirty="0">
                <a:hlinkClick r:id="rId2" action="ppaction://hlinkfile"/>
              </a:rPr>
              <a:t>BTS.docx</a:t>
            </a:r>
            <a:endParaRPr lang="fa-IR" dirty="0"/>
          </a:p>
          <a:p>
            <a:r>
              <a:rPr lang="fa-IR" dirty="0">
                <a:hlinkClick r:id="rId3" action="ppaction://hlinkfile"/>
              </a:rPr>
              <a:t>تعريف فناوری.</a:t>
            </a:r>
            <a:r>
              <a:rPr lang="en-US" dirty="0">
                <a:hlinkClick r:id="rId3" action="ppaction://hlinkfile"/>
              </a:rPr>
              <a:t>pdf</a:t>
            </a:r>
            <a:endParaRPr lang="fa-IR" dirty="0"/>
          </a:p>
          <a:p>
            <a:r>
              <a:rPr lang="fa-IR" dirty="0">
                <a:hlinkClick r:id="rId4" action="ppaction://hlinkfile"/>
              </a:rPr>
              <a:t>اثرات پرتوهای اشعه ایکس کنترل بار چمدانی بر مواد غذایی ،آرایشی و دارویی.</a:t>
            </a:r>
            <a:r>
              <a:rPr lang="en-US" dirty="0">
                <a:hlinkClick r:id="rId4" action="ppaction://hlinkfile"/>
              </a:rPr>
              <a:t>pdf</a:t>
            </a:r>
            <a:endParaRPr lang="fa-IR" dirty="0"/>
          </a:p>
          <a:p>
            <a:r>
              <a:rPr lang="fa-IR" dirty="0">
                <a:hlinkClick r:id="rId5" action="ppaction://hlinkfile"/>
              </a:rPr>
              <a:t>سوال پرتو 1404.09.</a:t>
            </a:r>
            <a:r>
              <a:rPr lang="en-US" dirty="0">
                <a:hlinkClick r:id="rId5" action="ppaction://hlinkfile"/>
              </a:rPr>
              <a:t>docx</a:t>
            </a:r>
            <a:endParaRPr lang="en-US" dirty="0"/>
          </a:p>
        </p:txBody>
      </p:sp>
    </p:spTree>
    <p:extLst>
      <p:ext uri="{BB962C8B-B14F-4D97-AF65-F5344CB8AC3E}">
        <p14:creationId xmlns:p14="http://schemas.microsoft.com/office/powerpoint/2010/main" val="7377610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53814" y="1082566"/>
            <a:ext cx="10515600" cy="4463777"/>
          </a:xfrm>
        </p:spPr>
        <p:txBody>
          <a:bodyPr>
            <a:normAutofit/>
          </a:bodyPr>
          <a:lstStyle/>
          <a:p>
            <a:pPr marL="0" indent="0" algn="ctr" rtl="1">
              <a:buNone/>
            </a:pPr>
            <a:r>
              <a:rPr lang="fa-IR" sz="4400" b="1" dirty="0">
                <a:cs typeface="Zar" panose="00000400000000000000" pitchFamily="2" charset="-78"/>
              </a:rPr>
              <a:t> فصل سوم </a:t>
            </a:r>
          </a:p>
          <a:p>
            <a:pPr marL="0" indent="0" algn="ctr" rtl="1">
              <a:buNone/>
            </a:pPr>
            <a:endParaRPr lang="fa-IR" sz="4400" b="1" dirty="0">
              <a:cs typeface="Zar" panose="00000400000000000000" pitchFamily="2" charset="-78"/>
            </a:endParaRPr>
          </a:p>
          <a:p>
            <a:pPr marL="0" indent="0" algn="ctr" rtl="1">
              <a:buNone/>
            </a:pPr>
            <a:r>
              <a:rPr lang="fa-IR" sz="4400" b="1" dirty="0">
                <a:cs typeface="Zar" panose="00000400000000000000" pitchFamily="2" charset="-78"/>
              </a:rPr>
              <a:t>تقسیم بندی و انواع پرتوهای </a:t>
            </a:r>
            <a:r>
              <a:rPr lang="en-US" sz="4400" b="1" dirty="0">
                <a:cs typeface="Zar" panose="00000400000000000000" pitchFamily="2" charset="-78"/>
              </a:rPr>
              <a:t>UV</a:t>
            </a:r>
            <a:endParaRPr lang="fa-IR" sz="4400" b="1" dirty="0">
              <a:cs typeface="Zar" panose="00000400000000000000" pitchFamily="2" charset="-78"/>
            </a:endParaRPr>
          </a:p>
          <a:p>
            <a:pPr marL="0" indent="0" algn="ctr" rtl="1">
              <a:buNone/>
            </a:pPr>
            <a:endParaRPr lang="fa-IR" sz="4400" dirty="0"/>
          </a:p>
        </p:txBody>
      </p:sp>
      <p:pic>
        <p:nvPicPr>
          <p:cNvPr id="2" name="Picture 1"/>
          <p:cNvPicPr>
            <a:picLocks noChangeAspect="1"/>
          </p:cNvPicPr>
          <p:nvPr/>
        </p:nvPicPr>
        <p:blipFill>
          <a:blip r:embed="rId2"/>
          <a:stretch>
            <a:fillRect/>
          </a:stretch>
        </p:blipFill>
        <p:spPr>
          <a:xfrm>
            <a:off x="3394842" y="4125638"/>
            <a:ext cx="5044964" cy="1276350"/>
          </a:xfrm>
          <a:prstGeom prst="rect">
            <a:avLst/>
          </a:prstGeom>
        </p:spPr>
      </p:pic>
    </p:spTree>
    <p:extLst>
      <p:ext uri="{BB962C8B-B14F-4D97-AF65-F5344CB8AC3E}">
        <p14:creationId xmlns:p14="http://schemas.microsoft.com/office/powerpoint/2010/main" val="20370559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81346"/>
            <a:ext cx="10515600" cy="927648"/>
          </a:xfrm>
        </p:spPr>
        <p:txBody>
          <a:bodyPr/>
          <a:lstStyle/>
          <a:p>
            <a:pPr algn="ctr"/>
            <a:r>
              <a:rPr lang="fa-IR" b="1" dirty="0">
                <a:solidFill>
                  <a:srgbClr val="0070C0"/>
                </a:solidFill>
                <a:cs typeface="Zar" panose="00000400000000000000" pitchFamily="2" charset="-78"/>
              </a:rPr>
              <a:t>تقسیم بندی اشعه های فرابنفش</a:t>
            </a:r>
            <a:endParaRPr lang="en-US" b="1" dirty="0">
              <a:solidFill>
                <a:srgbClr val="0070C0"/>
              </a:solidFill>
              <a:cs typeface="Zar" panose="00000400000000000000" pitchFamily="2" charset="-78"/>
            </a:endParaRPr>
          </a:p>
        </p:txBody>
      </p:sp>
      <p:sp>
        <p:nvSpPr>
          <p:cNvPr id="3" name="Content Placeholder 2"/>
          <p:cNvSpPr>
            <a:spLocks noGrp="1"/>
          </p:cNvSpPr>
          <p:nvPr>
            <p:ph idx="1"/>
          </p:nvPr>
        </p:nvSpPr>
        <p:spPr>
          <a:xfrm>
            <a:off x="147145" y="1187669"/>
            <a:ext cx="11206655" cy="4599428"/>
          </a:xfrm>
        </p:spPr>
        <p:txBody>
          <a:bodyPr>
            <a:normAutofit/>
          </a:bodyPr>
          <a:lstStyle/>
          <a:p>
            <a:pPr algn="r" rtl="1"/>
            <a:r>
              <a:rPr lang="fa-IR" sz="2400" dirty="0">
                <a:cs typeface="Zar" panose="00000400000000000000" pitchFamily="2" charset="-78"/>
              </a:rPr>
              <a:t>در بحث از تأثیر این پرتو غیر مرئی بر سلامت انسان و محیط زیست، می‌توان آن را به چند روش تقسیم کرد: </a:t>
            </a:r>
          </a:p>
          <a:p>
            <a:pPr algn="r" rtl="1"/>
            <a:r>
              <a:rPr lang="fa-IR" sz="2400" dirty="0">
                <a:cs typeface="Zar" panose="00000400000000000000" pitchFamily="2" charset="-78"/>
              </a:rPr>
              <a:t>فرابنفش نزدیک، </a:t>
            </a:r>
            <a:r>
              <a:rPr lang="en-US" sz="2400" i="1" dirty="0">
                <a:cs typeface="Zar" panose="00000400000000000000" pitchFamily="2" charset="-78"/>
              </a:rPr>
              <a:t>near UV</a:t>
            </a:r>
            <a:r>
              <a:rPr lang="en-US" sz="2400" dirty="0">
                <a:cs typeface="Zar" panose="00000400000000000000" pitchFamily="2" charset="-78"/>
              </a:rPr>
              <a:t>، </a:t>
            </a:r>
            <a:r>
              <a:rPr lang="fa-IR" sz="2400" dirty="0">
                <a:cs typeface="Zar" panose="00000400000000000000" pitchFamily="2" charset="-78"/>
              </a:rPr>
              <a:t>طول موج ۳۸۰–۲۰۰ نانومتر؛ به اختصار </a:t>
            </a:r>
            <a:r>
              <a:rPr lang="en-US" sz="2400" dirty="0">
                <a:cs typeface="Zar" panose="00000400000000000000" pitchFamily="2" charset="-78"/>
              </a:rPr>
              <a:t>NUV</a:t>
            </a:r>
          </a:p>
          <a:p>
            <a:pPr algn="r" rtl="1"/>
            <a:r>
              <a:rPr lang="fa-IR" sz="2400" dirty="0">
                <a:cs typeface="Zar" panose="00000400000000000000" pitchFamily="2" charset="-78"/>
              </a:rPr>
              <a:t>فرابنفش دور، </a:t>
            </a:r>
            <a:r>
              <a:rPr lang="en-US" sz="2400" i="1" dirty="0">
                <a:cs typeface="Zar" panose="00000400000000000000" pitchFamily="2" charset="-78"/>
              </a:rPr>
              <a:t>far UV</a:t>
            </a:r>
            <a:r>
              <a:rPr lang="en-US" sz="2400" dirty="0">
                <a:cs typeface="Zar" panose="00000400000000000000" pitchFamily="2" charset="-78"/>
              </a:rPr>
              <a:t>، </a:t>
            </a:r>
            <a:r>
              <a:rPr lang="fa-IR" sz="2400" dirty="0">
                <a:cs typeface="Zar" panose="00000400000000000000" pitchFamily="2" charset="-78"/>
              </a:rPr>
              <a:t>یا فرابنفش خلاء، </a:t>
            </a:r>
            <a:r>
              <a:rPr lang="en-US" sz="2400" i="1" dirty="0">
                <a:cs typeface="Zar" panose="00000400000000000000" pitchFamily="2" charset="-78"/>
              </a:rPr>
              <a:t>vacuum UV</a:t>
            </a:r>
            <a:r>
              <a:rPr lang="en-US" sz="2400" dirty="0">
                <a:cs typeface="Zar" panose="00000400000000000000" pitchFamily="2" charset="-78"/>
              </a:rPr>
              <a:t>، </a:t>
            </a:r>
            <a:r>
              <a:rPr lang="fa-IR" sz="2400" dirty="0">
                <a:cs typeface="Zar" panose="00000400000000000000" pitchFamily="2" charset="-78"/>
              </a:rPr>
              <a:t>طول موج ۲۰۰–۱۰ نانومتر؛ به اختصار </a:t>
            </a:r>
            <a:r>
              <a:rPr lang="en-US" sz="2400" dirty="0">
                <a:cs typeface="Zar" panose="00000400000000000000" pitchFamily="2" charset="-78"/>
              </a:rPr>
              <a:t>FUV </a:t>
            </a:r>
            <a:r>
              <a:rPr lang="fa-IR" sz="2400" dirty="0">
                <a:cs typeface="Zar" panose="00000400000000000000" pitchFamily="2" charset="-78"/>
              </a:rPr>
              <a:t>یا </a:t>
            </a:r>
            <a:r>
              <a:rPr lang="en-US" sz="2400" dirty="0">
                <a:cs typeface="Zar" panose="00000400000000000000" pitchFamily="2" charset="-78"/>
              </a:rPr>
              <a:t>VUV</a:t>
            </a:r>
          </a:p>
          <a:p>
            <a:pPr algn="r" rtl="1"/>
            <a:r>
              <a:rPr lang="fa-IR" sz="2400" dirty="0">
                <a:cs typeface="Zar" panose="00000400000000000000" pitchFamily="2" charset="-78"/>
              </a:rPr>
              <a:t>فرابنفش فرین، </a:t>
            </a:r>
            <a:r>
              <a:rPr lang="en-US" sz="2400" i="1" dirty="0">
                <a:cs typeface="Zar" panose="00000400000000000000" pitchFamily="2" charset="-78"/>
              </a:rPr>
              <a:t>extreme UV</a:t>
            </a:r>
            <a:r>
              <a:rPr lang="en-US" sz="2400" dirty="0">
                <a:cs typeface="Zar" panose="00000400000000000000" pitchFamily="2" charset="-78"/>
              </a:rPr>
              <a:t>، </a:t>
            </a:r>
            <a:r>
              <a:rPr lang="fa-IR" sz="2400" dirty="0">
                <a:cs typeface="Zar" panose="00000400000000000000" pitchFamily="2" charset="-78"/>
              </a:rPr>
              <a:t>طول موج ۳۱–۱ نانومتر؛ به اختصار </a:t>
            </a:r>
            <a:r>
              <a:rPr lang="en-US" sz="2400" dirty="0">
                <a:cs typeface="Zar" panose="00000400000000000000" pitchFamily="2" charset="-78"/>
              </a:rPr>
              <a:t>EUV </a:t>
            </a:r>
            <a:r>
              <a:rPr lang="fa-IR" sz="2400" dirty="0">
                <a:cs typeface="Zar" panose="00000400000000000000" pitchFamily="2" charset="-78"/>
              </a:rPr>
              <a:t>یا </a:t>
            </a:r>
            <a:r>
              <a:rPr lang="en-US" sz="2400" dirty="0">
                <a:cs typeface="Zar" panose="00000400000000000000" pitchFamily="2" charset="-78"/>
              </a:rPr>
              <a:t>XUV</a:t>
            </a:r>
          </a:p>
          <a:p>
            <a:pPr algn="r" rtl="1"/>
            <a:endParaRPr lang="en-US" sz="2400" dirty="0">
              <a:cs typeface="Zar" panose="00000400000000000000" pitchFamily="2" charset="-78"/>
            </a:endParaRPr>
          </a:p>
        </p:txBody>
      </p:sp>
      <p:graphicFrame>
        <p:nvGraphicFramePr>
          <p:cNvPr id="4" name="Table 3"/>
          <p:cNvGraphicFramePr>
            <a:graphicFrameLocks noGrp="1"/>
          </p:cNvGraphicFramePr>
          <p:nvPr>
            <p:extLst>
              <p:ext uri="{D42A27DB-BD31-4B8C-83A1-F6EECF244321}">
                <p14:modId xmlns:p14="http://schemas.microsoft.com/office/powerpoint/2010/main" val="1477622084"/>
              </p:ext>
            </p:extLst>
          </p:nvPr>
        </p:nvGraphicFramePr>
        <p:xfrm>
          <a:off x="1598100" y="3404957"/>
          <a:ext cx="9514050" cy="3291840"/>
        </p:xfrm>
        <a:graphic>
          <a:graphicData uri="http://schemas.openxmlformats.org/drawingml/2006/table">
            <a:tbl>
              <a:tblPr/>
              <a:tblGrid>
                <a:gridCol w="1902810">
                  <a:extLst>
                    <a:ext uri="{9D8B030D-6E8A-4147-A177-3AD203B41FA5}">
                      <a16:colId xmlns:a16="http://schemas.microsoft.com/office/drawing/2014/main" val="950711741"/>
                    </a:ext>
                  </a:extLst>
                </a:gridCol>
                <a:gridCol w="1902810">
                  <a:extLst>
                    <a:ext uri="{9D8B030D-6E8A-4147-A177-3AD203B41FA5}">
                      <a16:colId xmlns:a16="http://schemas.microsoft.com/office/drawing/2014/main" val="20001"/>
                    </a:ext>
                  </a:extLst>
                </a:gridCol>
                <a:gridCol w="1902810">
                  <a:extLst>
                    <a:ext uri="{9D8B030D-6E8A-4147-A177-3AD203B41FA5}">
                      <a16:colId xmlns:a16="http://schemas.microsoft.com/office/drawing/2014/main" val="20002"/>
                    </a:ext>
                  </a:extLst>
                </a:gridCol>
                <a:gridCol w="1902810">
                  <a:extLst>
                    <a:ext uri="{9D8B030D-6E8A-4147-A177-3AD203B41FA5}">
                      <a16:colId xmlns:a16="http://schemas.microsoft.com/office/drawing/2014/main" val="20003"/>
                    </a:ext>
                  </a:extLst>
                </a:gridCol>
                <a:gridCol w="1902810">
                  <a:extLst>
                    <a:ext uri="{9D8B030D-6E8A-4147-A177-3AD203B41FA5}">
                      <a16:colId xmlns:a16="http://schemas.microsoft.com/office/drawing/2014/main" val="20004"/>
                    </a:ext>
                  </a:extLst>
                </a:gridCol>
              </a:tblGrid>
              <a:tr h="583324">
                <a:tc>
                  <a:txBody>
                    <a:bodyPr/>
                    <a:lstStyle/>
                    <a:p>
                      <a:pPr algn="ctr" rtl="1"/>
                      <a:r>
                        <a:rPr lang="fa-IR" sz="2400" dirty="0">
                          <a:cs typeface="Zar" panose="00000400000000000000" pitchFamily="2" charset="-78"/>
                        </a:rPr>
                        <a:t>توضیح </a:t>
                      </a:r>
                    </a:p>
                  </a:txBody>
                  <a:tcPr anchor="ctr">
                    <a:lnL>
                      <a:noFill/>
                    </a:lnL>
                    <a:lnR>
                      <a:noFill/>
                    </a:lnR>
                    <a:lnT>
                      <a:noFill/>
                    </a:lnT>
                    <a:lnB>
                      <a:noFill/>
                    </a:lnB>
                    <a:solidFill>
                      <a:schemeClr val="accent1"/>
                    </a:solidFill>
                  </a:tcPr>
                </a:tc>
                <a:tc>
                  <a:txBody>
                    <a:bodyPr/>
                    <a:lstStyle/>
                    <a:p>
                      <a:pPr algn="ctr" rtl="1"/>
                      <a:r>
                        <a:rPr lang="fa-IR" sz="2400" dirty="0">
                          <a:cs typeface="Zar" panose="00000400000000000000" pitchFamily="2" charset="-78"/>
                        </a:rPr>
                        <a:t>علامت اختصاری </a:t>
                      </a:r>
                    </a:p>
                  </a:txBody>
                  <a:tcPr anchor="ctr">
                    <a:lnL>
                      <a:noFill/>
                    </a:lnL>
                    <a:lnR>
                      <a:noFill/>
                    </a:lnR>
                    <a:lnT>
                      <a:noFill/>
                    </a:lnT>
                    <a:lnB>
                      <a:noFill/>
                    </a:lnB>
                    <a:solidFill>
                      <a:schemeClr val="accent1"/>
                    </a:solidFill>
                  </a:tcPr>
                </a:tc>
                <a:tc>
                  <a:txBody>
                    <a:bodyPr/>
                    <a:lstStyle/>
                    <a:p>
                      <a:pPr algn="ctr" rtl="1"/>
                      <a:r>
                        <a:rPr lang="fa-IR" sz="2400" dirty="0">
                          <a:cs typeface="Zar" panose="00000400000000000000" pitchFamily="2" charset="-78"/>
                        </a:rPr>
                        <a:t>طول موج به نانومتر </a:t>
                      </a:r>
                    </a:p>
                  </a:txBody>
                  <a:tcPr anchor="ctr">
                    <a:lnL>
                      <a:noFill/>
                    </a:lnL>
                    <a:lnR>
                      <a:noFill/>
                    </a:lnR>
                    <a:lnT>
                      <a:noFill/>
                    </a:lnT>
                    <a:lnB>
                      <a:noFill/>
                    </a:lnB>
                    <a:solidFill>
                      <a:schemeClr val="accent1"/>
                    </a:solidFill>
                  </a:tcPr>
                </a:tc>
                <a:tc>
                  <a:txBody>
                    <a:bodyPr/>
                    <a:lstStyle/>
                    <a:p>
                      <a:pPr algn="ctr" rtl="1"/>
                      <a:r>
                        <a:rPr lang="fa-IR" sz="2400" dirty="0">
                          <a:cs typeface="Zar" panose="00000400000000000000" pitchFamily="2" charset="-78"/>
                        </a:rPr>
                        <a:t>مقدار انرژی به فوتون </a:t>
                      </a:r>
                    </a:p>
                  </a:txBody>
                  <a:tcPr anchor="ctr">
                    <a:lnL>
                      <a:noFill/>
                    </a:lnL>
                    <a:lnR>
                      <a:noFill/>
                    </a:lnR>
                    <a:lnT>
                      <a:noFill/>
                    </a:lnT>
                    <a:lnB>
                      <a:noFill/>
                    </a:lnB>
                    <a:solidFill>
                      <a:schemeClr val="accent1"/>
                    </a:solidFill>
                  </a:tcPr>
                </a:tc>
                <a:tc>
                  <a:txBody>
                    <a:bodyPr/>
                    <a:lstStyle/>
                    <a:p>
                      <a:pPr algn="ctr" rtl="1"/>
                      <a:r>
                        <a:rPr lang="fa-IR" sz="2400" dirty="0">
                          <a:cs typeface="Zar" panose="00000400000000000000" pitchFamily="2" charset="-78"/>
                        </a:rPr>
                        <a:t>نام </a:t>
                      </a:r>
                    </a:p>
                  </a:txBody>
                  <a:tcPr anchor="ctr">
                    <a:lnL>
                      <a:noFill/>
                    </a:lnL>
                    <a:lnR>
                      <a:noFill/>
                    </a:lnR>
                    <a:lnT>
                      <a:noFill/>
                    </a:lnT>
                    <a:lnB>
                      <a:noFill/>
                    </a:lnB>
                    <a:solidFill>
                      <a:schemeClr val="accent1"/>
                    </a:solidFill>
                  </a:tcPr>
                </a:tc>
                <a:extLst>
                  <a:ext uri="{0D108BD9-81ED-4DB2-BD59-A6C34878D82A}">
                    <a16:rowId xmlns:a16="http://schemas.microsoft.com/office/drawing/2014/main" val="10000"/>
                  </a:ext>
                </a:extLst>
              </a:tr>
              <a:tr h="583324">
                <a:tc>
                  <a:txBody>
                    <a:bodyPr/>
                    <a:lstStyle/>
                    <a:p>
                      <a:pPr algn="ctr" rtl="1"/>
                      <a:r>
                        <a:rPr lang="fa-IR" sz="2400" dirty="0">
                          <a:cs typeface="Zar" panose="00000400000000000000" pitchFamily="2" charset="-78"/>
                        </a:rPr>
                        <a:t>ظاهراً کم خطر </a:t>
                      </a:r>
                    </a:p>
                  </a:txBody>
                  <a:tcPr anchor="ctr">
                    <a:lnL>
                      <a:noFill/>
                    </a:lnL>
                    <a:lnR>
                      <a:noFill/>
                    </a:lnR>
                    <a:lnT>
                      <a:noFill/>
                    </a:lnT>
                    <a:lnB>
                      <a:noFill/>
                    </a:lnB>
                    <a:blipFill>
                      <a:blip r:embed="rId2"/>
                      <a:tile tx="0" ty="0" sx="100000" sy="100000" flip="none" algn="tl"/>
                    </a:blipFill>
                  </a:tcPr>
                </a:tc>
                <a:tc>
                  <a:txBody>
                    <a:bodyPr/>
                    <a:lstStyle/>
                    <a:p>
                      <a:pPr algn="ctr" rtl="1"/>
                      <a:r>
                        <a:rPr lang="en-US" sz="2400">
                          <a:cs typeface="Zar" panose="00000400000000000000" pitchFamily="2" charset="-78"/>
                        </a:rPr>
                        <a:t>NUV </a:t>
                      </a:r>
                    </a:p>
                  </a:txBody>
                  <a:tcPr anchor="ctr">
                    <a:lnL>
                      <a:noFill/>
                    </a:lnL>
                    <a:lnR>
                      <a:noFill/>
                    </a:lnR>
                    <a:lnT>
                      <a:noFill/>
                    </a:lnT>
                    <a:lnB>
                      <a:noFill/>
                    </a:lnB>
                    <a:blipFill>
                      <a:blip r:embed="rId2"/>
                      <a:tile tx="0" ty="0" sx="100000" sy="100000" flip="none" algn="tl"/>
                    </a:blipFill>
                  </a:tcPr>
                </a:tc>
                <a:tc>
                  <a:txBody>
                    <a:bodyPr/>
                    <a:lstStyle/>
                    <a:p>
                      <a:pPr algn="ctr" rtl="1"/>
                      <a:r>
                        <a:rPr lang="en-US" sz="2400">
                          <a:cs typeface="Zar" panose="00000400000000000000" pitchFamily="2" charset="-78"/>
                        </a:rPr>
                        <a:t>400 – 300 nm </a:t>
                      </a:r>
                    </a:p>
                  </a:txBody>
                  <a:tcPr anchor="ctr">
                    <a:lnL>
                      <a:noFill/>
                    </a:lnL>
                    <a:lnR>
                      <a:noFill/>
                    </a:lnR>
                    <a:lnT>
                      <a:noFill/>
                    </a:lnT>
                    <a:lnB>
                      <a:noFill/>
                    </a:lnB>
                    <a:blipFill>
                      <a:blip r:embed="rId2"/>
                      <a:tile tx="0" ty="0" sx="100000" sy="100000" flip="none" algn="tl"/>
                    </a:blipFill>
                  </a:tcPr>
                </a:tc>
                <a:tc>
                  <a:txBody>
                    <a:bodyPr/>
                    <a:lstStyle/>
                    <a:p>
                      <a:pPr algn="ctr" rtl="1"/>
                      <a:r>
                        <a:rPr lang="en-US" sz="2400" dirty="0">
                          <a:cs typeface="Zar" panose="00000400000000000000" pitchFamily="2" charset="-78"/>
                        </a:rPr>
                        <a:t>3.10 – 4.13 eV </a:t>
                      </a:r>
                    </a:p>
                  </a:txBody>
                  <a:tcPr anchor="ctr">
                    <a:lnL>
                      <a:noFill/>
                    </a:lnL>
                    <a:lnR>
                      <a:noFill/>
                    </a:lnR>
                    <a:lnT>
                      <a:noFill/>
                    </a:lnT>
                    <a:lnB>
                      <a:noFill/>
                    </a:lnB>
                    <a:blipFill>
                      <a:blip r:embed="rId2"/>
                      <a:tile tx="0" ty="0" sx="100000" sy="100000" flip="none" algn="tl"/>
                    </a:blipFill>
                  </a:tcPr>
                </a:tc>
                <a:tc>
                  <a:txBody>
                    <a:bodyPr/>
                    <a:lstStyle/>
                    <a:p>
                      <a:pPr algn="ctr" rtl="1"/>
                      <a:r>
                        <a:rPr lang="fa-IR" sz="2400" dirty="0">
                          <a:cs typeface="Zar" panose="00000400000000000000" pitchFamily="2" charset="-78"/>
                        </a:rPr>
                        <a:t>پرتو فرابنفش نزدیک </a:t>
                      </a:r>
                    </a:p>
                  </a:txBody>
                  <a:tcPr anchor="ctr">
                    <a:lnL>
                      <a:noFill/>
                    </a:lnL>
                    <a:lnR>
                      <a:noFill/>
                    </a:lnR>
                    <a:lnT>
                      <a:noFill/>
                    </a:lnT>
                    <a:lnB>
                      <a:noFill/>
                    </a:lnB>
                    <a:blipFill>
                      <a:blip r:embed="rId2"/>
                      <a:tile tx="0" ty="0" sx="100000" sy="100000" flip="none" algn="tl"/>
                    </a:blipFill>
                  </a:tcPr>
                </a:tc>
                <a:extLst>
                  <a:ext uri="{0D108BD9-81ED-4DB2-BD59-A6C34878D82A}">
                    <a16:rowId xmlns:a16="http://schemas.microsoft.com/office/drawing/2014/main" val="10001"/>
                  </a:ext>
                </a:extLst>
              </a:tr>
              <a:tr h="583324">
                <a:tc>
                  <a:txBody>
                    <a:bodyPr/>
                    <a:lstStyle/>
                    <a:p>
                      <a:pPr algn="ctr" rtl="1"/>
                      <a:r>
                        <a:rPr lang="fa-IR" sz="2400" dirty="0">
                          <a:cs typeface="Zar" panose="00000400000000000000" pitchFamily="2" charset="-78"/>
                        </a:rPr>
                        <a:t>خطرناک </a:t>
                      </a:r>
                    </a:p>
                  </a:txBody>
                  <a:tcPr anchor="ctr">
                    <a:lnL>
                      <a:noFill/>
                    </a:lnL>
                    <a:lnR>
                      <a:noFill/>
                    </a:lnR>
                    <a:lnT>
                      <a:noFill/>
                    </a:lnT>
                    <a:lnB>
                      <a:noFill/>
                    </a:lnB>
                    <a:blipFill>
                      <a:blip r:embed="rId2"/>
                      <a:tile tx="0" ty="0" sx="100000" sy="100000" flip="none" algn="tl"/>
                    </a:blipFill>
                  </a:tcPr>
                </a:tc>
                <a:tc>
                  <a:txBody>
                    <a:bodyPr/>
                    <a:lstStyle/>
                    <a:p>
                      <a:pPr algn="ctr" rtl="1"/>
                      <a:r>
                        <a:rPr lang="en-US" sz="2400" dirty="0">
                          <a:cs typeface="Zar" panose="00000400000000000000" pitchFamily="2" charset="-78"/>
                        </a:rPr>
                        <a:t>MUV </a:t>
                      </a:r>
                    </a:p>
                  </a:txBody>
                  <a:tcPr anchor="ctr">
                    <a:lnL>
                      <a:noFill/>
                    </a:lnL>
                    <a:lnR>
                      <a:noFill/>
                    </a:lnR>
                    <a:lnT>
                      <a:noFill/>
                    </a:lnT>
                    <a:lnB>
                      <a:noFill/>
                    </a:lnB>
                    <a:blipFill>
                      <a:blip r:embed="rId2"/>
                      <a:tile tx="0" ty="0" sx="100000" sy="100000" flip="none" algn="tl"/>
                    </a:blipFill>
                  </a:tcPr>
                </a:tc>
                <a:tc>
                  <a:txBody>
                    <a:bodyPr/>
                    <a:lstStyle/>
                    <a:p>
                      <a:pPr algn="ctr" rtl="1"/>
                      <a:r>
                        <a:rPr lang="en-US" sz="2400">
                          <a:cs typeface="Zar" panose="00000400000000000000" pitchFamily="2" charset="-78"/>
                        </a:rPr>
                        <a:t>300 – 200 nm </a:t>
                      </a:r>
                    </a:p>
                  </a:txBody>
                  <a:tcPr anchor="ctr">
                    <a:lnL>
                      <a:noFill/>
                    </a:lnL>
                    <a:lnR>
                      <a:noFill/>
                    </a:lnR>
                    <a:lnT>
                      <a:noFill/>
                    </a:lnT>
                    <a:lnB>
                      <a:noFill/>
                    </a:lnB>
                    <a:blipFill>
                      <a:blip r:embed="rId2"/>
                      <a:tile tx="0" ty="0" sx="100000" sy="100000" flip="none" algn="tl"/>
                    </a:blipFill>
                  </a:tcPr>
                </a:tc>
                <a:tc>
                  <a:txBody>
                    <a:bodyPr/>
                    <a:lstStyle/>
                    <a:p>
                      <a:pPr algn="ctr" rtl="1"/>
                      <a:r>
                        <a:rPr lang="en-US" sz="2400" dirty="0">
                          <a:cs typeface="Zar" panose="00000400000000000000" pitchFamily="2" charset="-78"/>
                        </a:rPr>
                        <a:t>4.13 – 6.20 eV </a:t>
                      </a:r>
                    </a:p>
                  </a:txBody>
                  <a:tcPr anchor="ctr">
                    <a:lnL>
                      <a:noFill/>
                    </a:lnL>
                    <a:lnR>
                      <a:noFill/>
                    </a:lnR>
                    <a:lnT>
                      <a:noFill/>
                    </a:lnT>
                    <a:lnB>
                      <a:noFill/>
                    </a:lnB>
                    <a:blipFill>
                      <a:blip r:embed="rId2"/>
                      <a:tile tx="0" ty="0" sx="100000" sy="100000" flip="none" algn="tl"/>
                    </a:blipFill>
                  </a:tcPr>
                </a:tc>
                <a:tc>
                  <a:txBody>
                    <a:bodyPr/>
                    <a:lstStyle/>
                    <a:p>
                      <a:pPr algn="ctr" rtl="1"/>
                      <a:r>
                        <a:rPr lang="fa-IR" sz="2400" dirty="0">
                          <a:cs typeface="Zar" panose="00000400000000000000" pitchFamily="2" charset="-78"/>
                        </a:rPr>
                        <a:t>پرتو فرابنفش میانه </a:t>
                      </a:r>
                    </a:p>
                  </a:txBody>
                  <a:tcPr anchor="ctr">
                    <a:lnL>
                      <a:noFill/>
                    </a:lnL>
                    <a:lnR>
                      <a:noFill/>
                    </a:lnR>
                    <a:lnT>
                      <a:noFill/>
                    </a:lnT>
                    <a:lnB>
                      <a:noFill/>
                    </a:lnB>
                    <a:blipFill>
                      <a:blip r:embed="rId2"/>
                      <a:tile tx="0" ty="0" sx="100000" sy="100000" flip="none" algn="tl"/>
                    </a:blipFill>
                  </a:tcPr>
                </a:tc>
                <a:extLst>
                  <a:ext uri="{0D108BD9-81ED-4DB2-BD59-A6C34878D82A}">
                    <a16:rowId xmlns:a16="http://schemas.microsoft.com/office/drawing/2014/main" val="10002"/>
                  </a:ext>
                </a:extLst>
              </a:tr>
              <a:tr h="583324">
                <a:tc>
                  <a:txBody>
                    <a:bodyPr/>
                    <a:lstStyle/>
                    <a:p>
                      <a:pPr algn="ctr" rtl="1"/>
                      <a:r>
                        <a:rPr lang="fa-IR" sz="2400" dirty="0">
                          <a:cs typeface="Zar" panose="00000400000000000000" pitchFamily="2" charset="-78"/>
                        </a:rPr>
                        <a:t>بسیار خطرناک </a:t>
                      </a:r>
                    </a:p>
                  </a:txBody>
                  <a:tcPr anchor="ctr">
                    <a:lnL>
                      <a:noFill/>
                    </a:lnL>
                    <a:lnR>
                      <a:noFill/>
                    </a:lnR>
                    <a:lnT>
                      <a:noFill/>
                    </a:lnT>
                    <a:lnB>
                      <a:noFill/>
                    </a:lnB>
                    <a:blipFill>
                      <a:blip r:embed="rId2"/>
                      <a:tile tx="0" ty="0" sx="100000" sy="100000" flip="none" algn="tl"/>
                    </a:blipFill>
                  </a:tcPr>
                </a:tc>
                <a:tc>
                  <a:txBody>
                    <a:bodyPr/>
                    <a:lstStyle/>
                    <a:p>
                      <a:pPr algn="ctr" rtl="1"/>
                      <a:r>
                        <a:rPr lang="en-US" sz="2400">
                          <a:cs typeface="Zar" panose="00000400000000000000" pitchFamily="2" charset="-78"/>
                        </a:rPr>
                        <a:t>FUV </a:t>
                      </a:r>
                    </a:p>
                  </a:txBody>
                  <a:tcPr anchor="ctr">
                    <a:lnL>
                      <a:noFill/>
                    </a:lnL>
                    <a:lnR>
                      <a:noFill/>
                    </a:lnR>
                    <a:lnT>
                      <a:noFill/>
                    </a:lnT>
                    <a:lnB>
                      <a:noFill/>
                    </a:lnB>
                    <a:blipFill>
                      <a:blip r:embed="rId2"/>
                      <a:tile tx="0" ty="0" sx="100000" sy="100000" flip="none" algn="tl"/>
                    </a:blipFill>
                  </a:tcPr>
                </a:tc>
                <a:tc>
                  <a:txBody>
                    <a:bodyPr/>
                    <a:lstStyle/>
                    <a:p>
                      <a:pPr algn="ctr" rtl="1"/>
                      <a:r>
                        <a:rPr lang="en-US" sz="2400">
                          <a:cs typeface="Zar" panose="00000400000000000000" pitchFamily="2" charset="-78"/>
                        </a:rPr>
                        <a:t>200 – 122 nm </a:t>
                      </a:r>
                    </a:p>
                  </a:txBody>
                  <a:tcPr anchor="ctr">
                    <a:lnL>
                      <a:noFill/>
                    </a:lnL>
                    <a:lnR>
                      <a:noFill/>
                    </a:lnR>
                    <a:lnT>
                      <a:noFill/>
                    </a:lnT>
                    <a:lnB>
                      <a:noFill/>
                    </a:lnB>
                    <a:blipFill>
                      <a:blip r:embed="rId2"/>
                      <a:tile tx="0" ty="0" sx="100000" sy="100000" flip="none" algn="tl"/>
                    </a:blipFill>
                  </a:tcPr>
                </a:tc>
                <a:tc>
                  <a:txBody>
                    <a:bodyPr/>
                    <a:lstStyle/>
                    <a:p>
                      <a:pPr algn="ctr" rtl="1"/>
                      <a:r>
                        <a:rPr lang="en-US" sz="2400" dirty="0">
                          <a:cs typeface="Zar" panose="00000400000000000000" pitchFamily="2" charset="-78"/>
                        </a:rPr>
                        <a:t>6.20 – 10.16 eV </a:t>
                      </a:r>
                    </a:p>
                  </a:txBody>
                  <a:tcPr anchor="ctr">
                    <a:lnL>
                      <a:noFill/>
                    </a:lnL>
                    <a:lnR>
                      <a:noFill/>
                    </a:lnR>
                    <a:lnT>
                      <a:noFill/>
                    </a:lnT>
                    <a:lnB>
                      <a:noFill/>
                    </a:lnB>
                    <a:blipFill>
                      <a:blip r:embed="rId2"/>
                      <a:tile tx="0" ty="0" sx="100000" sy="100000" flip="none" algn="tl"/>
                    </a:blipFill>
                  </a:tcPr>
                </a:tc>
                <a:tc>
                  <a:txBody>
                    <a:bodyPr/>
                    <a:lstStyle/>
                    <a:p>
                      <a:pPr algn="ctr" rtl="1"/>
                      <a:r>
                        <a:rPr lang="fa-IR" sz="2400" dirty="0">
                          <a:cs typeface="Zar" panose="00000400000000000000" pitchFamily="2" charset="-78"/>
                        </a:rPr>
                        <a:t>پرتو فرابنفش دور </a:t>
                      </a:r>
                    </a:p>
                  </a:txBody>
                  <a:tcPr anchor="ctr">
                    <a:lnL>
                      <a:noFill/>
                    </a:lnL>
                    <a:lnR>
                      <a:noFill/>
                    </a:lnR>
                    <a:lnT>
                      <a:noFill/>
                    </a:lnT>
                    <a:lnB>
                      <a:noFill/>
                    </a:lnB>
                    <a:blipFill>
                      <a:blip r:embed="rId2"/>
                      <a:tile tx="0" ty="0" sx="100000" sy="100000" flip="none" algn="tl"/>
                    </a:blip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1873376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57656"/>
            <a:ext cx="11698014" cy="4203341"/>
          </a:xfrm>
        </p:spPr>
        <p:txBody>
          <a:bodyPr>
            <a:normAutofit fontScale="92500" lnSpcReduction="10000"/>
          </a:bodyPr>
          <a:lstStyle/>
          <a:p>
            <a:pPr algn="just" rtl="1">
              <a:lnSpc>
                <a:spcPct val="150000"/>
              </a:lnSpc>
            </a:pPr>
            <a:r>
              <a:rPr lang="fa-IR" sz="2400" b="1" dirty="0">
                <a:cs typeface="Zar" panose="00000400000000000000" pitchFamily="2" charset="-78"/>
              </a:rPr>
              <a:t>فرابنفش نزدیک</a:t>
            </a:r>
          </a:p>
          <a:p>
            <a:pPr algn="just" rtl="1">
              <a:lnSpc>
                <a:spcPct val="150000"/>
              </a:lnSpc>
            </a:pPr>
            <a:r>
              <a:rPr lang="fa-IR" sz="2400" dirty="0">
                <a:cs typeface="Zar" panose="00000400000000000000" pitchFamily="2" charset="-78"/>
              </a:rPr>
              <a:t>پرتو فرابنفش نزدیک را به دسته‌های زیر نیز تقسیم می‌کنند: </a:t>
            </a:r>
          </a:p>
          <a:p>
            <a:pPr algn="just" rtl="1">
              <a:lnSpc>
                <a:spcPct val="150000"/>
              </a:lnSpc>
            </a:pPr>
            <a:r>
              <a:rPr lang="fa-IR" sz="2400" dirty="0">
                <a:cs typeface="Zar" panose="00000400000000000000" pitchFamily="2" charset="-78"/>
              </a:rPr>
              <a:t>موج بلند فرابنفش که از ۳۲۰ تا ۴۰۰ نانومتر امتداد دارد و </a:t>
            </a:r>
            <a:r>
              <a:rPr lang="en-US" sz="2400" dirty="0">
                <a:cs typeface="Zar" panose="00000400000000000000" pitchFamily="2" charset="-78"/>
              </a:rPr>
              <a:t> UV-A </a:t>
            </a:r>
            <a:r>
              <a:rPr lang="fa-IR" sz="2400" dirty="0">
                <a:cs typeface="Zar" panose="00000400000000000000" pitchFamily="2" charset="-78"/>
              </a:rPr>
              <a:t>نیز نامیده می‌شود،</a:t>
            </a:r>
          </a:p>
          <a:p>
            <a:pPr algn="just" rtl="1">
              <a:lnSpc>
                <a:spcPct val="150000"/>
              </a:lnSpc>
            </a:pPr>
            <a:r>
              <a:rPr lang="fa-IR" sz="2400" dirty="0">
                <a:cs typeface="Zar" panose="00000400000000000000" pitchFamily="2" charset="-78"/>
              </a:rPr>
              <a:t>موج میانی فرابنفش که از ۲۸۰ تا ۳۲۰ نانومتر امتداد دارد و </a:t>
            </a:r>
            <a:r>
              <a:rPr lang="en-US" sz="2400" dirty="0">
                <a:cs typeface="Zar" panose="00000400000000000000" pitchFamily="2" charset="-78"/>
              </a:rPr>
              <a:t> UV-B </a:t>
            </a:r>
            <a:r>
              <a:rPr lang="fa-IR" sz="2400" dirty="0">
                <a:cs typeface="Zar" panose="00000400000000000000" pitchFamily="2" charset="-78"/>
              </a:rPr>
              <a:t>نیز نامیده می‌شود،</a:t>
            </a:r>
          </a:p>
          <a:p>
            <a:pPr algn="just" rtl="1">
              <a:lnSpc>
                <a:spcPct val="150000"/>
              </a:lnSpc>
            </a:pPr>
            <a:r>
              <a:rPr lang="fa-IR" sz="2400" dirty="0">
                <a:cs typeface="Zar" panose="00000400000000000000" pitchFamily="2" charset="-78"/>
              </a:rPr>
              <a:t>موج کوتاه فرابنفش که از ۲۰۰ تا ۲۸۰ نانومتر امتداد دارد و </a:t>
            </a:r>
            <a:r>
              <a:rPr lang="en-US" sz="2400" dirty="0">
                <a:cs typeface="Zar" panose="00000400000000000000" pitchFamily="2" charset="-78"/>
              </a:rPr>
              <a:t> UV-C </a:t>
            </a:r>
            <a:r>
              <a:rPr lang="fa-IR" sz="2400" dirty="0">
                <a:cs typeface="Zar" panose="00000400000000000000" pitchFamily="2" charset="-78"/>
              </a:rPr>
              <a:t>نیز نامیده می‌شود.</a:t>
            </a:r>
          </a:p>
          <a:p>
            <a:pPr algn="just" rtl="1">
              <a:lnSpc>
                <a:spcPct val="150000"/>
              </a:lnSpc>
            </a:pPr>
            <a:r>
              <a:rPr lang="fa-IR" sz="2400" dirty="0">
                <a:cs typeface="Zar" panose="00000400000000000000" pitchFamily="2" charset="-78"/>
              </a:rPr>
              <a:t>طول موج‌های کوتاه پرتو فرابنفش طول موج بین 100-280</a:t>
            </a:r>
            <a:r>
              <a:rPr lang="en-US" sz="2400" dirty="0">
                <a:cs typeface="Zar" panose="00000400000000000000" pitchFamily="2" charset="-78"/>
              </a:rPr>
              <a:t>UV-C </a:t>
            </a:r>
            <a:r>
              <a:rPr lang="fa-IR" sz="2400" dirty="0">
                <a:cs typeface="Zar" panose="00000400000000000000" pitchFamily="2" charset="-78"/>
              </a:rPr>
              <a:t> می‌تواند </a:t>
            </a:r>
            <a:r>
              <a:rPr lang="fa-IR" sz="2400" dirty="0">
                <a:cs typeface="Zar" panose="00000400000000000000" pitchFamily="2" charset="-78"/>
                <a:hlinkClick r:id="rId2" tooltip="باکتری"/>
              </a:rPr>
              <a:t>باکتری‌ها</a:t>
            </a:r>
            <a:r>
              <a:rPr lang="fa-IR" sz="2400" dirty="0">
                <a:cs typeface="Zar" panose="00000400000000000000" pitchFamily="2" charset="-78"/>
              </a:rPr>
              <a:t> و سایر </a:t>
            </a:r>
            <a:r>
              <a:rPr lang="fa-IR" sz="2400" dirty="0">
                <a:cs typeface="Zar" panose="00000400000000000000" pitchFamily="2" charset="-78"/>
                <a:hlinkClick r:id="rId3" tooltip="ارگانیسم"/>
              </a:rPr>
              <a:t>ارگانیسم‌‌های</a:t>
            </a:r>
            <a:r>
              <a:rPr lang="fa-IR" sz="2400" dirty="0">
                <a:cs typeface="Zar" panose="00000400000000000000" pitchFamily="2" charset="-78"/>
              </a:rPr>
              <a:t> کوچک را منهدم کند. به همین دلیل برای </a:t>
            </a:r>
            <a:r>
              <a:rPr lang="fa-IR" sz="2400" dirty="0">
                <a:cs typeface="Zar" panose="00000400000000000000" pitchFamily="2" charset="-78"/>
                <a:hlinkClick r:id="rId4" tooltip="گندزدایی"/>
              </a:rPr>
              <a:t>گندزدایی</a:t>
            </a:r>
            <a:r>
              <a:rPr lang="fa-IR" sz="2400" dirty="0">
                <a:cs typeface="Zar" panose="00000400000000000000" pitchFamily="2" charset="-78"/>
              </a:rPr>
              <a:t> و ضدعفونی کردن سطوح مانند اتاق‌های بیمارستان‌ها استفاده می‌شوند.</a:t>
            </a:r>
            <a:endParaRPr lang="en-US" sz="2400" dirty="0">
              <a:cs typeface="Zar" panose="00000400000000000000" pitchFamily="2" charset="-78"/>
            </a:endParaRPr>
          </a:p>
          <a:p>
            <a:pPr algn="just" rtl="1">
              <a:lnSpc>
                <a:spcPct val="150000"/>
              </a:lnSpc>
            </a:pPr>
            <a:endParaRPr lang="en-US" sz="2400" dirty="0">
              <a:cs typeface="Zar" panose="00000400000000000000" pitchFamily="2" charset="-78"/>
            </a:endParaRPr>
          </a:p>
          <a:p>
            <a:pPr algn="just" rtl="1">
              <a:lnSpc>
                <a:spcPct val="150000"/>
              </a:lnSpc>
            </a:pPr>
            <a:endParaRPr lang="fa-IR" sz="2400" dirty="0">
              <a:cs typeface="Zar" panose="00000400000000000000" pitchFamily="2" charset="-78"/>
            </a:endParaRPr>
          </a:p>
        </p:txBody>
      </p:sp>
      <p:pic>
        <p:nvPicPr>
          <p:cNvPr id="2" name="Picture 1"/>
          <p:cNvPicPr>
            <a:picLocks noChangeAspect="1"/>
          </p:cNvPicPr>
          <p:nvPr/>
        </p:nvPicPr>
        <p:blipFill>
          <a:blip r:embed="rId5"/>
          <a:stretch>
            <a:fillRect/>
          </a:stretch>
        </p:blipFill>
        <p:spPr>
          <a:xfrm>
            <a:off x="2837793" y="4272455"/>
            <a:ext cx="7760065" cy="2469931"/>
          </a:xfrm>
          <a:prstGeom prst="rect">
            <a:avLst/>
          </a:prstGeom>
        </p:spPr>
      </p:pic>
      <p:sp>
        <p:nvSpPr>
          <p:cNvPr id="5" name="5-Point Star 4"/>
          <p:cNvSpPr/>
          <p:nvPr/>
        </p:nvSpPr>
        <p:spPr>
          <a:xfrm>
            <a:off x="73573" y="2900855"/>
            <a:ext cx="304800" cy="409904"/>
          </a:xfrm>
          <a:prstGeom prst="star5">
            <a:avLst>
              <a:gd name="adj" fmla="val 12140"/>
              <a:gd name="hf" fmla="val 105146"/>
              <a:gd name="vf" fmla="val 110557"/>
            </a:avLst>
          </a:prstGeom>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a:endParaRPr lang="fa-IR"/>
          </a:p>
        </p:txBody>
      </p:sp>
    </p:spTree>
    <p:extLst>
      <p:ext uri="{BB962C8B-B14F-4D97-AF65-F5344CB8AC3E}">
        <p14:creationId xmlns:p14="http://schemas.microsoft.com/office/powerpoint/2010/main" val="38760627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30925" y="385708"/>
            <a:ext cx="11164614" cy="4112720"/>
          </a:xfrm>
        </p:spPr>
        <p:txBody>
          <a:bodyPr>
            <a:normAutofit fontScale="85000" lnSpcReduction="20000"/>
          </a:bodyPr>
          <a:lstStyle/>
          <a:p>
            <a:pPr algn="just" rtl="1">
              <a:lnSpc>
                <a:spcPct val="150000"/>
              </a:lnSpc>
            </a:pPr>
            <a:r>
              <a:rPr lang="fa-IR" dirty="0">
                <a:cs typeface="Zar" panose="00000400000000000000" pitchFamily="2" charset="-78"/>
              </a:rPr>
              <a:t>پرتو فرابنفش با </a:t>
            </a:r>
            <a:r>
              <a:rPr lang="fa-IR" dirty="0">
                <a:solidFill>
                  <a:srgbClr val="FF0000"/>
                </a:solidFill>
                <a:cs typeface="Zar" panose="00000400000000000000" pitchFamily="2" charset="-78"/>
              </a:rPr>
              <a:t>طول موج بلند یا پرتو </a:t>
            </a:r>
            <a:r>
              <a:rPr lang="en-US" dirty="0">
                <a:solidFill>
                  <a:srgbClr val="FF0000"/>
                </a:solidFill>
                <a:cs typeface="Zar" panose="00000400000000000000" pitchFamily="2" charset="-78"/>
              </a:rPr>
              <a:t>UVA </a:t>
            </a:r>
            <a:r>
              <a:rPr lang="fa-IR" dirty="0">
                <a:solidFill>
                  <a:srgbClr val="FF0000"/>
                </a:solidFill>
                <a:cs typeface="Zar" panose="00000400000000000000" pitchFamily="2" charset="-78"/>
              </a:rPr>
              <a:t>: </a:t>
            </a:r>
            <a:r>
              <a:rPr lang="fa-IR" dirty="0">
                <a:cs typeface="Zar" panose="00000400000000000000" pitchFamily="2" charset="-78"/>
              </a:rPr>
              <a:t>حدود 95 درصد پرتو فرابنفش خورشیدی در سطح زمین ازپرتو</a:t>
            </a:r>
            <a:r>
              <a:rPr lang="en-US" dirty="0">
                <a:cs typeface="Zar" panose="00000400000000000000" pitchFamily="2" charset="-78"/>
              </a:rPr>
              <a:t>UVA </a:t>
            </a:r>
            <a:r>
              <a:rPr lang="fa-IR" dirty="0">
                <a:cs typeface="Zar" panose="00000400000000000000" pitchFamily="2" charset="-78"/>
              </a:rPr>
              <a:t> تشکیل شده است. این ناحیه با طول موج </a:t>
            </a:r>
            <a:r>
              <a:rPr lang="en-US" dirty="0">
                <a:cs typeface="Zar" panose="00000400000000000000" pitchFamily="2" charset="-78"/>
              </a:rPr>
              <a:t>nm 400 – 315 </a:t>
            </a:r>
            <a:r>
              <a:rPr lang="fa-IR" dirty="0">
                <a:cs typeface="Zar" panose="00000400000000000000" pitchFamily="2" charset="-78"/>
              </a:rPr>
              <a:t> به ناحیه فلورسانس معروف است. </a:t>
            </a:r>
            <a:r>
              <a:rPr lang="fa-IR" dirty="0">
                <a:solidFill>
                  <a:srgbClr val="FF0000"/>
                </a:solidFill>
                <a:cs typeface="Zar" panose="00000400000000000000" pitchFamily="2" charset="-78"/>
              </a:rPr>
              <a:t>پرتو</a:t>
            </a:r>
            <a:r>
              <a:rPr lang="en-US" dirty="0">
                <a:solidFill>
                  <a:srgbClr val="FF0000"/>
                </a:solidFill>
                <a:cs typeface="Zar" panose="00000400000000000000" pitchFamily="2" charset="-78"/>
              </a:rPr>
              <a:t>UVA </a:t>
            </a:r>
            <a:r>
              <a:rPr lang="fa-IR" dirty="0">
                <a:solidFill>
                  <a:srgbClr val="FF0000"/>
                </a:solidFill>
                <a:cs typeface="Zar" panose="00000400000000000000" pitchFamily="2" charset="-78"/>
              </a:rPr>
              <a:t> توسط اتمسفر جذب </a:t>
            </a:r>
            <a:r>
              <a:rPr lang="fa-IR" dirty="0">
                <a:cs typeface="Zar" panose="00000400000000000000" pitchFamily="2" charset="-78"/>
              </a:rPr>
              <a:t>نمي شود. بنابراین پرتوهای فرابنفش به سطح زمین رسيده تا حدود زیادی از پرتو </a:t>
            </a:r>
            <a:r>
              <a:rPr lang="en-US" dirty="0">
                <a:cs typeface="Zar" panose="00000400000000000000" pitchFamily="2" charset="-78"/>
              </a:rPr>
              <a:t>UVA </a:t>
            </a:r>
            <a:r>
              <a:rPr lang="fa-IR" dirty="0">
                <a:cs typeface="Zar" panose="00000400000000000000" pitchFamily="2" charset="-78"/>
              </a:rPr>
              <a:t> همراه با جزء کوچکي ازپرتو </a:t>
            </a:r>
            <a:r>
              <a:rPr lang="en-US" dirty="0">
                <a:cs typeface="Zar" panose="00000400000000000000" pitchFamily="2" charset="-78"/>
              </a:rPr>
              <a:t>UVB </a:t>
            </a:r>
            <a:r>
              <a:rPr lang="fa-IR" dirty="0">
                <a:cs typeface="Zar" panose="00000400000000000000" pitchFamily="2" charset="-78"/>
              </a:rPr>
              <a:t> تشکیل شده است. میزان این طیف از پرتو فرابنفش در نورآفتاب، قوس الکتریکی و چراغ های الکتریکی معمولی نيز يافت مي شود. </a:t>
            </a:r>
            <a:r>
              <a:rPr lang="fa-IR" dirty="0">
                <a:solidFill>
                  <a:srgbClr val="FF0000"/>
                </a:solidFill>
                <a:cs typeface="Zar" panose="00000400000000000000" pitchFamily="2" charset="-78"/>
              </a:rPr>
              <a:t>پرتو هاي لامپ فلورسنت</a:t>
            </a:r>
            <a:r>
              <a:rPr lang="fa-IR" dirty="0">
                <a:cs typeface="Zar" panose="00000400000000000000" pitchFamily="2" charset="-78"/>
              </a:rPr>
              <a:t> در این ناحیه قرار دارد. پرتو </a:t>
            </a:r>
            <a:r>
              <a:rPr lang="en-US" dirty="0">
                <a:cs typeface="Zar" panose="00000400000000000000" pitchFamily="2" charset="-78"/>
              </a:rPr>
              <a:t>UVA </a:t>
            </a:r>
            <a:r>
              <a:rPr lang="fa-IR" dirty="0">
                <a:cs typeface="Zar" panose="00000400000000000000" pitchFamily="2" charset="-78"/>
              </a:rPr>
              <a:t> نسبت به پرتو </a:t>
            </a:r>
            <a:r>
              <a:rPr lang="en-US" dirty="0">
                <a:cs typeface="Zar" panose="00000400000000000000" pitchFamily="2" charset="-78"/>
              </a:rPr>
              <a:t>UVB </a:t>
            </a:r>
            <a:r>
              <a:rPr lang="fa-IR" dirty="0">
                <a:cs typeface="Zar" panose="00000400000000000000" pitchFamily="2" charset="-78"/>
              </a:rPr>
              <a:t> به عمق بیشتری از پوست نفوذ می‌کند و قرار گرفتن در معرض مقادير زیاد آن می تواند سبب آسیب غیر مستقیم به </a:t>
            </a:r>
            <a:r>
              <a:rPr lang="en-US" dirty="0">
                <a:cs typeface="Zar" panose="00000400000000000000" pitchFamily="2" charset="-78"/>
              </a:rPr>
              <a:t>DNA، </a:t>
            </a:r>
            <a:r>
              <a:rPr lang="fa-IR" dirty="0">
                <a:cs typeface="Zar" panose="00000400000000000000" pitchFamily="2" charset="-78"/>
              </a:rPr>
              <a:t>پیری پوست، سرطان پوست و آسیب به چشم ها شود.</a:t>
            </a:r>
          </a:p>
        </p:txBody>
      </p:sp>
      <p:pic>
        <p:nvPicPr>
          <p:cNvPr id="5" name="Picture 4"/>
          <p:cNvPicPr>
            <a:picLocks noChangeAspect="1"/>
          </p:cNvPicPr>
          <p:nvPr/>
        </p:nvPicPr>
        <p:blipFill>
          <a:blip r:embed="rId2"/>
          <a:stretch>
            <a:fillRect/>
          </a:stretch>
        </p:blipFill>
        <p:spPr>
          <a:xfrm>
            <a:off x="1250403" y="3682397"/>
            <a:ext cx="4459671" cy="2881313"/>
          </a:xfrm>
          <a:prstGeom prst="rect">
            <a:avLst/>
          </a:prstGeom>
        </p:spPr>
      </p:pic>
      <p:sp>
        <p:nvSpPr>
          <p:cNvPr id="2" name="5-Point Star 1"/>
          <p:cNvSpPr/>
          <p:nvPr/>
        </p:nvSpPr>
        <p:spPr>
          <a:xfrm>
            <a:off x="115614" y="1030014"/>
            <a:ext cx="252248" cy="399393"/>
          </a:xfrm>
          <a:prstGeom prst="star5">
            <a:avLst/>
          </a:prstGeom>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a:endParaRPr lang="fa-IR"/>
          </a:p>
        </p:txBody>
      </p:sp>
    </p:spTree>
    <p:extLst>
      <p:ext uri="{BB962C8B-B14F-4D97-AF65-F5344CB8AC3E}">
        <p14:creationId xmlns:p14="http://schemas.microsoft.com/office/powerpoint/2010/main" val="31969205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41738" y="336331"/>
            <a:ext cx="11196145" cy="5304604"/>
          </a:xfrm>
        </p:spPr>
        <p:txBody>
          <a:bodyPr/>
          <a:lstStyle/>
          <a:p>
            <a:pPr algn="just" rtl="1">
              <a:lnSpc>
                <a:spcPct val="100000"/>
              </a:lnSpc>
            </a:pPr>
            <a:r>
              <a:rPr lang="fa-IR" dirty="0">
                <a:cs typeface="Zar" panose="00000400000000000000" pitchFamily="2" charset="-78"/>
              </a:rPr>
              <a:t>پرتو فرابنفش با طول </a:t>
            </a:r>
            <a:r>
              <a:rPr lang="fa-IR" dirty="0">
                <a:solidFill>
                  <a:srgbClr val="FF0000"/>
                </a:solidFill>
                <a:cs typeface="Zar" panose="00000400000000000000" pitchFamily="2" charset="-78"/>
              </a:rPr>
              <a:t>موج متوسط یا </a:t>
            </a:r>
            <a:r>
              <a:rPr lang="en-US" dirty="0">
                <a:solidFill>
                  <a:srgbClr val="FF0000"/>
                </a:solidFill>
                <a:cs typeface="Zar" panose="00000400000000000000" pitchFamily="2" charset="-78"/>
              </a:rPr>
              <a:t> : UVB </a:t>
            </a:r>
            <a:r>
              <a:rPr lang="fa-IR" dirty="0">
                <a:cs typeface="Zar" panose="00000400000000000000" pitchFamily="2" charset="-78"/>
              </a:rPr>
              <a:t>طول موج پرتو </a:t>
            </a:r>
            <a:r>
              <a:rPr lang="en-US" dirty="0">
                <a:cs typeface="Zar" panose="00000400000000000000" pitchFamily="2" charset="-78"/>
              </a:rPr>
              <a:t>UVB </a:t>
            </a:r>
            <a:r>
              <a:rPr lang="fa-IR" dirty="0">
                <a:cs typeface="Zar" panose="00000400000000000000" pitchFamily="2" charset="-78"/>
              </a:rPr>
              <a:t> بین 280 تا 315 نانومتر است. پرتو </a:t>
            </a:r>
            <a:r>
              <a:rPr lang="en-US" dirty="0">
                <a:cs typeface="Zar" panose="00000400000000000000" pitchFamily="2" charset="-78"/>
              </a:rPr>
              <a:t>UVB </a:t>
            </a:r>
            <a:r>
              <a:rPr lang="fa-IR" dirty="0">
                <a:cs typeface="Zar" panose="00000400000000000000" pitchFamily="2" charset="-78"/>
              </a:rPr>
              <a:t> كمتر از پرتو </a:t>
            </a:r>
            <a:r>
              <a:rPr lang="en-US" dirty="0">
                <a:cs typeface="Zar" panose="00000400000000000000" pitchFamily="2" charset="-78"/>
              </a:rPr>
              <a:t>UVA </a:t>
            </a:r>
            <a:r>
              <a:rPr lang="fa-IR" dirty="0">
                <a:cs typeface="Zar" panose="00000400000000000000" pitchFamily="2" charset="-78"/>
              </a:rPr>
              <a:t> در پوست نفوذ می‌کند و مقدار بیشترآن توسط لایه خارجی پوست جذب میشود. احتمال آفتاب سوختگی از پرتو </a:t>
            </a:r>
            <a:r>
              <a:rPr lang="en-US" dirty="0">
                <a:cs typeface="Zar" panose="00000400000000000000" pitchFamily="2" charset="-78"/>
              </a:rPr>
              <a:t>UVC </a:t>
            </a:r>
            <a:r>
              <a:rPr lang="fa-IR" dirty="0">
                <a:cs typeface="Zar" panose="00000400000000000000" pitchFamily="2" charset="-78"/>
              </a:rPr>
              <a:t> و حدود متوسط پرتو </a:t>
            </a:r>
            <a:r>
              <a:rPr lang="en-US" dirty="0">
                <a:cs typeface="Zar" panose="00000400000000000000" pitchFamily="2" charset="-78"/>
              </a:rPr>
              <a:t>UVB </a:t>
            </a:r>
            <a:r>
              <a:rPr lang="fa-IR" dirty="0">
                <a:cs typeface="Zar" panose="00000400000000000000" pitchFamily="2" charset="-78"/>
              </a:rPr>
              <a:t> بیشتر بوده و عامل شروع سرطان پوست است. </a:t>
            </a:r>
            <a:r>
              <a:rPr lang="fa-IR" dirty="0">
                <a:solidFill>
                  <a:srgbClr val="FF0000"/>
                </a:solidFill>
                <a:cs typeface="Zar" panose="00000400000000000000" pitchFamily="2" charset="-78"/>
              </a:rPr>
              <a:t>تقریبا 90 درصد از پرتو </a:t>
            </a:r>
            <a:r>
              <a:rPr lang="en-US" dirty="0">
                <a:solidFill>
                  <a:srgbClr val="FF0000"/>
                </a:solidFill>
                <a:cs typeface="Zar" panose="00000400000000000000" pitchFamily="2" charset="-78"/>
              </a:rPr>
              <a:t>UVB </a:t>
            </a:r>
            <a:r>
              <a:rPr lang="fa-IR" dirty="0">
                <a:cs typeface="Zar" panose="00000400000000000000" pitchFamily="2" charset="-78"/>
              </a:rPr>
              <a:t>پس از عبور از اتمسفر، توسط ازن، بخار آب، اکسیژن و دی اکسید کربن </a:t>
            </a:r>
            <a:r>
              <a:rPr lang="fa-IR" dirty="0">
                <a:solidFill>
                  <a:srgbClr val="FF0000"/>
                </a:solidFill>
                <a:cs typeface="Zar" panose="00000400000000000000" pitchFamily="2" charset="-78"/>
              </a:rPr>
              <a:t>جذب می شود</a:t>
            </a:r>
            <a:r>
              <a:rPr lang="fa-IR" dirty="0">
                <a:cs typeface="Zar" panose="00000400000000000000" pitchFamily="2" charset="-78"/>
              </a:rPr>
              <a:t>. ازن بزرگترین جذب کننده پرتو </a:t>
            </a:r>
            <a:r>
              <a:rPr lang="en-US" dirty="0">
                <a:cs typeface="Zar" panose="00000400000000000000" pitchFamily="2" charset="-78"/>
              </a:rPr>
              <a:t>UVB </a:t>
            </a:r>
            <a:r>
              <a:rPr lang="fa-IR" dirty="0">
                <a:cs typeface="Zar" panose="00000400000000000000" pitchFamily="2" charset="-78"/>
              </a:rPr>
              <a:t> است. شدت پرتو </a:t>
            </a:r>
            <a:r>
              <a:rPr lang="en-US" dirty="0">
                <a:cs typeface="Zar" panose="00000400000000000000" pitchFamily="2" charset="-78"/>
              </a:rPr>
              <a:t>UVB </a:t>
            </a:r>
            <a:r>
              <a:rPr lang="fa-IR" dirty="0">
                <a:cs typeface="Zar" panose="00000400000000000000" pitchFamily="2" charset="-78"/>
              </a:rPr>
              <a:t> در سطح زمین به شدت وابسته به میزان ازن موجود در جو و ضخامت الیه ازن است. این پرتو در نور چراغ، بخار جیوه و قوس الکتریکی با الکترودهای فلزی نيز وجود دارد.</a:t>
            </a:r>
          </a:p>
        </p:txBody>
      </p:sp>
      <p:pic>
        <p:nvPicPr>
          <p:cNvPr id="5" name="Picture 4"/>
          <p:cNvPicPr>
            <a:picLocks noChangeAspect="1"/>
          </p:cNvPicPr>
          <p:nvPr/>
        </p:nvPicPr>
        <p:blipFill>
          <a:blip r:embed="rId2"/>
          <a:stretch>
            <a:fillRect/>
          </a:stretch>
        </p:blipFill>
        <p:spPr>
          <a:xfrm>
            <a:off x="3138652" y="3527248"/>
            <a:ext cx="5402316" cy="3330752"/>
          </a:xfrm>
          <a:prstGeom prst="rect">
            <a:avLst/>
          </a:prstGeom>
        </p:spPr>
      </p:pic>
      <p:sp>
        <p:nvSpPr>
          <p:cNvPr id="2" name="5-Point Star 1"/>
          <p:cNvSpPr/>
          <p:nvPr/>
        </p:nvSpPr>
        <p:spPr>
          <a:xfrm>
            <a:off x="136634" y="3174124"/>
            <a:ext cx="367863" cy="353124"/>
          </a:xfrm>
          <a:prstGeom prst="star5">
            <a:avLst/>
          </a:prstGeom>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a:endParaRPr lang="fa-IR"/>
          </a:p>
        </p:txBody>
      </p:sp>
    </p:spTree>
    <p:extLst>
      <p:ext uri="{BB962C8B-B14F-4D97-AF65-F5344CB8AC3E}">
        <p14:creationId xmlns:p14="http://schemas.microsoft.com/office/powerpoint/2010/main" val="17607708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406729"/>
            <a:ext cx="11645461" cy="4351338"/>
          </a:xfrm>
        </p:spPr>
        <p:txBody>
          <a:bodyPr/>
          <a:lstStyle/>
          <a:p>
            <a:pPr algn="just" rtl="1">
              <a:lnSpc>
                <a:spcPct val="100000"/>
              </a:lnSpc>
            </a:pPr>
            <a:r>
              <a:rPr lang="fa-IR" dirty="0">
                <a:cs typeface="Zar" panose="00000400000000000000" pitchFamily="2" charset="-78"/>
              </a:rPr>
              <a:t>پرتو فرابنفش با </a:t>
            </a:r>
            <a:r>
              <a:rPr lang="fa-IR" dirty="0">
                <a:solidFill>
                  <a:srgbClr val="FF0000"/>
                </a:solidFill>
                <a:cs typeface="Zar" panose="00000400000000000000" pitchFamily="2" charset="-78"/>
              </a:rPr>
              <a:t>طول موج كوتاه یا </a:t>
            </a:r>
            <a:r>
              <a:rPr lang="en-US" dirty="0">
                <a:solidFill>
                  <a:srgbClr val="FF0000"/>
                </a:solidFill>
                <a:cs typeface="Zar" panose="00000400000000000000" pitchFamily="2" charset="-78"/>
              </a:rPr>
              <a:t>UVC </a:t>
            </a:r>
            <a:endParaRPr lang="fa-IR" dirty="0">
              <a:solidFill>
                <a:srgbClr val="FF0000"/>
              </a:solidFill>
              <a:cs typeface="Zar" panose="00000400000000000000" pitchFamily="2" charset="-78"/>
            </a:endParaRPr>
          </a:p>
          <a:p>
            <a:pPr algn="just" rtl="1">
              <a:lnSpc>
                <a:spcPct val="100000"/>
              </a:lnSpc>
            </a:pPr>
            <a:r>
              <a:rPr lang="fa-IR" dirty="0">
                <a:cs typeface="Zar" panose="00000400000000000000" pitchFamily="2" charset="-78"/>
              </a:rPr>
              <a:t>پرتو </a:t>
            </a:r>
            <a:r>
              <a:rPr lang="en-US" dirty="0">
                <a:cs typeface="Zar" panose="00000400000000000000" pitchFamily="2" charset="-78"/>
              </a:rPr>
              <a:t>UVC </a:t>
            </a:r>
            <a:r>
              <a:rPr lang="fa-IR" dirty="0">
                <a:cs typeface="Zar" panose="00000400000000000000" pitchFamily="2" charset="-78"/>
              </a:rPr>
              <a:t> </a:t>
            </a:r>
            <a:r>
              <a:rPr lang="fa-IR" dirty="0">
                <a:solidFill>
                  <a:srgbClr val="FF0000"/>
                </a:solidFill>
                <a:cs typeface="Zar" panose="00000400000000000000" pitchFamily="2" charset="-78"/>
              </a:rPr>
              <a:t>مضرترین نوع تابش فرابنفش </a:t>
            </a:r>
            <a:r>
              <a:rPr lang="fa-IR" dirty="0">
                <a:cs typeface="Zar" panose="00000400000000000000" pitchFamily="2" charset="-78"/>
              </a:rPr>
              <a:t>است، اما توسط لایه ازون (در مناطقی که لایه ازون سوراخ نشده باشد) بصورت کامل حذف می شود و به سطح زمین نمی رسد. اگرچه آسیب مداوم به لایه ازون توسط تركيبات كلروفلوروكربن و گازهاي هالوژن ممکن است به تابش </a:t>
            </a:r>
            <a:r>
              <a:rPr lang="en-US" dirty="0">
                <a:cs typeface="Zar" panose="00000400000000000000" pitchFamily="2" charset="-78"/>
              </a:rPr>
              <a:t>UVC </a:t>
            </a:r>
            <a:r>
              <a:rPr lang="fa-IR" dirty="0">
                <a:cs typeface="Zar" panose="00000400000000000000" pitchFamily="2" charset="-78"/>
              </a:rPr>
              <a:t> اجازه دهند تا به سطح زمین برسد. این مساله به علت نازک شدن لایه ازن یک مشکل بالقوه در استرالیا است. این ناحیه با طول موج بین </a:t>
            </a:r>
            <a:r>
              <a:rPr lang="en-US" dirty="0">
                <a:cs typeface="Zar" panose="00000400000000000000" pitchFamily="2" charset="-78"/>
              </a:rPr>
              <a:t>nm 280 – 100 </a:t>
            </a:r>
            <a:r>
              <a:rPr lang="fa-IR" dirty="0">
                <a:cs typeface="Zar" panose="00000400000000000000" pitchFamily="2" charset="-78"/>
              </a:rPr>
              <a:t> فقط در قوس الکتریکی وجود دارد. بنابراین آسيب هاي بهداشتي پرتوهاي فرابنفش در سطح زمین ناشي از </a:t>
            </a:r>
            <a:r>
              <a:rPr lang="en-US" dirty="0">
                <a:cs typeface="Zar" panose="00000400000000000000" pitchFamily="2" charset="-78"/>
              </a:rPr>
              <a:t>UVA </a:t>
            </a:r>
            <a:r>
              <a:rPr lang="fa-IR" dirty="0">
                <a:cs typeface="Zar" panose="00000400000000000000" pitchFamily="2" charset="-78"/>
              </a:rPr>
              <a:t> حدود 90 درصد و </a:t>
            </a:r>
            <a:r>
              <a:rPr lang="en-US" dirty="0">
                <a:cs typeface="Zar" panose="00000400000000000000" pitchFamily="2" charset="-78"/>
              </a:rPr>
              <a:t>UVB</a:t>
            </a:r>
            <a:r>
              <a:rPr lang="fa-IR" dirty="0">
                <a:cs typeface="Zar" panose="00000400000000000000" pitchFamily="2" charset="-78"/>
              </a:rPr>
              <a:t> حدود 10درصد می باشد. سطوح دريافت شده پرتو </a:t>
            </a:r>
            <a:r>
              <a:rPr lang="en-US" dirty="0">
                <a:cs typeface="Zar" panose="00000400000000000000" pitchFamily="2" charset="-78"/>
              </a:rPr>
              <a:t>UVA </a:t>
            </a:r>
            <a:r>
              <a:rPr lang="fa-IR" dirty="0">
                <a:cs typeface="Zar" panose="00000400000000000000" pitchFamily="2" charset="-78"/>
              </a:rPr>
              <a:t> در سطح زمين نسبت به </a:t>
            </a:r>
            <a:r>
              <a:rPr lang="en-US" dirty="0">
                <a:cs typeface="Zar" panose="00000400000000000000" pitchFamily="2" charset="-78"/>
              </a:rPr>
              <a:t>UVB </a:t>
            </a:r>
            <a:r>
              <a:rPr lang="fa-IR" dirty="0">
                <a:cs typeface="Zar" panose="00000400000000000000" pitchFamily="2" charset="-78"/>
              </a:rPr>
              <a:t> ثابت تر بوده واز اوقات متفاوت روز يا سال تاثير نمي گيرد. </a:t>
            </a:r>
          </a:p>
        </p:txBody>
      </p:sp>
      <p:pic>
        <p:nvPicPr>
          <p:cNvPr id="2" name="Picture 1"/>
          <p:cNvPicPr>
            <a:picLocks noChangeAspect="1"/>
          </p:cNvPicPr>
          <p:nvPr/>
        </p:nvPicPr>
        <p:blipFill>
          <a:blip r:embed="rId2"/>
          <a:stretch>
            <a:fillRect/>
          </a:stretch>
        </p:blipFill>
        <p:spPr>
          <a:xfrm>
            <a:off x="4267281" y="4115948"/>
            <a:ext cx="3720498" cy="2633611"/>
          </a:xfrm>
          <a:prstGeom prst="rect">
            <a:avLst/>
          </a:prstGeom>
        </p:spPr>
      </p:pic>
    </p:spTree>
    <p:extLst>
      <p:ext uri="{BB962C8B-B14F-4D97-AF65-F5344CB8AC3E}">
        <p14:creationId xmlns:p14="http://schemas.microsoft.com/office/powerpoint/2010/main" val="23700867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4093802048"/>
              </p:ext>
            </p:extLst>
          </p:nvPr>
        </p:nvGraphicFramePr>
        <p:xfrm>
          <a:off x="923594" y="4175436"/>
          <a:ext cx="10403535" cy="2345372"/>
        </p:xfrm>
        <a:graphic>
          <a:graphicData uri="http://schemas.openxmlformats.org/drawingml/2006/table">
            <a:tbl>
              <a:tblPr/>
              <a:tblGrid>
                <a:gridCol w="2080707">
                  <a:extLst>
                    <a:ext uri="{9D8B030D-6E8A-4147-A177-3AD203B41FA5}">
                      <a16:colId xmlns:a16="http://schemas.microsoft.com/office/drawing/2014/main" val="748085024"/>
                    </a:ext>
                  </a:extLst>
                </a:gridCol>
                <a:gridCol w="2080707">
                  <a:extLst>
                    <a:ext uri="{9D8B030D-6E8A-4147-A177-3AD203B41FA5}">
                      <a16:colId xmlns:a16="http://schemas.microsoft.com/office/drawing/2014/main" val="20001"/>
                    </a:ext>
                  </a:extLst>
                </a:gridCol>
                <a:gridCol w="2080707">
                  <a:extLst>
                    <a:ext uri="{9D8B030D-6E8A-4147-A177-3AD203B41FA5}">
                      <a16:colId xmlns:a16="http://schemas.microsoft.com/office/drawing/2014/main" val="20002"/>
                    </a:ext>
                  </a:extLst>
                </a:gridCol>
                <a:gridCol w="2080707">
                  <a:extLst>
                    <a:ext uri="{9D8B030D-6E8A-4147-A177-3AD203B41FA5}">
                      <a16:colId xmlns:a16="http://schemas.microsoft.com/office/drawing/2014/main" val="20003"/>
                    </a:ext>
                  </a:extLst>
                </a:gridCol>
                <a:gridCol w="2080707">
                  <a:extLst>
                    <a:ext uri="{9D8B030D-6E8A-4147-A177-3AD203B41FA5}">
                      <a16:colId xmlns:a16="http://schemas.microsoft.com/office/drawing/2014/main" val="20004"/>
                    </a:ext>
                  </a:extLst>
                </a:gridCol>
              </a:tblGrid>
              <a:tr h="420601">
                <a:tc>
                  <a:txBody>
                    <a:bodyPr/>
                    <a:lstStyle/>
                    <a:p>
                      <a:pPr algn="ctr" rtl="1"/>
                      <a:r>
                        <a:rPr lang="fa-IR" dirty="0">
                          <a:cs typeface="Zar" panose="00000400000000000000" pitchFamily="2" charset="-78"/>
                        </a:rPr>
                        <a:t>توضیح </a:t>
                      </a:r>
                    </a:p>
                  </a:txBody>
                  <a:tcPr anchor="ctr">
                    <a:lnL>
                      <a:noFill/>
                    </a:lnL>
                    <a:lnR>
                      <a:noFill/>
                    </a:lnR>
                    <a:lnT>
                      <a:noFill/>
                    </a:lnT>
                    <a:lnB>
                      <a:noFill/>
                    </a:lnB>
                    <a:solidFill>
                      <a:schemeClr val="bg1">
                        <a:lumMod val="85000"/>
                      </a:schemeClr>
                    </a:solidFill>
                  </a:tcPr>
                </a:tc>
                <a:tc>
                  <a:txBody>
                    <a:bodyPr/>
                    <a:lstStyle/>
                    <a:p>
                      <a:pPr algn="ctr" rtl="1"/>
                      <a:r>
                        <a:rPr lang="fa-IR" dirty="0">
                          <a:cs typeface="Zar" panose="00000400000000000000" pitchFamily="2" charset="-78"/>
                        </a:rPr>
                        <a:t>علامت اختصاری </a:t>
                      </a:r>
                    </a:p>
                  </a:txBody>
                  <a:tcPr anchor="ctr">
                    <a:lnL>
                      <a:noFill/>
                    </a:lnL>
                    <a:lnR>
                      <a:noFill/>
                    </a:lnR>
                    <a:lnT>
                      <a:noFill/>
                    </a:lnT>
                    <a:lnB>
                      <a:noFill/>
                    </a:lnB>
                    <a:solidFill>
                      <a:schemeClr val="bg1">
                        <a:lumMod val="85000"/>
                      </a:schemeClr>
                    </a:solidFill>
                  </a:tcPr>
                </a:tc>
                <a:tc>
                  <a:txBody>
                    <a:bodyPr/>
                    <a:lstStyle/>
                    <a:p>
                      <a:pPr algn="ctr" rtl="1"/>
                      <a:r>
                        <a:rPr lang="fa-IR" dirty="0">
                          <a:cs typeface="Zar" panose="00000400000000000000" pitchFamily="2" charset="-78"/>
                        </a:rPr>
                        <a:t>طول موج به نانومتر </a:t>
                      </a:r>
                    </a:p>
                  </a:txBody>
                  <a:tcPr anchor="ctr">
                    <a:lnL>
                      <a:noFill/>
                    </a:lnL>
                    <a:lnR>
                      <a:noFill/>
                    </a:lnR>
                    <a:lnT>
                      <a:noFill/>
                    </a:lnT>
                    <a:lnB>
                      <a:noFill/>
                    </a:lnB>
                    <a:solidFill>
                      <a:schemeClr val="bg1">
                        <a:lumMod val="85000"/>
                      </a:schemeClr>
                    </a:solidFill>
                  </a:tcPr>
                </a:tc>
                <a:tc>
                  <a:txBody>
                    <a:bodyPr/>
                    <a:lstStyle/>
                    <a:p>
                      <a:pPr algn="ctr" rtl="1"/>
                      <a:r>
                        <a:rPr lang="fa-IR" dirty="0">
                          <a:cs typeface="Zar" panose="00000400000000000000" pitchFamily="2" charset="-78"/>
                        </a:rPr>
                        <a:t>مقدار انرژی به فوتون </a:t>
                      </a:r>
                    </a:p>
                  </a:txBody>
                  <a:tcPr anchor="ctr">
                    <a:lnL>
                      <a:noFill/>
                    </a:lnL>
                    <a:lnR>
                      <a:noFill/>
                    </a:lnR>
                    <a:lnT>
                      <a:noFill/>
                    </a:lnT>
                    <a:lnB>
                      <a:noFill/>
                    </a:lnB>
                    <a:solidFill>
                      <a:schemeClr val="bg1">
                        <a:lumMod val="85000"/>
                      </a:schemeClr>
                    </a:solidFill>
                  </a:tcPr>
                </a:tc>
                <a:tc>
                  <a:txBody>
                    <a:bodyPr/>
                    <a:lstStyle/>
                    <a:p>
                      <a:pPr algn="ctr" rtl="1"/>
                      <a:r>
                        <a:rPr lang="fa-IR" dirty="0">
                          <a:cs typeface="Zar" panose="00000400000000000000" pitchFamily="2" charset="-78"/>
                        </a:rPr>
                        <a:t>نام </a:t>
                      </a:r>
                    </a:p>
                  </a:txBody>
                  <a:tcPr anchor="ctr">
                    <a:lnL>
                      <a:noFill/>
                    </a:lnL>
                    <a:lnR>
                      <a:noFill/>
                    </a:lnR>
                    <a:lnT>
                      <a:noFill/>
                    </a:lnT>
                    <a:lnB>
                      <a:noFill/>
                    </a:lnB>
                    <a:solidFill>
                      <a:schemeClr val="bg1">
                        <a:lumMod val="85000"/>
                      </a:schemeClr>
                    </a:solidFill>
                  </a:tcPr>
                </a:tc>
                <a:extLst>
                  <a:ext uri="{0D108BD9-81ED-4DB2-BD59-A6C34878D82A}">
                    <a16:rowId xmlns:a16="http://schemas.microsoft.com/office/drawing/2014/main" val="10000"/>
                  </a:ext>
                </a:extLst>
              </a:tr>
              <a:tr h="1051502">
                <a:tc>
                  <a:txBody>
                    <a:bodyPr/>
                    <a:lstStyle/>
                    <a:p>
                      <a:pPr algn="ctr" rtl="1"/>
                      <a:r>
                        <a:rPr lang="fa-IR" dirty="0">
                          <a:cs typeface="Zar" panose="00000400000000000000" pitchFamily="2" charset="-78"/>
                        </a:rPr>
                        <a:t>عمدتاً از طریق اکسیژن جو جذب شده ولی نیتروژن آن را منتقل می‌کند </a:t>
                      </a:r>
                    </a:p>
                  </a:txBody>
                  <a:tcPr anchor="ctr">
                    <a:lnL>
                      <a:noFill/>
                    </a:lnL>
                    <a:lnR>
                      <a:noFill/>
                    </a:lnR>
                    <a:lnT>
                      <a:noFill/>
                    </a:lnT>
                    <a:lnB>
                      <a:noFill/>
                    </a:lnB>
                  </a:tcPr>
                </a:tc>
                <a:tc>
                  <a:txBody>
                    <a:bodyPr/>
                    <a:lstStyle/>
                    <a:p>
                      <a:pPr algn="ctr" rtl="1"/>
                      <a:r>
                        <a:rPr lang="en-US" dirty="0">
                          <a:cs typeface="Zar" panose="00000400000000000000" pitchFamily="2" charset="-78"/>
                        </a:rPr>
                        <a:t>VUV </a:t>
                      </a:r>
                    </a:p>
                  </a:txBody>
                  <a:tcPr anchor="ctr">
                    <a:lnL>
                      <a:noFill/>
                    </a:lnL>
                    <a:lnR>
                      <a:noFill/>
                    </a:lnR>
                    <a:lnT>
                      <a:noFill/>
                    </a:lnT>
                    <a:lnB>
                      <a:noFill/>
                    </a:lnB>
                  </a:tcPr>
                </a:tc>
                <a:tc>
                  <a:txBody>
                    <a:bodyPr/>
                    <a:lstStyle/>
                    <a:p>
                      <a:pPr algn="ctr" rtl="1"/>
                      <a:r>
                        <a:rPr lang="en-US" dirty="0">
                          <a:cs typeface="Zar" panose="00000400000000000000" pitchFamily="2" charset="-78"/>
                        </a:rPr>
                        <a:t>200 – 10 nm </a:t>
                      </a:r>
                    </a:p>
                  </a:txBody>
                  <a:tcPr anchor="ctr">
                    <a:lnL>
                      <a:noFill/>
                    </a:lnL>
                    <a:lnR>
                      <a:noFill/>
                    </a:lnR>
                    <a:lnT>
                      <a:noFill/>
                    </a:lnT>
                    <a:lnB>
                      <a:noFill/>
                    </a:lnB>
                  </a:tcPr>
                </a:tc>
                <a:tc>
                  <a:txBody>
                    <a:bodyPr/>
                    <a:lstStyle/>
                    <a:p>
                      <a:pPr algn="ctr" rtl="1"/>
                      <a:r>
                        <a:rPr lang="en-US" dirty="0">
                          <a:cs typeface="Zar" panose="00000400000000000000" pitchFamily="2" charset="-78"/>
                        </a:rPr>
                        <a:t>6.20 – 124 eV </a:t>
                      </a:r>
                    </a:p>
                  </a:txBody>
                  <a:tcPr anchor="ctr">
                    <a:lnL>
                      <a:noFill/>
                    </a:lnL>
                    <a:lnR>
                      <a:noFill/>
                    </a:lnR>
                    <a:lnT>
                      <a:noFill/>
                    </a:lnT>
                    <a:lnB>
                      <a:noFill/>
                    </a:lnB>
                  </a:tcPr>
                </a:tc>
                <a:tc>
                  <a:txBody>
                    <a:bodyPr/>
                    <a:lstStyle/>
                    <a:p>
                      <a:pPr algn="ctr" rtl="1"/>
                      <a:r>
                        <a:rPr lang="fa-IR" dirty="0">
                          <a:cs typeface="Zar" panose="00000400000000000000" pitchFamily="2" charset="-78"/>
                        </a:rPr>
                        <a:t>پرتو فرابنفش خلاء یا </a:t>
                      </a:r>
                      <a:r>
                        <a:rPr lang="en-US" dirty="0">
                          <a:cs typeface="Zar" panose="00000400000000000000" pitchFamily="2" charset="-78"/>
                        </a:rPr>
                        <a:t>Vacuum </a:t>
                      </a:r>
                    </a:p>
                  </a:txBody>
                  <a:tcPr anchor="ctr">
                    <a:lnL>
                      <a:noFill/>
                    </a:lnL>
                    <a:lnR>
                      <a:noFill/>
                    </a:lnR>
                    <a:lnT>
                      <a:noFill/>
                    </a:lnT>
                    <a:lnB>
                      <a:noFill/>
                    </a:lnB>
                  </a:tcPr>
                </a:tc>
                <a:extLst>
                  <a:ext uri="{0D108BD9-81ED-4DB2-BD59-A6C34878D82A}">
                    <a16:rowId xmlns:a16="http://schemas.microsoft.com/office/drawing/2014/main" val="10001"/>
                  </a:ext>
                </a:extLst>
              </a:tr>
              <a:tr h="736051">
                <a:tc>
                  <a:txBody>
                    <a:bodyPr/>
                    <a:lstStyle/>
                    <a:p>
                      <a:pPr algn="ctr" rtl="1"/>
                      <a:r>
                        <a:rPr lang="fa-IR" dirty="0">
                          <a:cs typeface="Zar" panose="00000400000000000000" pitchFamily="2" charset="-78"/>
                        </a:rPr>
                        <a:t>کاملاً توسط جو زمین جذب می‌شود </a:t>
                      </a:r>
                    </a:p>
                  </a:txBody>
                  <a:tcPr anchor="ctr">
                    <a:lnL>
                      <a:noFill/>
                    </a:lnL>
                    <a:lnR>
                      <a:noFill/>
                    </a:lnR>
                    <a:lnT>
                      <a:noFill/>
                    </a:lnT>
                    <a:lnB>
                      <a:noFill/>
                    </a:lnB>
                  </a:tcPr>
                </a:tc>
                <a:tc>
                  <a:txBody>
                    <a:bodyPr/>
                    <a:lstStyle/>
                    <a:p>
                      <a:pPr algn="ctr" rtl="1"/>
                      <a:r>
                        <a:rPr lang="en-US">
                          <a:cs typeface="Zar" panose="00000400000000000000" pitchFamily="2" charset="-78"/>
                        </a:rPr>
                        <a:t>EUV </a:t>
                      </a:r>
                    </a:p>
                  </a:txBody>
                  <a:tcPr anchor="ctr">
                    <a:lnL>
                      <a:noFill/>
                    </a:lnL>
                    <a:lnR>
                      <a:noFill/>
                    </a:lnR>
                    <a:lnT>
                      <a:noFill/>
                    </a:lnT>
                    <a:lnB>
                      <a:noFill/>
                    </a:lnB>
                  </a:tcPr>
                </a:tc>
                <a:tc>
                  <a:txBody>
                    <a:bodyPr/>
                    <a:lstStyle/>
                    <a:p>
                      <a:pPr algn="ctr" rtl="1"/>
                      <a:r>
                        <a:rPr lang="en-US">
                          <a:cs typeface="Zar" panose="00000400000000000000" pitchFamily="2" charset="-78"/>
                        </a:rPr>
                        <a:t>121 – 10 nm </a:t>
                      </a:r>
                    </a:p>
                  </a:txBody>
                  <a:tcPr anchor="ctr">
                    <a:lnL>
                      <a:noFill/>
                    </a:lnL>
                    <a:lnR>
                      <a:noFill/>
                    </a:lnR>
                    <a:lnT>
                      <a:noFill/>
                    </a:lnT>
                    <a:lnB>
                      <a:noFill/>
                    </a:lnB>
                  </a:tcPr>
                </a:tc>
                <a:tc>
                  <a:txBody>
                    <a:bodyPr/>
                    <a:lstStyle/>
                    <a:p>
                      <a:pPr algn="ctr" rtl="1"/>
                      <a:r>
                        <a:rPr lang="en-US">
                          <a:cs typeface="Zar" panose="00000400000000000000" pitchFamily="2" charset="-78"/>
                        </a:rPr>
                        <a:t>10.25 – 124 eV </a:t>
                      </a:r>
                    </a:p>
                  </a:txBody>
                  <a:tcPr anchor="ctr">
                    <a:lnL>
                      <a:noFill/>
                    </a:lnL>
                    <a:lnR>
                      <a:noFill/>
                    </a:lnR>
                    <a:lnT>
                      <a:noFill/>
                    </a:lnT>
                    <a:lnB>
                      <a:noFill/>
                    </a:lnB>
                  </a:tcPr>
                </a:tc>
                <a:tc>
                  <a:txBody>
                    <a:bodyPr/>
                    <a:lstStyle/>
                    <a:p>
                      <a:pPr algn="ctr" rtl="1"/>
                      <a:r>
                        <a:rPr lang="fa-IR" dirty="0">
                          <a:cs typeface="Zar" panose="00000400000000000000" pitchFamily="2" charset="-78"/>
                        </a:rPr>
                        <a:t>پرتو فرابنفش فرین یا </a:t>
                      </a:r>
                      <a:r>
                        <a:rPr lang="en-US" dirty="0">
                          <a:cs typeface="Zar" panose="00000400000000000000" pitchFamily="2" charset="-78"/>
                        </a:rPr>
                        <a:t>Extreme </a:t>
                      </a:r>
                    </a:p>
                  </a:txBody>
                  <a:tcPr anchor="ctr">
                    <a:lnL>
                      <a:noFill/>
                    </a:lnL>
                    <a:lnR>
                      <a:noFill/>
                    </a:lnR>
                    <a:lnT>
                      <a:noFill/>
                    </a:lnT>
                    <a:lnB>
                      <a:noFill/>
                    </a:lnB>
                  </a:tcPr>
                </a:tc>
                <a:extLst>
                  <a:ext uri="{0D108BD9-81ED-4DB2-BD59-A6C34878D82A}">
                    <a16:rowId xmlns:a16="http://schemas.microsoft.com/office/drawing/2014/main" val="10002"/>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1949207791"/>
              </p:ext>
            </p:extLst>
          </p:nvPr>
        </p:nvGraphicFramePr>
        <p:xfrm>
          <a:off x="352094" y="369571"/>
          <a:ext cx="11317935" cy="3294138"/>
        </p:xfrm>
        <a:graphic>
          <a:graphicData uri="http://schemas.openxmlformats.org/drawingml/2006/table">
            <a:tbl>
              <a:tblPr/>
              <a:tblGrid>
                <a:gridCol w="2286673">
                  <a:extLst>
                    <a:ext uri="{9D8B030D-6E8A-4147-A177-3AD203B41FA5}">
                      <a16:colId xmlns:a16="http://schemas.microsoft.com/office/drawing/2014/main" val="3811672157"/>
                    </a:ext>
                  </a:extLst>
                </a:gridCol>
                <a:gridCol w="2286673">
                  <a:extLst>
                    <a:ext uri="{9D8B030D-6E8A-4147-A177-3AD203B41FA5}">
                      <a16:colId xmlns:a16="http://schemas.microsoft.com/office/drawing/2014/main" val="20001"/>
                    </a:ext>
                  </a:extLst>
                </a:gridCol>
                <a:gridCol w="2286673">
                  <a:extLst>
                    <a:ext uri="{9D8B030D-6E8A-4147-A177-3AD203B41FA5}">
                      <a16:colId xmlns:a16="http://schemas.microsoft.com/office/drawing/2014/main" val="20002"/>
                    </a:ext>
                  </a:extLst>
                </a:gridCol>
                <a:gridCol w="2286673">
                  <a:extLst>
                    <a:ext uri="{9D8B030D-6E8A-4147-A177-3AD203B41FA5}">
                      <a16:colId xmlns:a16="http://schemas.microsoft.com/office/drawing/2014/main" val="20003"/>
                    </a:ext>
                  </a:extLst>
                </a:gridCol>
                <a:gridCol w="2171243">
                  <a:extLst>
                    <a:ext uri="{9D8B030D-6E8A-4147-A177-3AD203B41FA5}">
                      <a16:colId xmlns:a16="http://schemas.microsoft.com/office/drawing/2014/main" val="20004"/>
                    </a:ext>
                  </a:extLst>
                </a:gridCol>
              </a:tblGrid>
              <a:tr h="387546">
                <a:tc>
                  <a:txBody>
                    <a:bodyPr/>
                    <a:lstStyle/>
                    <a:p>
                      <a:pPr algn="ctr"/>
                      <a:r>
                        <a:rPr lang="fa-IR" b="1" dirty="0">
                          <a:cs typeface="Zar" panose="00000400000000000000" pitchFamily="2" charset="-78"/>
                        </a:rPr>
                        <a:t>توضیح </a:t>
                      </a:r>
                    </a:p>
                  </a:txBody>
                  <a:tcPr anchor="ctr">
                    <a:lnL>
                      <a:noFill/>
                    </a:lnL>
                    <a:lnR>
                      <a:noFill/>
                    </a:lnR>
                    <a:lnT>
                      <a:noFill/>
                    </a:lnT>
                    <a:lnB>
                      <a:noFill/>
                    </a:lnB>
                    <a:solidFill>
                      <a:schemeClr val="accent6">
                        <a:lumMod val="40000"/>
                        <a:lumOff val="60000"/>
                      </a:schemeClr>
                    </a:solidFill>
                  </a:tcPr>
                </a:tc>
                <a:tc>
                  <a:txBody>
                    <a:bodyPr/>
                    <a:lstStyle/>
                    <a:p>
                      <a:pPr algn="ctr"/>
                      <a:r>
                        <a:rPr lang="fa-IR" b="1" dirty="0">
                          <a:cs typeface="Zar" panose="00000400000000000000" pitchFamily="2" charset="-78"/>
                        </a:rPr>
                        <a:t>علامت اختصاری </a:t>
                      </a:r>
                    </a:p>
                  </a:txBody>
                  <a:tcPr anchor="ctr">
                    <a:lnL>
                      <a:noFill/>
                    </a:lnL>
                    <a:lnR>
                      <a:noFill/>
                    </a:lnR>
                    <a:lnT>
                      <a:noFill/>
                    </a:lnT>
                    <a:lnB>
                      <a:noFill/>
                    </a:lnB>
                    <a:solidFill>
                      <a:schemeClr val="accent6">
                        <a:lumMod val="40000"/>
                        <a:lumOff val="60000"/>
                      </a:schemeClr>
                    </a:solidFill>
                  </a:tcPr>
                </a:tc>
                <a:tc>
                  <a:txBody>
                    <a:bodyPr/>
                    <a:lstStyle/>
                    <a:p>
                      <a:pPr algn="ctr"/>
                      <a:r>
                        <a:rPr lang="fa-IR" b="1" dirty="0">
                          <a:cs typeface="Zar" panose="00000400000000000000" pitchFamily="2" charset="-78"/>
                        </a:rPr>
                        <a:t>طول موج به نانومتر </a:t>
                      </a:r>
                    </a:p>
                  </a:txBody>
                  <a:tcPr anchor="ctr">
                    <a:lnL>
                      <a:noFill/>
                    </a:lnL>
                    <a:lnR>
                      <a:noFill/>
                    </a:lnR>
                    <a:lnT>
                      <a:noFill/>
                    </a:lnT>
                    <a:lnB>
                      <a:noFill/>
                    </a:lnB>
                    <a:solidFill>
                      <a:schemeClr val="accent6">
                        <a:lumMod val="40000"/>
                        <a:lumOff val="60000"/>
                      </a:schemeClr>
                    </a:solidFill>
                  </a:tcPr>
                </a:tc>
                <a:tc>
                  <a:txBody>
                    <a:bodyPr/>
                    <a:lstStyle/>
                    <a:p>
                      <a:pPr algn="ctr"/>
                      <a:r>
                        <a:rPr lang="fa-IR" b="1" dirty="0">
                          <a:cs typeface="Zar" panose="00000400000000000000" pitchFamily="2" charset="-78"/>
                        </a:rPr>
                        <a:t>مقدار انرژی به فوتون </a:t>
                      </a:r>
                    </a:p>
                  </a:txBody>
                  <a:tcPr anchor="ctr">
                    <a:lnL>
                      <a:noFill/>
                    </a:lnL>
                    <a:lnR>
                      <a:noFill/>
                    </a:lnR>
                    <a:lnT>
                      <a:noFill/>
                    </a:lnT>
                    <a:lnB>
                      <a:noFill/>
                    </a:lnB>
                    <a:solidFill>
                      <a:schemeClr val="accent6">
                        <a:lumMod val="40000"/>
                        <a:lumOff val="60000"/>
                      </a:schemeClr>
                    </a:solidFill>
                  </a:tcPr>
                </a:tc>
                <a:tc>
                  <a:txBody>
                    <a:bodyPr/>
                    <a:lstStyle/>
                    <a:p>
                      <a:pPr algn="ctr"/>
                      <a:r>
                        <a:rPr lang="fa-IR" b="1" dirty="0">
                          <a:cs typeface="Zar" panose="00000400000000000000" pitchFamily="2" charset="-78"/>
                        </a:rPr>
                        <a:t>نام </a:t>
                      </a:r>
                    </a:p>
                  </a:txBody>
                  <a:tcPr anchor="ctr">
                    <a:lnL>
                      <a:noFill/>
                    </a:lnL>
                    <a:lnR>
                      <a:noFill/>
                    </a:lnR>
                    <a:lnT>
                      <a:noFill/>
                    </a:lnT>
                    <a:lnB>
                      <a:noFill/>
                    </a:lnB>
                    <a:solidFill>
                      <a:schemeClr val="accent6">
                        <a:lumMod val="40000"/>
                        <a:lumOff val="60000"/>
                      </a:schemeClr>
                    </a:solidFill>
                  </a:tcPr>
                </a:tc>
                <a:extLst>
                  <a:ext uri="{0D108BD9-81ED-4DB2-BD59-A6C34878D82A}">
                    <a16:rowId xmlns:a16="http://schemas.microsoft.com/office/drawing/2014/main" val="10000"/>
                  </a:ext>
                </a:extLst>
              </a:tr>
              <a:tr h="968864">
                <a:tc>
                  <a:txBody>
                    <a:bodyPr/>
                    <a:lstStyle/>
                    <a:p>
                      <a:pPr algn="ctr"/>
                      <a:r>
                        <a:rPr lang="fa-IR" b="1" dirty="0">
                          <a:cs typeface="Zar" panose="00000400000000000000" pitchFamily="2" charset="-78"/>
                        </a:rPr>
                        <a:t>موج بلند یا نور سیاه که توسط </a:t>
                      </a:r>
                      <a:r>
                        <a:rPr lang="fa-IR" b="1" dirty="0">
                          <a:cs typeface="Zar" panose="00000400000000000000" pitchFamily="2" charset="-78"/>
                          <a:hlinkClick r:id="rId2" tooltip="لایه ازون"/>
                        </a:rPr>
                        <a:t>لایه ازون</a:t>
                      </a:r>
                      <a:r>
                        <a:rPr lang="fa-IR" b="1" dirty="0">
                          <a:cs typeface="Zar" panose="00000400000000000000" pitchFamily="2" charset="-78"/>
                        </a:rPr>
                        <a:t> جذب نمی‌شود </a:t>
                      </a:r>
                    </a:p>
                  </a:txBody>
                  <a:tcPr anchor="ctr">
                    <a:lnL>
                      <a:noFill/>
                    </a:lnL>
                    <a:lnR>
                      <a:noFill/>
                    </a:lnR>
                    <a:lnT>
                      <a:noFill/>
                    </a:lnT>
                    <a:lnB>
                      <a:noFill/>
                    </a:lnB>
                    <a:blipFill>
                      <a:blip r:embed="rId3"/>
                      <a:tile tx="0" ty="0" sx="100000" sy="100000" flip="none" algn="tl"/>
                    </a:blipFill>
                  </a:tcPr>
                </a:tc>
                <a:tc>
                  <a:txBody>
                    <a:bodyPr/>
                    <a:lstStyle/>
                    <a:p>
                      <a:pPr algn="ctr"/>
                      <a:r>
                        <a:rPr lang="en-US" b="1">
                          <a:cs typeface="Zar" panose="00000400000000000000" pitchFamily="2" charset="-78"/>
                        </a:rPr>
                        <a:t>UVA </a:t>
                      </a:r>
                    </a:p>
                  </a:txBody>
                  <a:tcPr anchor="ctr">
                    <a:lnL>
                      <a:noFill/>
                    </a:lnL>
                    <a:lnR>
                      <a:noFill/>
                    </a:lnR>
                    <a:lnT>
                      <a:noFill/>
                    </a:lnT>
                    <a:lnB>
                      <a:noFill/>
                    </a:lnB>
                    <a:blipFill>
                      <a:blip r:embed="rId3"/>
                      <a:tile tx="0" ty="0" sx="100000" sy="100000" flip="none" algn="tl"/>
                    </a:blipFill>
                  </a:tcPr>
                </a:tc>
                <a:tc>
                  <a:txBody>
                    <a:bodyPr/>
                    <a:lstStyle/>
                    <a:p>
                      <a:pPr algn="ctr"/>
                      <a:r>
                        <a:rPr lang="en-US" b="1" dirty="0">
                          <a:cs typeface="Zar" panose="00000400000000000000" pitchFamily="2" charset="-78"/>
                        </a:rPr>
                        <a:t>400 – 315 nm </a:t>
                      </a:r>
                    </a:p>
                  </a:txBody>
                  <a:tcPr anchor="ctr">
                    <a:lnL>
                      <a:noFill/>
                    </a:lnL>
                    <a:lnR>
                      <a:noFill/>
                    </a:lnR>
                    <a:lnT>
                      <a:noFill/>
                    </a:lnT>
                    <a:lnB>
                      <a:noFill/>
                    </a:lnB>
                    <a:blipFill>
                      <a:blip r:embed="rId3"/>
                      <a:tile tx="0" ty="0" sx="100000" sy="100000" flip="none" algn="tl"/>
                    </a:blipFill>
                  </a:tcPr>
                </a:tc>
                <a:tc>
                  <a:txBody>
                    <a:bodyPr/>
                    <a:lstStyle/>
                    <a:p>
                      <a:pPr algn="ctr"/>
                      <a:r>
                        <a:rPr lang="en-US" b="1" dirty="0">
                          <a:cs typeface="Zar" panose="00000400000000000000" pitchFamily="2" charset="-78"/>
                        </a:rPr>
                        <a:t>3.10 – 3.94 eV </a:t>
                      </a:r>
                    </a:p>
                  </a:txBody>
                  <a:tcPr anchor="ctr">
                    <a:lnL>
                      <a:noFill/>
                    </a:lnL>
                    <a:lnR>
                      <a:noFill/>
                    </a:lnR>
                    <a:lnT>
                      <a:noFill/>
                    </a:lnT>
                    <a:lnB>
                      <a:noFill/>
                    </a:lnB>
                    <a:blipFill>
                      <a:blip r:embed="rId3"/>
                      <a:tile tx="0" ty="0" sx="100000" sy="100000" flip="none" algn="tl"/>
                    </a:blipFill>
                  </a:tcPr>
                </a:tc>
                <a:tc>
                  <a:txBody>
                    <a:bodyPr/>
                    <a:lstStyle/>
                    <a:p>
                      <a:pPr algn="ctr"/>
                      <a:r>
                        <a:rPr lang="fa-IR" b="1" dirty="0">
                          <a:cs typeface="Zar" panose="00000400000000000000" pitchFamily="2" charset="-78"/>
                        </a:rPr>
                        <a:t>پرتو فرابنفش </a:t>
                      </a:r>
                      <a:r>
                        <a:rPr lang="en-US" b="1" dirty="0">
                          <a:cs typeface="Zar" panose="00000400000000000000" pitchFamily="2" charset="-78"/>
                        </a:rPr>
                        <a:t>A </a:t>
                      </a:r>
                    </a:p>
                  </a:txBody>
                  <a:tcPr anchor="ctr">
                    <a:lnL>
                      <a:noFill/>
                    </a:lnL>
                    <a:lnR>
                      <a:noFill/>
                    </a:lnR>
                    <a:lnT>
                      <a:noFill/>
                    </a:lnT>
                    <a:lnB>
                      <a:noFill/>
                    </a:lnB>
                    <a:blipFill>
                      <a:blip r:embed="rId3"/>
                      <a:tile tx="0" ty="0" sx="100000" sy="100000" flip="none" algn="tl"/>
                    </a:blipFill>
                  </a:tcPr>
                </a:tc>
                <a:extLst>
                  <a:ext uri="{0D108BD9-81ED-4DB2-BD59-A6C34878D82A}">
                    <a16:rowId xmlns:a16="http://schemas.microsoft.com/office/drawing/2014/main" val="10001"/>
                  </a:ext>
                </a:extLst>
              </a:tr>
              <a:tr h="968864">
                <a:tc>
                  <a:txBody>
                    <a:bodyPr/>
                    <a:lstStyle/>
                    <a:p>
                      <a:pPr algn="ctr"/>
                      <a:r>
                        <a:rPr lang="fa-IR" b="1" dirty="0">
                          <a:cs typeface="Zar" panose="00000400000000000000" pitchFamily="2" charset="-78"/>
                        </a:rPr>
                        <a:t>موج متوسط که بیشتر آن توسط لایه ازون جذب می‌شود </a:t>
                      </a:r>
                    </a:p>
                  </a:txBody>
                  <a:tcPr anchor="ctr">
                    <a:lnL>
                      <a:noFill/>
                    </a:lnL>
                    <a:lnR>
                      <a:noFill/>
                    </a:lnR>
                    <a:lnT>
                      <a:noFill/>
                    </a:lnT>
                    <a:lnB>
                      <a:noFill/>
                    </a:lnB>
                    <a:blipFill>
                      <a:blip r:embed="rId3"/>
                      <a:tile tx="0" ty="0" sx="100000" sy="100000" flip="none" algn="tl"/>
                    </a:blipFill>
                  </a:tcPr>
                </a:tc>
                <a:tc>
                  <a:txBody>
                    <a:bodyPr/>
                    <a:lstStyle/>
                    <a:p>
                      <a:pPr algn="ctr"/>
                      <a:r>
                        <a:rPr lang="en-US" b="1">
                          <a:cs typeface="Zar" panose="00000400000000000000" pitchFamily="2" charset="-78"/>
                        </a:rPr>
                        <a:t>UVB </a:t>
                      </a:r>
                    </a:p>
                  </a:txBody>
                  <a:tcPr anchor="ctr">
                    <a:lnL>
                      <a:noFill/>
                    </a:lnL>
                    <a:lnR>
                      <a:noFill/>
                    </a:lnR>
                    <a:lnT>
                      <a:noFill/>
                    </a:lnT>
                    <a:lnB>
                      <a:noFill/>
                    </a:lnB>
                    <a:blipFill>
                      <a:blip r:embed="rId3"/>
                      <a:tile tx="0" ty="0" sx="100000" sy="100000" flip="none" algn="tl"/>
                    </a:blipFill>
                  </a:tcPr>
                </a:tc>
                <a:tc>
                  <a:txBody>
                    <a:bodyPr/>
                    <a:lstStyle/>
                    <a:p>
                      <a:pPr algn="ctr"/>
                      <a:r>
                        <a:rPr lang="en-US" b="1" dirty="0">
                          <a:cs typeface="Zar" panose="00000400000000000000" pitchFamily="2" charset="-78"/>
                        </a:rPr>
                        <a:t>315 – 280 nm </a:t>
                      </a:r>
                    </a:p>
                  </a:txBody>
                  <a:tcPr anchor="ctr">
                    <a:lnL>
                      <a:noFill/>
                    </a:lnL>
                    <a:lnR>
                      <a:noFill/>
                    </a:lnR>
                    <a:lnT>
                      <a:noFill/>
                    </a:lnT>
                    <a:lnB>
                      <a:noFill/>
                    </a:lnB>
                    <a:blipFill>
                      <a:blip r:embed="rId3"/>
                      <a:tile tx="0" ty="0" sx="100000" sy="100000" flip="none" algn="tl"/>
                    </a:blipFill>
                  </a:tcPr>
                </a:tc>
                <a:tc>
                  <a:txBody>
                    <a:bodyPr/>
                    <a:lstStyle/>
                    <a:p>
                      <a:pPr algn="ctr"/>
                      <a:r>
                        <a:rPr lang="en-US" b="1">
                          <a:cs typeface="Zar" panose="00000400000000000000" pitchFamily="2" charset="-78"/>
                        </a:rPr>
                        <a:t>3.94 – 4.43 eV </a:t>
                      </a:r>
                    </a:p>
                  </a:txBody>
                  <a:tcPr anchor="ctr">
                    <a:lnL>
                      <a:noFill/>
                    </a:lnL>
                    <a:lnR>
                      <a:noFill/>
                    </a:lnR>
                    <a:lnT>
                      <a:noFill/>
                    </a:lnT>
                    <a:lnB>
                      <a:noFill/>
                    </a:lnB>
                    <a:blipFill>
                      <a:blip r:embed="rId3"/>
                      <a:tile tx="0" ty="0" sx="100000" sy="100000" flip="none" algn="tl"/>
                    </a:blipFill>
                  </a:tcPr>
                </a:tc>
                <a:tc>
                  <a:txBody>
                    <a:bodyPr/>
                    <a:lstStyle/>
                    <a:p>
                      <a:pPr algn="ctr"/>
                      <a:r>
                        <a:rPr lang="fa-IR" b="1" dirty="0">
                          <a:cs typeface="Zar" panose="00000400000000000000" pitchFamily="2" charset="-78"/>
                        </a:rPr>
                        <a:t>پرتو فرابنفش </a:t>
                      </a:r>
                      <a:r>
                        <a:rPr lang="en-US" b="1" dirty="0">
                          <a:cs typeface="Zar" panose="00000400000000000000" pitchFamily="2" charset="-78"/>
                        </a:rPr>
                        <a:t>B </a:t>
                      </a:r>
                    </a:p>
                  </a:txBody>
                  <a:tcPr anchor="ctr">
                    <a:lnL>
                      <a:noFill/>
                    </a:lnL>
                    <a:lnR>
                      <a:noFill/>
                    </a:lnR>
                    <a:lnT>
                      <a:noFill/>
                    </a:lnT>
                    <a:lnB>
                      <a:noFill/>
                    </a:lnB>
                    <a:blipFill>
                      <a:blip r:embed="rId3"/>
                      <a:tile tx="0" ty="0" sx="100000" sy="100000" flip="none" algn="tl"/>
                    </a:blipFill>
                  </a:tcPr>
                </a:tc>
                <a:extLst>
                  <a:ext uri="{0D108BD9-81ED-4DB2-BD59-A6C34878D82A}">
                    <a16:rowId xmlns:a16="http://schemas.microsoft.com/office/drawing/2014/main" val="10002"/>
                  </a:ext>
                </a:extLst>
              </a:tr>
              <a:tr h="968864">
                <a:tc>
                  <a:txBody>
                    <a:bodyPr/>
                    <a:lstStyle/>
                    <a:p>
                      <a:pPr algn="ctr"/>
                      <a:r>
                        <a:rPr lang="fa-IR" b="1" dirty="0">
                          <a:cs typeface="Zar" panose="00000400000000000000" pitchFamily="2" charset="-78"/>
                        </a:rPr>
                        <a:t>موج کوتاه که کاملاً توسط لایه ازون و جو زمین جذب می‌شود </a:t>
                      </a:r>
                    </a:p>
                  </a:txBody>
                  <a:tcPr anchor="ctr">
                    <a:lnL>
                      <a:noFill/>
                    </a:lnL>
                    <a:lnR>
                      <a:noFill/>
                    </a:lnR>
                    <a:lnT>
                      <a:noFill/>
                    </a:lnT>
                    <a:lnB>
                      <a:noFill/>
                    </a:lnB>
                    <a:blipFill>
                      <a:blip r:embed="rId3"/>
                      <a:tile tx="0" ty="0" sx="100000" sy="100000" flip="none" algn="tl"/>
                    </a:blipFill>
                  </a:tcPr>
                </a:tc>
                <a:tc>
                  <a:txBody>
                    <a:bodyPr/>
                    <a:lstStyle/>
                    <a:p>
                      <a:pPr algn="ctr"/>
                      <a:r>
                        <a:rPr lang="en-US" b="1">
                          <a:cs typeface="Zar" panose="00000400000000000000" pitchFamily="2" charset="-78"/>
                        </a:rPr>
                        <a:t>UVC </a:t>
                      </a:r>
                    </a:p>
                  </a:txBody>
                  <a:tcPr anchor="ctr">
                    <a:lnL>
                      <a:noFill/>
                    </a:lnL>
                    <a:lnR>
                      <a:noFill/>
                    </a:lnR>
                    <a:lnT>
                      <a:noFill/>
                    </a:lnT>
                    <a:lnB>
                      <a:noFill/>
                    </a:lnB>
                    <a:blipFill>
                      <a:blip r:embed="rId3"/>
                      <a:tile tx="0" ty="0" sx="100000" sy="100000" flip="none" algn="tl"/>
                    </a:blipFill>
                  </a:tcPr>
                </a:tc>
                <a:tc>
                  <a:txBody>
                    <a:bodyPr/>
                    <a:lstStyle/>
                    <a:p>
                      <a:pPr algn="ctr"/>
                      <a:r>
                        <a:rPr lang="en-US" b="1" dirty="0">
                          <a:cs typeface="Zar" panose="00000400000000000000" pitchFamily="2" charset="-78"/>
                        </a:rPr>
                        <a:t>280 – 100 nm </a:t>
                      </a:r>
                    </a:p>
                  </a:txBody>
                  <a:tcPr anchor="ctr">
                    <a:lnL>
                      <a:noFill/>
                    </a:lnL>
                    <a:lnR>
                      <a:noFill/>
                    </a:lnR>
                    <a:lnT>
                      <a:noFill/>
                    </a:lnT>
                    <a:lnB>
                      <a:noFill/>
                    </a:lnB>
                    <a:blipFill>
                      <a:blip r:embed="rId3"/>
                      <a:tile tx="0" ty="0" sx="100000" sy="100000" flip="none" algn="tl"/>
                    </a:blipFill>
                  </a:tcPr>
                </a:tc>
                <a:tc>
                  <a:txBody>
                    <a:bodyPr/>
                    <a:lstStyle/>
                    <a:p>
                      <a:pPr algn="ctr"/>
                      <a:r>
                        <a:rPr lang="en-US" b="1" dirty="0">
                          <a:cs typeface="Zar" panose="00000400000000000000" pitchFamily="2" charset="-78"/>
                        </a:rPr>
                        <a:t>4.43 – 12.4 eV </a:t>
                      </a:r>
                    </a:p>
                  </a:txBody>
                  <a:tcPr anchor="ctr">
                    <a:lnL>
                      <a:noFill/>
                    </a:lnL>
                    <a:lnR>
                      <a:noFill/>
                    </a:lnR>
                    <a:lnT>
                      <a:noFill/>
                    </a:lnT>
                    <a:lnB>
                      <a:noFill/>
                    </a:lnB>
                    <a:blipFill>
                      <a:blip r:embed="rId3"/>
                      <a:tile tx="0" ty="0" sx="100000" sy="100000" flip="none" algn="tl"/>
                    </a:blipFill>
                  </a:tcPr>
                </a:tc>
                <a:tc>
                  <a:txBody>
                    <a:bodyPr/>
                    <a:lstStyle/>
                    <a:p>
                      <a:pPr algn="ctr"/>
                      <a:r>
                        <a:rPr lang="fa-IR" b="1" dirty="0">
                          <a:cs typeface="Zar" panose="00000400000000000000" pitchFamily="2" charset="-78"/>
                        </a:rPr>
                        <a:t>پرتو فرابنفش </a:t>
                      </a:r>
                      <a:r>
                        <a:rPr lang="en-US" b="1" dirty="0">
                          <a:cs typeface="Zar" panose="00000400000000000000" pitchFamily="2" charset="-78"/>
                        </a:rPr>
                        <a:t>C </a:t>
                      </a:r>
                    </a:p>
                  </a:txBody>
                  <a:tcPr anchor="ctr">
                    <a:lnL>
                      <a:noFill/>
                    </a:lnL>
                    <a:lnR>
                      <a:noFill/>
                    </a:lnR>
                    <a:lnT>
                      <a:noFill/>
                    </a:lnT>
                    <a:lnB>
                      <a:noFill/>
                    </a:lnB>
                    <a:blipFill>
                      <a:blip r:embed="rId3"/>
                      <a:tile tx="0" ty="0" sx="100000" sy="100000" flip="none" algn="tl"/>
                    </a:blipFill>
                  </a:tcPr>
                </a:tc>
                <a:extLst>
                  <a:ext uri="{0D108BD9-81ED-4DB2-BD59-A6C34878D82A}">
                    <a16:rowId xmlns:a16="http://schemas.microsoft.com/office/drawing/2014/main" val="10003"/>
                  </a:ext>
                </a:extLst>
              </a:tr>
            </a:tbl>
          </a:graphicData>
        </a:graphic>
      </p:graphicFrame>
      <p:sp>
        <p:nvSpPr>
          <p:cNvPr id="2" name="5-Point Star 1"/>
          <p:cNvSpPr/>
          <p:nvPr/>
        </p:nvSpPr>
        <p:spPr>
          <a:xfrm>
            <a:off x="141887" y="2554013"/>
            <a:ext cx="420414" cy="630621"/>
          </a:xfrm>
          <a:prstGeom prst="star5">
            <a:avLst/>
          </a:prstGeom>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a:r>
              <a:rPr lang="en-US" dirty="0"/>
              <a:t>UVC</a:t>
            </a:r>
            <a:endParaRPr lang="fa-IR" dirty="0"/>
          </a:p>
        </p:txBody>
      </p:sp>
    </p:spTree>
    <p:extLst>
      <p:ext uri="{BB962C8B-B14F-4D97-AF65-F5344CB8AC3E}">
        <p14:creationId xmlns:p14="http://schemas.microsoft.com/office/powerpoint/2010/main" val="36466415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65429"/>
            <a:ext cx="10515600" cy="980199"/>
          </a:xfrm>
        </p:spPr>
        <p:txBody>
          <a:bodyPr/>
          <a:lstStyle/>
          <a:p>
            <a:pPr algn="ctr"/>
            <a:r>
              <a:rPr lang="fa-IR" b="1" dirty="0">
                <a:cs typeface="Zar" panose="00000400000000000000" pitchFamily="2" charset="-78"/>
              </a:rPr>
              <a:t>فرابنفش خلاء</a:t>
            </a:r>
            <a:endParaRPr lang="fa-IR" dirty="0">
              <a:cs typeface="Zar" panose="00000400000000000000" pitchFamily="2" charset="-78"/>
            </a:endParaRPr>
          </a:p>
        </p:txBody>
      </p:sp>
      <p:sp>
        <p:nvSpPr>
          <p:cNvPr id="3" name="Content Placeholder 2"/>
          <p:cNvSpPr>
            <a:spLocks noGrp="1"/>
          </p:cNvSpPr>
          <p:nvPr>
            <p:ph idx="1"/>
          </p:nvPr>
        </p:nvSpPr>
        <p:spPr>
          <a:xfrm>
            <a:off x="399393" y="1397876"/>
            <a:ext cx="11435255" cy="5108027"/>
          </a:xfrm>
        </p:spPr>
        <p:txBody>
          <a:bodyPr>
            <a:normAutofit fontScale="92500"/>
          </a:bodyPr>
          <a:lstStyle/>
          <a:p>
            <a:pPr algn="just" rtl="1">
              <a:lnSpc>
                <a:spcPct val="110000"/>
              </a:lnSpc>
            </a:pPr>
            <a:r>
              <a:rPr lang="fa-IR" dirty="0">
                <a:cs typeface="Zar" panose="00000400000000000000" pitchFamily="2" charset="-78"/>
              </a:rPr>
              <a:t>فرابنفش دور، </a:t>
            </a:r>
            <a:r>
              <a:rPr lang="en-US" i="1" dirty="0">
                <a:cs typeface="Zar" panose="00000400000000000000" pitchFamily="2" charset="-78"/>
              </a:rPr>
              <a:t>far UV</a:t>
            </a:r>
            <a:r>
              <a:rPr lang="en-US" dirty="0">
                <a:cs typeface="Zar" panose="00000400000000000000" pitchFamily="2" charset="-78"/>
              </a:rPr>
              <a:t>، </a:t>
            </a:r>
            <a:r>
              <a:rPr lang="fa-IR" dirty="0">
                <a:cs typeface="Zar" panose="00000400000000000000" pitchFamily="2" charset="-78"/>
              </a:rPr>
              <a:t>یا فرابنفش خلاء، </a:t>
            </a:r>
            <a:r>
              <a:rPr lang="en-US" i="1" dirty="0">
                <a:cs typeface="Zar" panose="00000400000000000000" pitchFamily="2" charset="-78"/>
              </a:rPr>
              <a:t>vacuum UV</a:t>
            </a:r>
            <a:r>
              <a:rPr lang="en-US" dirty="0">
                <a:cs typeface="Zar" panose="00000400000000000000" pitchFamily="2" charset="-78"/>
              </a:rPr>
              <a:t>، </a:t>
            </a:r>
            <a:r>
              <a:rPr lang="fa-IR" dirty="0">
                <a:cs typeface="Zar" panose="00000400000000000000" pitchFamily="2" charset="-78"/>
              </a:rPr>
              <a:t>طول موج ۲۰۰–۱۰ نانومتر؛ به اختصار </a:t>
            </a:r>
            <a:r>
              <a:rPr lang="en-US" dirty="0">
                <a:cs typeface="Zar" panose="00000400000000000000" pitchFamily="2" charset="-78"/>
              </a:rPr>
              <a:t>FUV </a:t>
            </a:r>
            <a:r>
              <a:rPr lang="fa-IR" dirty="0">
                <a:cs typeface="Zar" panose="00000400000000000000" pitchFamily="2" charset="-78"/>
              </a:rPr>
              <a:t>یا </a:t>
            </a:r>
            <a:r>
              <a:rPr lang="en-US" dirty="0">
                <a:cs typeface="Zar" panose="00000400000000000000" pitchFamily="2" charset="-78"/>
              </a:rPr>
              <a:t>VUV)</a:t>
            </a:r>
          </a:p>
          <a:p>
            <a:pPr marL="0" indent="0" algn="just" rtl="1">
              <a:lnSpc>
                <a:spcPct val="110000"/>
              </a:lnSpc>
              <a:buNone/>
            </a:pPr>
            <a:br>
              <a:rPr lang="fa-IR" b="1" dirty="0">
                <a:cs typeface="Zar" panose="00000400000000000000" pitchFamily="2" charset="-78"/>
              </a:rPr>
            </a:br>
            <a:r>
              <a:rPr lang="fa-IR" dirty="0">
                <a:cs typeface="Zar" panose="00000400000000000000" pitchFamily="2" charset="-78"/>
              </a:rPr>
              <a:t>هوای معمولی در مقابل طول موج‌های ۲۰۰</a:t>
            </a:r>
            <a:r>
              <a:rPr lang="en-US" dirty="0">
                <a:cs typeface="Zar" panose="00000400000000000000" pitchFamily="2" charset="-78"/>
              </a:rPr>
              <a:t>nm </a:t>
            </a:r>
            <a:r>
              <a:rPr lang="fa-IR" dirty="0">
                <a:cs typeface="Zar" panose="00000400000000000000" pitchFamily="2" charset="-78"/>
              </a:rPr>
              <a:t>و پایین‌تر از آن به صورت شیشه‌ای مات عمل کرده و آن‌ها را از خود عبور نمی‌دهد. علت این امر به لطف قابلیت بسیار بالای </a:t>
            </a:r>
            <a:r>
              <a:rPr lang="fa-IR" dirty="0">
                <a:solidFill>
                  <a:srgbClr val="FF0000"/>
                </a:solidFill>
                <a:cs typeface="Zar" panose="00000400000000000000" pitchFamily="2" charset="-78"/>
              </a:rPr>
              <a:t>جذب تابش فرابنفش موج کوتاه توسط «اکسیژن» </a:t>
            </a:r>
            <a:r>
              <a:rPr lang="fa-IR" dirty="0">
                <a:cs typeface="Zar" panose="00000400000000000000" pitchFamily="2" charset="-78"/>
              </a:rPr>
              <a:t>جو امکان‌پذیر شده‌است، در حالی که مثلاً عنصری مانند </a:t>
            </a:r>
            <a:r>
              <a:rPr lang="fa-IR" dirty="0">
                <a:solidFill>
                  <a:srgbClr val="FF0000"/>
                </a:solidFill>
                <a:cs typeface="Zar" panose="00000400000000000000" pitchFamily="2" charset="-78"/>
              </a:rPr>
              <a:t>نیتروژن کاملاً برعکس</a:t>
            </a:r>
            <a:r>
              <a:rPr lang="fa-IR" dirty="0">
                <a:cs typeface="Zar" panose="00000400000000000000" pitchFamily="2" charset="-78"/>
              </a:rPr>
              <a:t>، در برابر </a:t>
            </a:r>
            <a:r>
              <a:rPr lang="en-US" dirty="0">
                <a:cs typeface="Zar" panose="00000400000000000000" pitchFamily="2" charset="-78"/>
              </a:rPr>
              <a:t>UV </a:t>
            </a:r>
            <a:r>
              <a:rPr lang="fa-IR" dirty="0">
                <a:cs typeface="Zar" panose="00000400000000000000" pitchFamily="2" charset="-78"/>
              </a:rPr>
              <a:t> مانند شیشه‌ای شفاف عمل می‌کند. در مجموع می‌توان گفت که هوا یا جو نسبت به عبور تابش امواج خیلی کوتاه و مضر فرابنفش، بسیار سختگیرانه عمل می‌نماید. همین واکنش است که کره خاکی را برای انسان‌ها و بسیاری از جانداران قابل سکونت ساخته‌است؛ و باز به همین دلیل، در صنایعی که نیاز به استفاده از تابش فرابنفش موج کوتاه زیر ۲۰۰</a:t>
            </a:r>
            <a:r>
              <a:rPr lang="en-US" dirty="0">
                <a:cs typeface="Zar" panose="00000400000000000000" pitchFamily="2" charset="-78"/>
              </a:rPr>
              <a:t>nm </a:t>
            </a:r>
            <a:r>
              <a:rPr lang="fa-IR" dirty="0">
                <a:cs typeface="Zar" panose="00000400000000000000" pitchFamily="2" charset="-78"/>
              </a:rPr>
              <a:t>باشد (مانند صنایع ساخت نیمه رساناها)، این عملکرد تنها در محیط‌های تخلیه شده از اکسیژن امکان‌پذیر خواهد بود. </a:t>
            </a:r>
          </a:p>
        </p:txBody>
      </p:sp>
    </p:spTree>
    <p:extLst>
      <p:ext uri="{BB962C8B-B14F-4D97-AF65-F5344CB8AC3E}">
        <p14:creationId xmlns:p14="http://schemas.microsoft.com/office/powerpoint/2010/main" val="25599319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199" y="704193"/>
            <a:ext cx="11448393" cy="5472770"/>
          </a:xfrm>
        </p:spPr>
        <p:txBody>
          <a:bodyPr>
            <a:normAutofit lnSpcReduction="10000"/>
          </a:bodyPr>
          <a:lstStyle/>
          <a:p>
            <a:pPr marL="0" indent="0" algn="ctr">
              <a:buNone/>
            </a:pPr>
            <a:r>
              <a:rPr lang="fa-IR" sz="4000" b="1" dirty="0">
                <a:cs typeface="Zar" panose="00000400000000000000" pitchFamily="2" charset="-78"/>
              </a:rPr>
              <a:t>دوره آموزشی بهداشت  مواجهه با پرتوهای فرا بنفش خورشیدی</a:t>
            </a:r>
          </a:p>
          <a:p>
            <a:pPr marL="0" indent="0" algn="ctr">
              <a:buNone/>
            </a:pPr>
            <a:endParaRPr lang="fa-IR" sz="3600" dirty="0">
              <a:cs typeface="Zar" panose="00000400000000000000" pitchFamily="2" charset="-78"/>
            </a:endParaRPr>
          </a:p>
          <a:p>
            <a:pPr marL="0" indent="0" algn="ctr">
              <a:buNone/>
            </a:pPr>
            <a:endParaRPr lang="fa-IR" sz="3600" dirty="0">
              <a:cs typeface="Zar" panose="00000400000000000000" pitchFamily="2" charset="-78"/>
            </a:endParaRPr>
          </a:p>
          <a:p>
            <a:pPr marL="0" indent="0" algn="ctr">
              <a:buNone/>
            </a:pPr>
            <a:r>
              <a:rPr lang="fa-IR" sz="3600" dirty="0">
                <a:cs typeface="Zar" panose="00000400000000000000" pitchFamily="2" charset="-78"/>
              </a:rPr>
              <a:t> </a:t>
            </a:r>
            <a:endParaRPr lang="en-US" sz="3600" dirty="0">
              <a:cs typeface="Zar" panose="00000400000000000000" pitchFamily="2" charset="-78"/>
            </a:endParaRPr>
          </a:p>
          <a:p>
            <a:pPr marL="0" indent="0" algn="ctr">
              <a:buNone/>
            </a:pPr>
            <a:r>
              <a:rPr lang="fa-IR" sz="3600" dirty="0">
                <a:cs typeface="Zar" panose="00000400000000000000" pitchFamily="2" charset="-78"/>
              </a:rPr>
              <a:t>دانشگاه علوم پزشکی و خدمات بهداشتی درمانی کاشان</a:t>
            </a:r>
            <a:endParaRPr lang="en-US" sz="3600" dirty="0">
              <a:cs typeface="Zar" panose="00000400000000000000" pitchFamily="2" charset="-78"/>
            </a:endParaRPr>
          </a:p>
          <a:p>
            <a:pPr marL="0" indent="0" algn="ctr">
              <a:buNone/>
            </a:pPr>
            <a:r>
              <a:rPr lang="fa-IR" sz="3600" dirty="0">
                <a:cs typeface="Zar" panose="00000400000000000000" pitchFamily="2" charset="-78"/>
              </a:rPr>
              <a:t>معاونت بهداشتی </a:t>
            </a:r>
          </a:p>
          <a:p>
            <a:pPr marL="0" indent="0" algn="ctr">
              <a:buNone/>
            </a:pPr>
            <a:r>
              <a:rPr lang="fa-IR" sz="3600" dirty="0">
                <a:cs typeface="Zar" panose="00000400000000000000" pitchFamily="2" charset="-78"/>
              </a:rPr>
              <a:t>گروه مهندسی بهداشت محیط </a:t>
            </a:r>
            <a:endParaRPr lang="en-US" sz="3600" dirty="0">
              <a:cs typeface="Zar" panose="00000400000000000000" pitchFamily="2" charset="-78"/>
            </a:endParaRPr>
          </a:p>
          <a:p>
            <a:pPr marL="0" indent="0" algn="ctr">
              <a:buNone/>
            </a:pPr>
            <a:r>
              <a:rPr lang="fa-IR" sz="3600" dirty="0">
                <a:cs typeface="Zar" panose="00000400000000000000" pitchFamily="2" charset="-78"/>
              </a:rPr>
              <a:t>بهار 1403</a:t>
            </a:r>
            <a:endParaRPr lang="en-US" sz="3600" dirty="0">
              <a:cs typeface="Zar" panose="00000400000000000000" pitchFamily="2" charset="-78"/>
            </a:endParaRPr>
          </a:p>
        </p:txBody>
      </p:sp>
      <p:pic>
        <p:nvPicPr>
          <p:cNvPr id="4" name="Picture 3"/>
          <p:cNvPicPr>
            <a:picLocks noChangeAspect="1"/>
          </p:cNvPicPr>
          <p:nvPr/>
        </p:nvPicPr>
        <p:blipFill>
          <a:blip r:embed="rId2"/>
          <a:stretch>
            <a:fillRect/>
          </a:stretch>
        </p:blipFill>
        <p:spPr>
          <a:xfrm>
            <a:off x="5711467" y="1576552"/>
            <a:ext cx="1701855" cy="1755227"/>
          </a:xfrm>
          <a:prstGeom prst="rect">
            <a:avLst/>
          </a:prstGeom>
        </p:spPr>
      </p:pic>
    </p:spTree>
    <p:extLst>
      <p:ext uri="{BB962C8B-B14F-4D97-AF65-F5344CB8AC3E}">
        <p14:creationId xmlns:p14="http://schemas.microsoft.com/office/powerpoint/2010/main" val="19514136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0207" y="168166"/>
            <a:ext cx="11592910" cy="6779172"/>
          </a:xfrm>
        </p:spPr>
        <p:txBody>
          <a:bodyPr>
            <a:normAutofit fontScale="77500" lnSpcReduction="20000"/>
          </a:bodyPr>
          <a:lstStyle/>
          <a:p>
            <a:pPr marL="0" indent="0" algn="ctr" rtl="1">
              <a:lnSpc>
                <a:spcPct val="150000"/>
              </a:lnSpc>
              <a:buNone/>
            </a:pPr>
            <a:r>
              <a:rPr lang="fa-IR" b="1" dirty="0">
                <a:cs typeface="Zar" panose="00000400000000000000" pitchFamily="2" charset="-78"/>
              </a:rPr>
              <a:t>فرابنفش فرین</a:t>
            </a:r>
          </a:p>
          <a:p>
            <a:pPr marL="0" indent="0" algn="just" rtl="1">
              <a:lnSpc>
                <a:spcPct val="150000"/>
              </a:lnSpc>
              <a:buNone/>
            </a:pPr>
            <a:r>
              <a:rPr lang="fa-IR" dirty="0">
                <a:cs typeface="Zar" panose="00000400000000000000" pitchFamily="2" charset="-78"/>
              </a:rPr>
              <a:t>فرابنفش فرین، </a:t>
            </a:r>
            <a:r>
              <a:rPr lang="en-US" i="1" dirty="0">
                <a:cs typeface="Zar" panose="00000400000000000000" pitchFamily="2" charset="-78"/>
              </a:rPr>
              <a:t>extreme UV</a:t>
            </a:r>
            <a:r>
              <a:rPr lang="en-US" dirty="0">
                <a:cs typeface="Zar" panose="00000400000000000000" pitchFamily="2" charset="-78"/>
              </a:rPr>
              <a:t>، </a:t>
            </a:r>
            <a:r>
              <a:rPr lang="fa-IR" dirty="0">
                <a:cs typeface="Zar" panose="00000400000000000000" pitchFamily="2" charset="-78"/>
              </a:rPr>
              <a:t>طول موج ۳۱–۱ نانومتر؛ به اختصار </a:t>
            </a:r>
            <a:r>
              <a:rPr lang="en-US" dirty="0">
                <a:cs typeface="Zar" panose="00000400000000000000" pitchFamily="2" charset="-78"/>
              </a:rPr>
              <a:t>EUV </a:t>
            </a:r>
            <a:r>
              <a:rPr lang="fa-IR" dirty="0">
                <a:cs typeface="Zar" panose="00000400000000000000" pitchFamily="2" charset="-78"/>
              </a:rPr>
              <a:t>یا </a:t>
            </a:r>
            <a:r>
              <a:rPr lang="en-US" dirty="0">
                <a:cs typeface="Zar" panose="00000400000000000000" pitchFamily="2" charset="-78"/>
              </a:rPr>
              <a:t>XUV</a:t>
            </a:r>
          </a:p>
          <a:p>
            <a:pPr marL="0" indent="0" algn="just" rtl="1">
              <a:lnSpc>
                <a:spcPct val="150000"/>
              </a:lnSpc>
              <a:buNone/>
            </a:pPr>
            <a:r>
              <a:rPr lang="fa-IR" dirty="0">
                <a:cs typeface="Zar" panose="00000400000000000000" pitchFamily="2" charset="-78"/>
              </a:rPr>
              <a:t>مشخصه این پرتو فرابنفش، دو تأثیر متفاوت آن‌ها با ماده است: </a:t>
            </a:r>
          </a:p>
          <a:p>
            <a:pPr marL="0" indent="0" algn="just" rtl="1">
              <a:lnSpc>
                <a:spcPct val="150000"/>
              </a:lnSpc>
              <a:buNone/>
            </a:pPr>
            <a:r>
              <a:rPr lang="fa-IR" dirty="0">
                <a:cs typeface="Zar" panose="00000400000000000000" pitchFamily="2" charset="-78"/>
              </a:rPr>
              <a:t>1- طول موج‌های بلندتر از ۳۰</a:t>
            </a:r>
            <a:r>
              <a:rPr lang="en-US" dirty="0">
                <a:cs typeface="Zar" panose="00000400000000000000" pitchFamily="2" charset="-78"/>
              </a:rPr>
              <a:t>nm </a:t>
            </a:r>
            <a:r>
              <a:rPr lang="fa-IR" dirty="0">
                <a:cs typeface="Zar" panose="00000400000000000000" pitchFamily="2" charset="-78"/>
              </a:rPr>
              <a:t> اساساً با ویژگی‌ها و توان ترکیبی مواد در سطح الکترونی–شیمیایی سروکار دارند در حالی که طول موج‌های کوتاه‌تر از ۳۰</a:t>
            </a:r>
            <a:r>
              <a:rPr lang="en-US" dirty="0">
                <a:cs typeface="Zar" panose="00000400000000000000" pitchFamily="2" charset="-78"/>
              </a:rPr>
              <a:t>nm </a:t>
            </a:r>
            <a:r>
              <a:rPr lang="fa-IR" dirty="0">
                <a:cs typeface="Zar" panose="00000400000000000000" pitchFamily="2" charset="-78"/>
              </a:rPr>
              <a:t> پرتو فرابنفش تنها تعاملی دارند با اوربیتال‌های الکترونی و هسته اتمها. </a:t>
            </a:r>
          </a:p>
          <a:p>
            <a:pPr marL="0" indent="0" algn="just" rtl="1">
              <a:lnSpc>
                <a:spcPct val="150000"/>
              </a:lnSpc>
              <a:buNone/>
            </a:pPr>
            <a:r>
              <a:rPr lang="fa-IR" dirty="0">
                <a:cs typeface="Zar" panose="00000400000000000000" pitchFamily="2" charset="-78"/>
              </a:rPr>
              <a:t>2- باند </a:t>
            </a:r>
            <a:r>
              <a:rPr lang="en-US" dirty="0">
                <a:cs typeface="Zar" panose="00000400000000000000" pitchFamily="2" charset="-78"/>
              </a:rPr>
              <a:t>XUV </a:t>
            </a:r>
            <a:r>
              <a:rPr lang="fa-IR" dirty="0">
                <a:cs typeface="Zar" panose="00000400000000000000" pitchFamily="2" charset="-78"/>
              </a:rPr>
              <a:t>  به شدت توسط بسیاری از عناصر شناخته شده متعارف قابل جذب است؛ بنابراین </a:t>
            </a:r>
            <a:r>
              <a:rPr lang="fa-IR" dirty="0">
                <a:solidFill>
                  <a:srgbClr val="FF0000"/>
                </a:solidFill>
                <a:cs typeface="Zar" panose="00000400000000000000" pitchFamily="2" charset="-78"/>
              </a:rPr>
              <a:t>فاقد اثر پایدار است</a:t>
            </a:r>
            <a:r>
              <a:rPr lang="fa-IR" dirty="0">
                <a:cs typeface="Zar" panose="00000400000000000000" pitchFamily="2" charset="-78"/>
              </a:rPr>
              <a:t>. اما امروزه این امکان بوجود آمده که حتی بتوان تصاویر چند لایه‌ای که قادر به بازتاب حدود ۵۰٪ از تابش‌های </a:t>
            </a:r>
            <a:r>
              <a:rPr lang="en-US" dirty="0">
                <a:cs typeface="Zar" panose="00000400000000000000" pitchFamily="2" charset="-78"/>
              </a:rPr>
              <a:t> XUV </a:t>
            </a:r>
            <a:r>
              <a:rPr lang="fa-IR" dirty="0">
                <a:cs typeface="Zar" panose="00000400000000000000" pitchFamily="2" charset="-78"/>
              </a:rPr>
              <a:t>باشند را در شرایط آسان و عادی بدست آورد. </a:t>
            </a:r>
          </a:p>
          <a:p>
            <a:pPr marL="0" indent="0" algn="just" rtl="1">
              <a:lnSpc>
                <a:spcPct val="150000"/>
              </a:lnSpc>
              <a:buNone/>
            </a:pPr>
            <a:r>
              <a:rPr lang="fa-IR" dirty="0">
                <a:cs typeface="Zar" panose="00000400000000000000" pitchFamily="2" charset="-78"/>
              </a:rPr>
              <a:t>از فناوری اخیر در ساختن تلسکوپهایی برای تصویرپردازی خورشیدی که قبلاً امکان ثبت آن‌ها با هیچ تلسکوپ دیگری وجود نداشت استفاده می‌شود. اکنون دو پدیده تلسکوپی </a:t>
            </a:r>
            <a:r>
              <a:rPr lang="en-US" dirty="0">
                <a:cs typeface="Zar" panose="00000400000000000000" pitchFamily="2" charset="-78"/>
              </a:rPr>
              <a:t>SOHO/EIT </a:t>
            </a:r>
            <a:r>
              <a:rPr lang="fa-IR" dirty="0">
                <a:cs typeface="Zar" panose="00000400000000000000" pitchFamily="2" charset="-78"/>
              </a:rPr>
              <a:t> و همچنین </a:t>
            </a:r>
            <a:r>
              <a:rPr lang="en-US" dirty="0">
                <a:cs typeface="Zar" panose="00000400000000000000" pitchFamily="2" charset="-78"/>
              </a:rPr>
              <a:t>TRACE </a:t>
            </a:r>
            <a:r>
              <a:rPr lang="fa-IR" dirty="0">
                <a:cs typeface="Zar" panose="00000400000000000000" pitchFamily="2" charset="-78"/>
              </a:rPr>
              <a:t>توانسته‌اند به کمک بکارگیری از فناوری </a:t>
            </a:r>
            <a:r>
              <a:rPr lang="en-US" dirty="0">
                <a:cs typeface="Zar" panose="00000400000000000000" pitchFamily="2" charset="-78"/>
              </a:rPr>
              <a:t>Extreme UV ، </a:t>
            </a:r>
            <a:r>
              <a:rPr lang="fa-IR" dirty="0">
                <a:cs typeface="Zar" panose="00000400000000000000" pitchFamily="2" charset="-78"/>
              </a:rPr>
              <a:t>تصاویر خیره‌کننده‌ای از خورشید و سایر سیارات و ستارگان و کهکشان‌های دور و نزدیک در دسترس انسان قرار بدهند</a:t>
            </a:r>
          </a:p>
        </p:txBody>
      </p:sp>
    </p:spTree>
    <p:extLst>
      <p:ext uri="{BB962C8B-B14F-4D97-AF65-F5344CB8AC3E}">
        <p14:creationId xmlns:p14="http://schemas.microsoft.com/office/powerpoint/2010/main" val="24081570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830317"/>
            <a:ext cx="10515600" cy="5346646"/>
          </a:xfrm>
        </p:spPr>
        <p:txBody>
          <a:bodyPr>
            <a:normAutofit/>
          </a:bodyPr>
          <a:lstStyle/>
          <a:p>
            <a:pPr marL="0" indent="0" algn="ctr" rtl="1">
              <a:buNone/>
            </a:pPr>
            <a:r>
              <a:rPr lang="fa-IR" sz="4800" b="1" dirty="0">
                <a:cs typeface="Zar" panose="00000400000000000000" pitchFamily="2" charset="-78"/>
              </a:rPr>
              <a:t>فصل چهارم</a:t>
            </a:r>
          </a:p>
          <a:p>
            <a:pPr marL="0" indent="0" algn="ctr" rtl="1">
              <a:buNone/>
            </a:pPr>
            <a:endParaRPr lang="fa-IR" sz="4800" b="1" dirty="0">
              <a:cs typeface="Zar" panose="00000400000000000000" pitchFamily="2" charset="-78"/>
            </a:endParaRPr>
          </a:p>
          <a:p>
            <a:pPr marL="0" indent="0" algn="ctr" rtl="1">
              <a:buNone/>
            </a:pPr>
            <a:r>
              <a:rPr lang="fa-IR" sz="4800" b="1" dirty="0">
                <a:cs typeface="Zar" panose="00000400000000000000" pitchFamily="2" charset="-78"/>
              </a:rPr>
              <a:t>تاثیراتمسفر و موقعیت جغرافیایی بر پرتو </a:t>
            </a:r>
            <a:r>
              <a:rPr lang="en-US" sz="4800" b="1" dirty="0">
                <a:cs typeface="Zar" panose="00000400000000000000" pitchFamily="2" charset="-78"/>
              </a:rPr>
              <a:t>UV</a:t>
            </a:r>
            <a:endParaRPr lang="fa-IR" sz="4800" b="1" dirty="0">
              <a:cs typeface="Zar" panose="00000400000000000000" pitchFamily="2" charset="-78"/>
            </a:endParaRPr>
          </a:p>
        </p:txBody>
      </p:sp>
      <p:pic>
        <p:nvPicPr>
          <p:cNvPr id="5" name="Picture 4"/>
          <p:cNvPicPr>
            <a:picLocks noChangeAspect="1"/>
          </p:cNvPicPr>
          <p:nvPr/>
        </p:nvPicPr>
        <p:blipFill>
          <a:blip r:embed="rId2"/>
          <a:stretch>
            <a:fillRect/>
          </a:stretch>
        </p:blipFill>
        <p:spPr>
          <a:xfrm>
            <a:off x="3878317" y="3787420"/>
            <a:ext cx="4120056" cy="2512229"/>
          </a:xfrm>
          <a:prstGeom prst="rect">
            <a:avLst/>
          </a:prstGeom>
        </p:spPr>
      </p:pic>
    </p:spTree>
    <p:extLst>
      <p:ext uri="{BB962C8B-B14F-4D97-AF65-F5344CB8AC3E}">
        <p14:creationId xmlns:p14="http://schemas.microsoft.com/office/powerpoint/2010/main" val="18247946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4290" y="275896"/>
            <a:ext cx="11613932" cy="3384331"/>
          </a:xfrm>
        </p:spPr>
        <p:txBody>
          <a:bodyPr>
            <a:noAutofit/>
          </a:bodyPr>
          <a:lstStyle/>
          <a:p>
            <a:pPr algn="just" rtl="1">
              <a:lnSpc>
                <a:spcPct val="150000"/>
              </a:lnSpc>
            </a:pPr>
            <a:r>
              <a:rPr lang="fa-IR" sz="2400" b="1" dirty="0">
                <a:cs typeface="Zar" panose="00000400000000000000" pitchFamily="2" charset="-78"/>
              </a:rPr>
              <a:t>لایه اُزون -</a:t>
            </a:r>
            <a:r>
              <a:rPr lang="fa-IR" sz="2400" dirty="0">
                <a:cs typeface="Zar" panose="00000400000000000000" pitchFamily="2" charset="-78"/>
              </a:rPr>
              <a:t> </a:t>
            </a:r>
            <a:r>
              <a:rPr lang="fa-IR" sz="2400" b="1" dirty="0">
                <a:cs typeface="Zar" panose="00000400000000000000" pitchFamily="2" charset="-78"/>
              </a:rPr>
              <a:t>اُزون‌سپهر</a:t>
            </a:r>
            <a:r>
              <a:rPr lang="fa-IR" sz="2400" dirty="0">
                <a:cs typeface="Zar" panose="00000400000000000000" pitchFamily="2" charset="-78"/>
              </a:rPr>
              <a:t> لایه‌ای‌ست در ارتفاع ۲۰ تا ۳۰ کیلومتری سطح زمین (که بسته به شرایط فصلی و آب‌وهوایی ضخامت آن تغییرمی‌کند) .   واحداندازه گیری لایه ازون دابسون می باشد و طبق تعریف واحد دابسون(سنجش از دور ) روش استاندارد برای بیان کردن مقادیر گاز ازن در اتمسفر می باشد  </a:t>
            </a:r>
            <a:r>
              <a:rPr lang="fa-IR" sz="2400" dirty="0">
                <a:solidFill>
                  <a:srgbClr val="FF0000"/>
                </a:solidFill>
                <a:cs typeface="Zar" panose="00000400000000000000" pitchFamily="2" charset="-78"/>
              </a:rPr>
              <a:t>هر واحد </a:t>
            </a:r>
            <a:r>
              <a:rPr lang="en-US" sz="2400" dirty="0">
                <a:solidFill>
                  <a:srgbClr val="FF0000"/>
                </a:solidFill>
                <a:cs typeface="Zar" panose="00000400000000000000" pitchFamily="2" charset="-78"/>
              </a:rPr>
              <a:t>DU </a:t>
            </a:r>
            <a:r>
              <a:rPr lang="fa-IR" sz="2400" dirty="0">
                <a:solidFill>
                  <a:srgbClr val="FF0000"/>
                </a:solidFill>
                <a:cs typeface="Zar" panose="00000400000000000000" pitchFamily="2" charset="-78"/>
              </a:rPr>
              <a:t> برابر با 1016 × 7/2 مولکول ازن در هر سانتیمتر مربع می باشد</a:t>
            </a:r>
            <a:r>
              <a:rPr lang="fa-IR" sz="2400" dirty="0">
                <a:cs typeface="Zar" panose="00000400000000000000" pitchFamily="2" charset="-78"/>
              </a:rPr>
              <a:t>. ضخامت ۳۰۰ </a:t>
            </a:r>
            <a:r>
              <a:rPr lang="fa-IR" sz="2400" dirty="0">
                <a:cs typeface="Zar" panose="00000400000000000000" pitchFamily="2" charset="-78"/>
                <a:hlinkClick r:id="rId2" tooltip="دابسون (یکا)"/>
              </a:rPr>
              <a:t>دابسون</a:t>
            </a:r>
            <a:r>
              <a:rPr lang="fa-IR" sz="2400" dirty="0">
                <a:cs typeface="Zar" panose="00000400000000000000" pitchFamily="2" charset="-78"/>
              </a:rPr>
              <a:t> معادل با ۳ میلی‌متر در لایه </a:t>
            </a:r>
            <a:r>
              <a:rPr lang="fa-IR" sz="2400" dirty="0">
                <a:cs typeface="Zar" panose="00000400000000000000" pitchFamily="2" charset="-78"/>
                <a:hlinkClick r:id="rId3" tooltip="استراتوسفر"/>
              </a:rPr>
              <a:t>استراتوسفر</a:t>
            </a:r>
            <a:r>
              <a:rPr lang="fa-IR" sz="2400" dirty="0">
                <a:cs typeface="Zar" panose="00000400000000000000" pitchFamily="2" charset="-78"/>
              </a:rPr>
              <a:t> </a:t>
            </a:r>
            <a:r>
              <a:rPr lang="fa-IR" sz="2400" dirty="0">
                <a:cs typeface="Zar" panose="00000400000000000000" pitchFamily="2" charset="-78"/>
                <a:hlinkClick r:id="rId4" tooltip="جو زمین"/>
              </a:rPr>
              <a:t>جو زمین</a:t>
            </a:r>
            <a:r>
              <a:rPr lang="fa-IR" sz="2400" dirty="0">
                <a:cs typeface="Zar" panose="00000400000000000000" pitchFamily="2" charset="-78"/>
              </a:rPr>
              <a:t>، با </a:t>
            </a:r>
            <a:r>
              <a:rPr lang="fa-IR" sz="2400" dirty="0">
                <a:cs typeface="Zar" panose="00000400000000000000" pitchFamily="2" charset="-78"/>
                <a:hlinkClick r:id="rId5" tooltip="غلظت"/>
              </a:rPr>
              <a:t>غلظت</a:t>
            </a:r>
            <a:r>
              <a:rPr lang="fa-IR" sz="2400" dirty="0">
                <a:cs typeface="Zar" panose="00000400000000000000" pitchFamily="2" charset="-78"/>
              </a:rPr>
              <a:t> بالایی از </a:t>
            </a:r>
            <a:r>
              <a:rPr lang="fa-IR" sz="2400" dirty="0">
                <a:cs typeface="Zar" panose="00000400000000000000" pitchFamily="2" charset="-78"/>
                <a:hlinkClick r:id="rId6" tooltip="ازون (مولکول)"/>
              </a:rPr>
              <a:t>مولکول ازون</a:t>
            </a:r>
            <a:r>
              <a:rPr lang="fa-IR" sz="2400" dirty="0">
                <a:cs typeface="Zar" panose="00000400000000000000" pitchFamily="2" charset="-78"/>
              </a:rPr>
              <a:t> (</a:t>
            </a:r>
            <a:r>
              <a:rPr lang="en-US" sz="2400" dirty="0">
                <a:cs typeface="Zar" panose="00000400000000000000" pitchFamily="2" charset="-78"/>
              </a:rPr>
              <a:t>O</a:t>
            </a:r>
            <a:r>
              <a:rPr lang="fa-IR" sz="2400" baseline="-25000" dirty="0">
                <a:cs typeface="Zar" panose="00000400000000000000" pitchFamily="2" charset="-78"/>
              </a:rPr>
              <a:t>۳</a:t>
            </a:r>
            <a:r>
              <a:rPr lang="fa-IR" sz="2400" dirty="0">
                <a:cs typeface="Zar" panose="00000400000000000000" pitchFamily="2" charset="-78"/>
              </a:rPr>
              <a:t>)، که در سال </a:t>
            </a:r>
            <a:r>
              <a:rPr lang="fa-IR" sz="2400" dirty="0">
                <a:cs typeface="Zar" panose="00000400000000000000" pitchFamily="2" charset="-78"/>
                <a:hlinkClick r:id="rId7" tooltip="۱۹۱۳ (میلادی)"/>
              </a:rPr>
              <a:t>۱۹۱۳</a:t>
            </a:r>
            <a:r>
              <a:rPr lang="fa-IR" sz="2400" dirty="0">
                <a:cs typeface="Zar" panose="00000400000000000000" pitchFamily="2" charset="-78"/>
              </a:rPr>
              <a:t> توسط دو </a:t>
            </a:r>
            <a:r>
              <a:rPr lang="fa-IR" sz="2400" dirty="0">
                <a:cs typeface="Zar" panose="00000400000000000000" pitchFamily="2" charset="-78"/>
                <a:hlinkClick r:id="rId8" tooltip="فیزیک‌دان"/>
              </a:rPr>
              <a:t>فیزیک‌دان</a:t>
            </a:r>
            <a:r>
              <a:rPr lang="fa-IR" sz="2400" dirty="0">
                <a:cs typeface="Zar" panose="00000400000000000000" pitchFamily="2" charset="-78"/>
              </a:rPr>
              <a:t> فرانسوی به نام‌های </a:t>
            </a:r>
            <a:r>
              <a:rPr lang="fa-IR" sz="2400" dirty="0">
                <a:cs typeface="Zar" panose="00000400000000000000" pitchFamily="2" charset="-78"/>
                <a:hlinkClick r:id="rId9" tooltip="شارل فابری"/>
              </a:rPr>
              <a:t>شارل فابری</a:t>
            </a:r>
            <a:r>
              <a:rPr lang="fa-IR" sz="2400" dirty="0">
                <a:cs typeface="Zar" panose="00000400000000000000" pitchFamily="2" charset="-78"/>
              </a:rPr>
              <a:t> و </a:t>
            </a:r>
            <a:r>
              <a:rPr lang="fa-IR" sz="2400" dirty="0">
                <a:cs typeface="Zar" panose="00000400000000000000" pitchFamily="2" charset="-78"/>
                <a:hlinkClick r:id="rId10" tooltip="آنری بویسون"/>
              </a:rPr>
              <a:t>آنری بویسون</a:t>
            </a:r>
            <a:r>
              <a:rPr lang="fa-IR" sz="2400" dirty="0">
                <a:cs typeface="Zar" panose="00000400000000000000" pitchFamily="2" charset="-78"/>
              </a:rPr>
              <a:t> کشف شد.  استاندارد 300 تا 400 دابسون برای ضخامت لایه اوزون تعیین شده است  .</a:t>
            </a:r>
          </a:p>
        </p:txBody>
      </p:sp>
      <p:pic>
        <p:nvPicPr>
          <p:cNvPr id="3" name="Picture 2"/>
          <p:cNvPicPr>
            <a:picLocks noChangeAspect="1"/>
          </p:cNvPicPr>
          <p:nvPr/>
        </p:nvPicPr>
        <p:blipFill>
          <a:blip r:embed="rId11"/>
          <a:stretch>
            <a:fillRect/>
          </a:stretch>
        </p:blipFill>
        <p:spPr>
          <a:xfrm>
            <a:off x="725214" y="3660227"/>
            <a:ext cx="3787345" cy="3088290"/>
          </a:xfrm>
          <a:prstGeom prst="rect">
            <a:avLst/>
          </a:prstGeom>
        </p:spPr>
      </p:pic>
      <p:pic>
        <p:nvPicPr>
          <p:cNvPr id="4" name="Picture 3"/>
          <p:cNvPicPr>
            <a:picLocks noChangeAspect="1"/>
          </p:cNvPicPr>
          <p:nvPr/>
        </p:nvPicPr>
        <p:blipFill>
          <a:blip r:embed="rId12"/>
          <a:stretch>
            <a:fillRect/>
          </a:stretch>
        </p:blipFill>
        <p:spPr>
          <a:xfrm>
            <a:off x="6726462" y="3660227"/>
            <a:ext cx="3657917" cy="3088290"/>
          </a:xfrm>
          <a:prstGeom prst="rect">
            <a:avLst/>
          </a:prstGeom>
        </p:spPr>
      </p:pic>
    </p:spTree>
    <p:extLst>
      <p:ext uri="{BB962C8B-B14F-4D97-AF65-F5344CB8AC3E}">
        <p14:creationId xmlns:p14="http://schemas.microsoft.com/office/powerpoint/2010/main" val="27623111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572" y="483476"/>
            <a:ext cx="11845160" cy="2693136"/>
          </a:xfrm>
        </p:spPr>
        <p:txBody>
          <a:bodyPr>
            <a:noAutofit/>
          </a:bodyPr>
          <a:lstStyle/>
          <a:p>
            <a:pPr algn="just" rtl="1">
              <a:lnSpc>
                <a:spcPct val="150000"/>
              </a:lnSpc>
            </a:pPr>
            <a:r>
              <a:rPr lang="fa-IR" sz="2400" dirty="0">
                <a:cs typeface="Zar" panose="00000400000000000000" pitchFamily="2" charset="-78"/>
              </a:rPr>
              <a:t>این لایه با جذب 99/9 – ۹۵ درصد پرتو </a:t>
            </a:r>
            <a:r>
              <a:rPr lang="fa-IR" sz="2400" dirty="0">
                <a:cs typeface="Zar" panose="00000400000000000000" pitchFamily="2" charset="-78"/>
                <a:hlinkClick r:id="rId2" tooltip="فرابنفش"/>
              </a:rPr>
              <a:t>فرابنفش</a:t>
            </a:r>
            <a:r>
              <a:rPr lang="fa-IR" sz="2400" dirty="0">
                <a:cs typeface="Zar" panose="00000400000000000000" pitchFamily="2" charset="-78"/>
              </a:rPr>
              <a:t> </a:t>
            </a:r>
            <a:r>
              <a:rPr lang="fa-IR" sz="2400" dirty="0">
                <a:cs typeface="Zar" panose="00000400000000000000" pitchFamily="2" charset="-78"/>
                <a:hlinkClick r:id="rId3" tooltip="خورشید"/>
              </a:rPr>
              <a:t>خورشید</a:t>
            </a:r>
            <a:r>
              <a:rPr lang="fa-IR" sz="2400" dirty="0">
                <a:cs typeface="Zar" panose="00000400000000000000" pitchFamily="2" charset="-78"/>
              </a:rPr>
              <a:t>، موجب ادامه زندگی بر روی کره زمین می‌شود. لایه اُزون پرتوهای پرانرژی فرابنفش را جذب کرده و آن‌ها را به شکل پرتوهای </a:t>
            </a:r>
            <a:r>
              <a:rPr lang="fa-IR" sz="2400" dirty="0">
                <a:cs typeface="Zar" panose="00000400000000000000" pitchFamily="2" charset="-78"/>
                <a:hlinkClick r:id="rId4" tooltip="فروسرخ"/>
              </a:rPr>
              <a:t>فروسرخ</a:t>
            </a:r>
            <a:r>
              <a:rPr lang="fa-IR" sz="2400" dirty="0">
                <a:cs typeface="Zar" panose="00000400000000000000" pitchFamily="2" charset="-78"/>
              </a:rPr>
              <a:t> درمی‌آورد و به سطح زمین می فرستد . در اوایل سال ۱۹۳۰، ترکیباتی به نام </a:t>
            </a:r>
            <a:r>
              <a:rPr lang="fa-IR" sz="2400" dirty="0">
                <a:cs typeface="Zar" panose="00000400000000000000" pitchFamily="2" charset="-78"/>
                <a:hlinkClick r:id="rId5" tooltip="کلروفلوئوروکربن"/>
              </a:rPr>
              <a:t>کلر</a:t>
            </a:r>
            <a:r>
              <a:rPr lang="fa-IR" sz="2400" dirty="0">
                <a:solidFill>
                  <a:srgbClr val="FF0000"/>
                </a:solidFill>
                <a:cs typeface="Zar" panose="00000400000000000000" pitchFamily="2" charset="-78"/>
                <a:hlinkClick r:id="rId5" tooltip="کلروفلوئوروکربن"/>
              </a:rPr>
              <a:t>وفلوئوروکربن‌ها</a:t>
            </a:r>
            <a:r>
              <a:rPr lang="fa-IR" sz="2400" dirty="0">
                <a:solidFill>
                  <a:srgbClr val="FF0000"/>
                </a:solidFill>
                <a:cs typeface="Zar" panose="00000400000000000000" pitchFamily="2" charset="-78"/>
              </a:rPr>
              <a:t> </a:t>
            </a:r>
            <a:r>
              <a:rPr lang="fa-IR" sz="2400" dirty="0">
                <a:cs typeface="Zar" panose="00000400000000000000" pitchFamily="2" charset="-78"/>
              </a:rPr>
              <a:t>(سی‌اف‌سی‌ها) در </a:t>
            </a:r>
            <a:r>
              <a:rPr lang="fa-IR" sz="2400" dirty="0">
                <a:cs typeface="Zar" panose="00000400000000000000" pitchFamily="2" charset="-78"/>
                <a:hlinkClick r:id="rId6" tooltip="ایالات متحده آمریکا"/>
              </a:rPr>
              <a:t>ایالات متحده آمریکا</a:t>
            </a:r>
            <a:r>
              <a:rPr lang="fa-IR" sz="2400" dirty="0">
                <a:cs typeface="Zar" panose="00000400000000000000" pitchFamily="2" charset="-78"/>
              </a:rPr>
              <a:t> اختراع‌شدند و در صنعت و خانه مورد استفاده قرار گرفتند. این ترکیبات به استراتوسفر راه یافتند و عناصر </a:t>
            </a:r>
            <a:r>
              <a:rPr lang="fa-IR" sz="2400" dirty="0">
                <a:cs typeface="Zar" panose="00000400000000000000" pitchFamily="2" charset="-78"/>
                <a:hlinkClick r:id="rId7" tooltip="کلر"/>
              </a:rPr>
              <a:t>کلر</a:t>
            </a:r>
            <a:r>
              <a:rPr lang="fa-IR" sz="2400" dirty="0">
                <a:cs typeface="Zar" panose="00000400000000000000" pitchFamily="2" charset="-78"/>
              </a:rPr>
              <a:t> و </a:t>
            </a:r>
            <a:r>
              <a:rPr lang="fa-IR" sz="2400" dirty="0">
                <a:cs typeface="Zar" panose="00000400000000000000" pitchFamily="2" charset="-78"/>
                <a:hlinkClick r:id="rId8" tooltip="برم"/>
              </a:rPr>
              <a:t>برم</a:t>
            </a:r>
            <a:r>
              <a:rPr lang="fa-IR" sz="2400" dirty="0">
                <a:cs typeface="Zar" panose="00000400000000000000" pitchFamily="2" charset="-78"/>
              </a:rPr>
              <a:t> موجود در آن‌ها طی </a:t>
            </a:r>
            <a:r>
              <a:rPr lang="fa-IR" sz="2400" dirty="0">
                <a:cs typeface="Zar" panose="00000400000000000000" pitchFamily="2" charset="-78"/>
                <a:hlinkClick r:id="rId9" tooltip="واکنش شیمیایی"/>
              </a:rPr>
              <a:t>واکنش‌های شیمیایی</a:t>
            </a:r>
            <a:r>
              <a:rPr lang="fa-IR" sz="2400" dirty="0">
                <a:cs typeface="Zar" panose="00000400000000000000" pitchFamily="2" charset="-78"/>
              </a:rPr>
              <a:t> موجب تخریب تدریجی لایه اُزون شدند. به ویژه، لایه اُزون بر فراز </a:t>
            </a:r>
            <a:r>
              <a:rPr lang="fa-IR" sz="2400" dirty="0">
                <a:cs typeface="Zar" panose="00000400000000000000" pitchFamily="2" charset="-78"/>
                <a:hlinkClick r:id="rId10" tooltip="قطب جنوب"/>
              </a:rPr>
              <a:t>قطب جنوب</a:t>
            </a:r>
            <a:r>
              <a:rPr lang="fa-IR" sz="2400" dirty="0">
                <a:cs typeface="Zar" panose="00000400000000000000" pitchFamily="2" charset="-78"/>
              </a:rPr>
              <a:t> به شدت کاهش یافته‌است. </a:t>
            </a:r>
          </a:p>
        </p:txBody>
      </p:sp>
      <p:pic>
        <p:nvPicPr>
          <p:cNvPr id="3" name="Picture 2"/>
          <p:cNvPicPr>
            <a:picLocks noChangeAspect="1"/>
          </p:cNvPicPr>
          <p:nvPr/>
        </p:nvPicPr>
        <p:blipFill>
          <a:blip r:embed="rId11"/>
          <a:stretch>
            <a:fillRect/>
          </a:stretch>
        </p:blipFill>
        <p:spPr>
          <a:xfrm>
            <a:off x="4523570" y="3481411"/>
            <a:ext cx="4651961" cy="3258192"/>
          </a:xfrm>
          <a:prstGeom prst="rect">
            <a:avLst/>
          </a:prstGeom>
        </p:spPr>
      </p:pic>
    </p:spTree>
    <p:extLst>
      <p:ext uri="{BB962C8B-B14F-4D97-AF65-F5344CB8AC3E}">
        <p14:creationId xmlns:p14="http://schemas.microsoft.com/office/powerpoint/2010/main" val="22973497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5821" y="252248"/>
            <a:ext cx="11466785" cy="6526923"/>
          </a:xfrm>
        </p:spPr>
        <p:txBody>
          <a:bodyPr>
            <a:normAutofit fontScale="70000" lnSpcReduction="20000"/>
          </a:bodyPr>
          <a:lstStyle/>
          <a:p>
            <a:pPr marL="0" indent="0" algn="ctr" rtl="1">
              <a:lnSpc>
                <a:spcPct val="120000"/>
              </a:lnSpc>
              <a:buNone/>
            </a:pPr>
            <a:r>
              <a:rPr lang="en-US" dirty="0">
                <a:cs typeface="Zar" panose="00000400000000000000" pitchFamily="2" charset="-78"/>
              </a:rPr>
              <a:t>O2</a:t>
            </a:r>
            <a:r>
              <a:rPr lang="fa-IR" dirty="0">
                <a:cs typeface="Zar" panose="00000400000000000000" pitchFamily="2" charset="-78"/>
              </a:rPr>
              <a:t>  + </a:t>
            </a:r>
            <a:r>
              <a:rPr lang="en-US" dirty="0">
                <a:cs typeface="Zar" panose="00000400000000000000" pitchFamily="2" charset="-78"/>
              </a:rPr>
              <a:t> </a:t>
            </a:r>
            <a:r>
              <a:rPr lang="en-US" dirty="0">
                <a:effectLst/>
                <a:cs typeface="Zar" panose="00000400000000000000" pitchFamily="2" charset="-78"/>
              </a:rPr>
              <a:t>UV → O</a:t>
            </a:r>
            <a:r>
              <a:rPr lang="fa-IR" dirty="0">
                <a:effectLst/>
                <a:cs typeface="Zar" panose="00000400000000000000" pitchFamily="2" charset="-78"/>
              </a:rPr>
              <a:t> + 3 </a:t>
            </a:r>
            <a:r>
              <a:rPr lang="en-US" dirty="0">
                <a:cs typeface="Zar" panose="00000400000000000000" pitchFamily="2" charset="-78"/>
              </a:rPr>
              <a:t> O</a:t>
            </a:r>
            <a:endParaRPr lang="fa-IR" dirty="0">
              <a:cs typeface="Zar" panose="00000400000000000000" pitchFamily="2" charset="-78"/>
            </a:endParaRPr>
          </a:p>
          <a:p>
            <a:pPr marL="0" indent="0" algn="ctr" rtl="1">
              <a:lnSpc>
                <a:spcPct val="120000"/>
              </a:lnSpc>
              <a:buNone/>
            </a:pPr>
            <a:r>
              <a:rPr lang="fa-IR" dirty="0">
                <a:effectLst/>
                <a:cs typeface="Zar" panose="00000400000000000000" pitchFamily="2" charset="-78"/>
              </a:rPr>
              <a:t>اکسیژن اتمی  +   اکسیژن مولکولی   </a:t>
            </a:r>
            <a:r>
              <a:rPr lang="fa-IR" sz="4100" dirty="0">
                <a:effectLst/>
                <a:cs typeface="Zar" panose="00000400000000000000" pitchFamily="2" charset="-78"/>
              </a:rPr>
              <a:t>→</a:t>
            </a:r>
            <a:r>
              <a:rPr lang="fa-IR" dirty="0">
                <a:effectLst/>
                <a:cs typeface="Zar" panose="00000400000000000000" pitchFamily="2" charset="-78"/>
              </a:rPr>
              <a:t>    فرابنفش  +   ازون </a:t>
            </a:r>
          </a:p>
          <a:p>
            <a:pPr marL="0" indent="0" algn="ctr" rtl="1">
              <a:lnSpc>
                <a:spcPct val="120000"/>
              </a:lnSpc>
              <a:buNone/>
            </a:pPr>
            <a:r>
              <a:rPr lang="fa-IR" dirty="0">
                <a:effectLst/>
                <a:cs typeface="Zar" panose="00000400000000000000" pitchFamily="2" charset="-78"/>
              </a:rPr>
              <a:t> </a:t>
            </a:r>
            <a:r>
              <a:rPr lang="en-US" dirty="0">
                <a:effectLst/>
                <a:cs typeface="Zar" panose="00000400000000000000" pitchFamily="2" charset="-78"/>
              </a:rPr>
              <a:t>IR</a:t>
            </a:r>
            <a:r>
              <a:rPr lang="fa-IR" dirty="0">
                <a:effectLst/>
                <a:cs typeface="Zar" panose="00000400000000000000" pitchFamily="2" charset="-78"/>
              </a:rPr>
              <a:t> + </a:t>
            </a:r>
            <a:r>
              <a:rPr lang="en-US" dirty="0">
                <a:effectLst/>
                <a:cs typeface="Zar" panose="00000400000000000000" pitchFamily="2" charset="-78"/>
              </a:rPr>
              <a:t>O3</a:t>
            </a:r>
            <a:r>
              <a:rPr lang="fa-IR" dirty="0">
                <a:cs typeface="Zar" panose="00000400000000000000" pitchFamily="2" charset="-78"/>
              </a:rPr>
              <a:t> </a:t>
            </a:r>
            <a:r>
              <a:rPr lang="en-US" dirty="0">
                <a:cs typeface="Zar" panose="00000400000000000000" pitchFamily="2" charset="-78"/>
              </a:rPr>
              <a:t>O2 </a:t>
            </a:r>
            <a:r>
              <a:rPr lang="en-US" dirty="0">
                <a:effectLst/>
                <a:cs typeface="Zar" panose="00000400000000000000" pitchFamily="2" charset="-78"/>
              </a:rPr>
              <a:t>→ </a:t>
            </a:r>
            <a:r>
              <a:rPr lang="fa-IR" dirty="0">
                <a:effectLst/>
                <a:cs typeface="Zar" panose="00000400000000000000" pitchFamily="2" charset="-78"/>
              </a:rPr>
              <a:t>  + </a:t>
            </a:r>
            <a:r>
              <a:rPr lang="en-US" dirty="0">
                <a:cs typeface="Zar" panose="00000400000000000000" pitchFamily="2" charset="-78"/>
              </a:rPr>
              <a:t>O</a:t>
            </a:r>
            <a:endParaRPr lang="en-US" dirty="0">
              <a:effectLst/>
              <a:cs typeface="Zar" panose="00000400000000000000" pitchFamily="2" charset="-78"/>
            </a:endParaRPr>
          </a:p>
          <a:p>
            <a:pPr marL="0" indent="0" algn="ctr" rtl="1">
              <a:lnSpc>
                <a:spcPct val="120000"/>
              </a:lnSpc>
              <a:buNone/>
            </a:pPr>
            <a:r>
              <a:rPr lang="fa-IR" dirty="0">
                <a:effectLst/>
                <a:cs typeface="Zar" panose="00000400000000000000" pitchFamily="2" charset="-78"/>
              </a:rPr>
              <a:t>فروسرخ + ازون → اکسیژن اتمی + اکسیژن مولکولی </a:t>
            </a:r>
          </a:p>
          <a:p>
            <a:pPr marL="0" indent="0" algn="ctr" rtl="1">
              <a:lnSpc>
                <a:spcPct val="120000"/>
              </a:lnSpc>
              <a:buNone/>
            </a:pPr>
            <a:endParaRPr lang="fa-IR" dirty="0">
              <a:cs typeface="Zar" panose="00000400000000000000" pitchFamily="2" charset="-78"/>
            </a:endParaRPr>
          </a:p>
          <a:p>
            <a:pPr marL="0" indent="0" algn="ctr" rtl="1">
              <a:lnSpc>
                <a:spcPct val="120000"/>
              </a:lnSpc>
              <a:buNone/>
            </a:pPr>
            <a:r>
              <a:rPr lang="fa-IR" dirty="0">
                <a:cs typeface="Zar" panose="00000400000000000000" pitchFamily="2" charset="-78"/>
              </a:rPr>
              <a:t>هنگامی که پرتو فرابنفش به مولکول ازون برخورد می‌کند، پیوند میان اتم‌های آن می‌شکند و یک اتم اکسیژن و یک مولکول اکسیژن تولید می شود . سپس اتم اکسیژن با مولکول اکسیژن ترکیب می ‌شود و ازون (</a:t>
            </a:r>
            <a:r>
              <a:rPr lang="en-US" dirty="0">
                <a:cs typeface="Zar" panose="00000400000000000000" pitchFamily="2" charset="-78"/>
              </a:rPr>
              <a:t>O</a:t>
            </a:r>
            <a:r>
              <a:rPr lang="fa-IR" baseline="-25000" dirty="0">
                <a:cs typeface="Zar" panose="00000400000000000000" pitchFamily="2" charset="-78"/>
              </a:rPr>
              <a:t>۳</a:t>
            </a:r>
            <a:r>
              <a:rPr lang="fa-IR" dirty="0">
                <a:cs typeface="Zar" panose="00000400000000000000" pitchFamily="2" charset="-78"/>
              </a:rPr>
              <a:t>) به همراه مادون قرمز تشکیل می‌شود. و این واکنش ها به طور طبیعی تکرار می گردد  . در صورت وجود کلرو فلئورو کربن ها واکنش ها تغییر می کند پس ازبرخورد فرابنفش با مولکول ازون و تولید اتم اکسیژن اتم های هالوژنه با اکسیژن اتمی ترکیب شده و از تشکیل مجدد ازون جلوگیری می کنند. این ترکیب پایدار بوده و باعث کاهش غظت ازون در استراتوسفر می گردد  . لایه اُزون پرتو فرابنفش را به پرتو </a:t>
            </a:r>
            <a:r>
              <a:rPr lang="fa-IR" dirty="0">
                <a:cs typeface="Zar" panose="00000400000000000000" pitchFamily="2" charset="-78"/>
                <a:hlinkClick r:id="rId2" tooltip="فروسرخ"/>
              </a:rPr>
              <a:t>فروسرخ</a:t>
            </a:r>
            <a:r>
              <a:rPr lang="fa-IR" dirty="0">
                <a:cs typeface="Zar" panose="00000400000000000000" pitchFamily="2" charset="-78"/>
              </a:rPr>
              <a:t> تبدیل می‌کند و به سطح زمین می‌فرستد. واکنش طبیعی تبدیل فرابنفش به فروسرخ توسط لایه اُزون و باند شدن هالونها در تصاویر نشان داده شده است  </a:t>
            </a:r>
          </a:p>
          <a:p>
            <a:pPr marL="0" indent="0" algn="ctr">
              <a:lnSpc>
                <a:spcPct val="120000"/>
              </a:lnSpc>
              <a:buNone/>
            </a:pPr>
            <a:r>
              <a:rPr lang="en-US" dirty="0">
                <a:effectLst/>
                <a:cs typeface="Zar" panose="00000400000000000000" pitchFamily="2" charset="-78"/>
              </a:rPr>
              <a:t>Cl +  O</a:t>
            </a:r>
            <a:r>
              <a:rPr lang="fa-IR" dirty="0">
                <a:effectLst/>
                <a:cs typeface="Zar" panose="00000400000000000000" pitchFamily="2" charset="-78"/>
              </a:rPr>
              <a:t> →3 </a:t>
            </a:r>
            <a:r>
              <a:rPr lang="en-US" dirty="0" err="1">
                <a:effectLst/>
                <a:cs typeface="Zar" panose="00000400000000000000" pitchFamily="2" charset="-78"/>
              </a:rPr>
              <a:t>ClO</a:t>
            </a:r>
            <a:r>
              <a:rPr lang="en-US" dirty="0">
                <a:effectLst/>
                <a:cs typeface="Zar" panose="00000400000000000000" pitchFamily="2" charset="-78"/>
              </a:rPr>
              <a:t> + O</a:t>
            </a:r>
            <a:r>
              <a:rPr lang="en-US" baseline="-25000" dirty="0">
                <a:effectLst/>
                <a:cs typeface="Zar" panose="00000400000000000000" pitchFamily="2" charset="-78"/>
              </a:rPr>
              <a:t> </a:t>
            </a:r>
            <a:r>
              <a:rPr lang="fa-IR" baseline="-25000" dirty="0">
                <a:effectLst/>
                <a:cs typeface="Zar" panose="00000400000000000000" pitchFamily="2" charset="-78"/>
              </a:rPr>
              <a:t>۲</a:t>
            </a:r>
            <a:r>
              <a:rPr lang="fa-IR" dirty="0">
                <a:effectLst/>
                <a:cs typeface="Zar" panose="00000400000000000000" pitchFamily="2" charset="-78"/>
              </a:rPr>
              <a:t> </a:t>
            </a:r>
          </a:p>
          <a:p>
            <a:pPr marL="0" indent="0" algn="ctr">
              <a:lnSpc>
                <a:spcPct val="120000"/>
              </a:lnSpc>
              <a:buNone/>
            </a:pPr>
            <a:r>
              <a:rPr lang="fa-IR" dirty="0">
                <a:effectLst/>
                <a:cs typeface="Zar" panose="00000400000000000000" pitchFamily="2" charset="-78"/>
              </a:rPr>
              <a:t>اکسیژن + </a:t>
            </a:r>
            <a:r>
              <a:rPr lang="fa-IR" dirty="0">
                <a:effectLst/>
                <a:cs typeface="Zar" panose="00000400000000000000" pitchFamily="2" charset="-78"/>
                <a:hlinkClick r:id="rId3" tooltip="کلر مونواکسید (صفحه وجود ندارد)"/>
              </a:rPr>
              <a:t>کلر مونواکسید</a:t>
            </a:r>
            <a:r>
              <a:rPr lang="fa-IR" dirty="0">
                <a:effectLst/>
                <a:cs typeface="Zar" panose="00000400000000000000" pitchFamily="2" charset="-78"/>
              </a:rPr>
              <a:t> → ازون + </a:t>
            </a:r>
            <a:r>
              <a:rPr lang="fa-IR" dirty="0">
                <a:effectLst/>
                <a:cs typeface="Zar" panose="00000400000000000000" pitchFamily="2" charset="-78"/>
                <a:hlinkClick r:id="rId4" tooltip="کلر"/>
              </a:rPr>
              <a:t>کلر</a:t>
            </a:r>
            <a:r>
              <a:rPr lang="fa-IR" dirty="0">
                <a:effectLst/>
                <a:cs typeface="Zar" panose="00000400000000000000" pitchFamily="2" charset="-78"/>
              </a:rPr>
              <a:t> </a:t>
            </a:r>
          </a:p>
          <a:p>
            <a:pPr marL="0" indent="0" algn="ctr">
              <a:lnSpc>
                <a:spcPct val="120000"/>
              </a:lnSpc>
              <a:buNone/>
            </a:pPr>
            <a:r>
              <a:rPr lang="en-US" dirty="0" err="1">
                <a:effectLst/>
                <a:cs typeface="Zar" panose="00000400000000000000" pitchFamily="2" charset="-78"/>
              </a:rPr>
              <a:t>ClO</a:t>
            </a:r>
            <a:r>
              <a:rPr lang="en-US" dirty="0">
                <a:effectLst/>
                <a:cs typeface="Zar" panose="00000400000000000000" pitchFamily="2" charset="-78"/>
              </a:rPr>
              <a:t> + O → </a:t>
            </a:r>
            <a:r>
              <a:rPr lang="en-US" dirty="0" err="1">
                <a:effectLst/>
                <a:cs typeface="Zar" panose="00000400000000000000" pitchFamily="2" charset="-78"/>
              </a:rPr>
              <a:t>Cl</a:t>
            </a:r>
            <a:r>
              <a:rPr lang="en-US" dirty="0">
                <a:effectLst/>
                <a:cs typeface="Zar" panose="00000400000000000000" pitchFamily="2" charset="-78"/>
              </a:rPr>
              <a:t> + O</a:t>
            </a:r>
            <a:r>
              <a:rPr lang="en-US" baseline="-25000" dirty="0">
                <a:effectLst/>
                <a:cs typeface="Zar" panose="00000400000000000000" pitchFamily="2" charset="-78"/>
              </a:rPr>
              <a:t> </a:t>
            </a:r>
            <a:r>
              <a:rPr lang="fa-IR" baseline="-25000" dirty="0">
                <a:effectLst/>
                <a:cs typeface="Zar" panose="00000400000000000000" pitchFamily="2" charset="-78"/>
              </a:rPr>
              <a:t>۲</a:t>
            </a:r>
            <a:r>
              <a:rPr lang="fa-IR" dirty="0">
                <a:effectLst/>
                <a:cs typeface="Zar" panose="00000400000000000000" pitchFamily="2" charset="-78"/>
              </a:rPr>
              <a:t> </a:t>
            </a:r>
          </a:p>
          <a:p>
            <a:pPr marL="0" indent="0" algn="ctr">
              <a:lnSpc>
                <a:spcPct val="120000"/>
              </a:lnSpc>
              <a:buNone/>
            </a:pPr>
            <a:r>
              <a:rPr lang="fa-IR" dirty="0">
                <a:effectLst/>
                <a:cs typeface="Zar" panose="00000400000000000000" pitchFamily="2" charset="-78"/>
              </a:rPr>
              <a:t>اکسیژن + کلر → اکسیژن اتمی + کلر مونواکسید </a:t>
            </a:r>
          </a:p>
          <a:p>
            <a:pPr marL="0" indent="0" algn="ctr" rtl="1">
              <a:lnSpc>
                <a:spcPct val="120000"/>
              </a:lnSpc>
              <a:buNone/>
            </a:pPr>
            <a:endParaRPr lang="fa-IR" dirty="0">
              <a:cs typeface="Zar" panose="00000400000000000000" pitchFamily="2" charset="-78"/>
            </a:endParaRPr>
          </a:p>
        </p:txBody>
      </p:sp>
      <p:pic>
        <p:nvPicPr>
          <p:cNvPr id="2" name="Picture 1"/>
          <p:cNvPicPr>
            <a:picLocks noChangeAspect="1"/>
          </p:cNvPicPr>
          <p:nvPr/>
        </p:nvPicPr>
        <p:blipFill>
          <a:blip r:embed="rId5"/>
          <a:stretch>
            <a:fillRect/>
          </a:stretch>
        </p:blipFill>
        <p:spPr>
          <a:xfrm>
            <a:off x="242230" y="4491037"/>
            <a:ext cx="2143125" cy="2143125"/>
          </a:xfrm>
          <a:prstGeom prst="rect">
            <a:avLst/>
          </a:prstGeom>
        </p:spPr>
      </p:pic>
      <p:pic>
        <p:nvPicPr>
          <p:cNvPr id="4" name="Picture 3"/>
          <p:cNvPicPr>
            <a:picLocks noChangeAspect="1"/>
          </p:cNvPicPr>
          <p:nvPr/>
        </p:nvPicPr>
        <p:blipFill>
          <a:blip r:embed="rId6"/>
          <a:stretch>
            <a:fillRect/>
          </a:stretch>
        </p:blipFill>
        <p:spPr>
          <a:xfrm>
            <a:off x="0" y="118734"/>
            <a:ext cx="2143125" cy="2143125"/>
          </a:xfrm>
          <a:prstGeom prst="rect">
            <a:avLst/>
          </a:prstGeom>
        </p:spPr>
      </p:pic>
      <p:sp>
        <p:nvSpPr>
          <p:cNvPr id="5" name="Oval 4"/>
          <p:cNvSpPr/>
          <p:nvPr/>
        </p:nvSpPr>
        <p:spPr>
          <a:xfrm>
            <a:off x="9690537" y="4824247"/>
            <a:ext cx="1944414" cy="1250731"/>
          </a:xfrm>
          <a:prstGeom prst="ellipse">
            <a:avLst/>
          </a:prstGeom>
        </p:spPr>
        <p:style>
          <a:lnRef idx="2">
            <a:schemeClr val="accent6"/>
          </a:lnRef>
          <a:fillRef idx="1">
            <a:schemeClr val="lt1"/>
          </a:fillRef>
          <a:effectRef idx="0">
            <a:schemeClr val="accent6"/>
          </a:effectRef>
          <a:fontRef idx="minor">
            <a:schemeClr val="dk1"/>
          </a:fontRef>
        </p:style>
        <p:txBody>
          <a:bodyPr rtlCol="1" anchor="ctr"/>
          <a:lstStyle/>
          <a:p>
            <a:pPr algn="ctr"/>
            <a:r>
              <a:rPr lang="fa-IR" dirty="0">
                <a:cs typeface="Zar" panose="00000400000000000000" pitchFamily="2" charset="-78"/>
              </a:rPr>
              <a:t>واکنش در حضور هالوژنها و تخریب  ازون </a:t>
            </a:r>
          </a:p>
        </p:txBody>
      </p:sp>
      <p:sp>
        <p:nvSpPr>
          <p:cNvPr id="6" name="Oval 5"/>
          <p:cNvSpPr/>
          <p:nvPr/>
        </p:nvSpPr>
        <p:spPr>
          <a:xfrm>
            <a:off x="9732578" y="252248"/>
            <a:ext cx="1944414" cy="1250731"/>
          </a:xfrm>
          <a:prstGeom prst="ellipse">
            <a:avLst/>
          </a:prstGeom>
        </p:spPr>
        <p:style>
          <a:lnRef idx="2">
            <a:schemeClr val="accent6"/>
          </a:lnRef>
          <a:fillRef idx="1">
            <a:schemeClr val="lt1"/>
          </a:fillRef>
          <a:effectRef idx="0">
            <a:schemeClr val="accent6"/>
          </a:effectRef>
          <a:fontRef idx="minor">
            <a:schemeClr val="dk1"/>
          </a:fontRef>
        </p:style>
        <p:txBody>
          <a:bodyPr rtlCol="1" anchor="ctr"/>
          <a:lstStyle/>
          <a:p>
            <a:pPr algn="ctr"/>
            <a:r>
              <a:rPr lang="fa-IR" dirty="0">
                <a:cs typeface="Zar" panose="00000400000000000000" pitchFamily="2" charset="-78"/>
              </a:rPr>
              <a:t>واکنش طبیعی تشکیل و تخریب  ازون در استراتوسفر </a:t>
            </a:r>
          </a:p>
        </p:txBody>
      </p:sp>
    </p:spTree>
    <p:extLst>
      <p:ext uri="{BB962C8B-B14F-4D97-AF65-F5344CB8AC3E}">
        <p14:creationId xmlns:p14="http://schemas.microsoft.com/office/powerpoint/2010/main" val="11248683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31227" y="462456"/>
            <a:ext cx="11561379" cy="5714508"/>
          </a:xfrm>
        </p:spPr>
        <p:txBody>
          <a:bodyPr>
            <a:normAutofit fontScale="85000" lnSpcReduction="20000"/>
          </a:bodyPr>
          <a:lstStyle/>
          <a:p>
            <a:pPr algn="just" rtl="1">
              <a:lnSpc>
                <a:spcPct val="120000"/>
              </a:lnSpc>
            </a:pPr>
            <a:r>
              <a:rPr lang="fa-IR" dirty="0">
                <a:cs typeface="Zar" panose="00000400000000000000" pitchFamily="2" charset="-78"/>
              </a:rPr>
              <a:t>در ظهر یک روز آفتابی 95% اشعه تابشی </a:t>
            </a:r>
            <a:r>
              <a:rPr lang="en-US" dirty="0">
                <a:cs typeface="Zar" panose="00000400000000000000" pitchFamily="2" charset="-78"/>
              </a:rPr>
              <a:t>UVA </a:t>
            </a:r>
            <a:r>
              <a:rPr lang="fa-IR" dirty="0">
                <a:cs typeface="Zar" panose="00000400000000000000" pitchFamily="2" charset="-78"/>
              </a:rPr>
              <a:t> و 5% از نوع </a:t>
            </a:r>
            <a:r>
              <a:rPr lang="en-US" dirty="0">
                <a:cs typeface="Zar" panose="00000400000000000000" pitchFamily="2" charset="-78"/>
              </a:rPr>
              <a:t>UVB </a:t>
            </a:r>
            <a:r>
              <a:rPr lang="fa-IR" dirty="0">
                <a:cs typeface="Zar" panose="00000400000000000000" pitchFamily="2" charset="-78"/>
              </a:rPr>
              <a:t> است که </a:t>
            </a:r>
            <a:r>
              <a:rPr lang="fa-IR" dirty="0">
                <a:solidFill>
                  <a:srgbClr val="FF0000"/>
                </a:solidFill>
                <a:cs typeface="Zar" panose="00000400000000000000" pitchFamily="2" charset="-78"/>
              </a:rPr>
              <a:t>کل</a:t>
            </a:r>
            <a:r>
              <a:rPr lang="en-US" dirty="0">
                <a:solidFill>
                  <a:srgbClr val="FF0000"/>
                </a:solidFill>
                <a:cs typeface="Zar" panose="00000400000000000000" pitchFamily="2" charset="-78"/>
              </a:rPr>
              <a:t> UVC </a:t>
            </a:r>
            <a:r>
              <a:rPr lang="fa-IR" dirty="0">
                <a:solidFill>
                  <a:srgbClr val="FF0000"/>
                </a:solidFill>
                <a:cs typeface="Zar" panose="00000400000000000000" pitchFamily="2" charset="-78"/>
              </a:rPr>
              <a:t>و بیشتر</a:t>
            </a:r>
            <a:r>
              <a:rPr lang="en-US" dirty="0">
                <a:solidFill>
                  <a:srgbClr val="FF0000"/>
                </a:solidFill>
                <a:cs typeface="Zar" panose="00000400000000000000" pitchFamily="2" charset="-78"/>
              </a:rPr>
              <a:t>UVB </a:t>
            </a:r>
            <a:r>
              <a:rPr lang="fa-IR" dirty="0">
                <a:solidFill>
                  <a:srgbClr val="FF0000"/>
                </a:solidFill>
                <a:cs typeface="Zar" panose="00000400000000000000" pitchFamily="2" charset="-78"/>
              </a:rPr>
              <a:t> توسط لایه ازن </a:t>
            </a:r>
            <a:r>
              <a:rPr lang="fa-IR" dirty="0">
                <a:cs typeface="Zar" panose="00000400000000000000" pitchFamily="2" charset="-78"/>
              </a:rPr>
              <a:t>استراتوسفری جذب می شود. میزان انرژی اشعه بر حسب (</a:t>
            </a:r>
            <a:r>
              <a:rPr lang="en-US" dirty="0">
                <a:cs typeface="Zar" panose="00000400000000000000" pitchFamily="2" charset="-78"/>
              </a:rPr>
              <a:t>J/m2) </a:t>
            </a:r>
            <a:r>
              <a:rPr lang="fa-IR" dirty="0">
                <a:cs typeface="Zar" panose="00000400000000000000" pitchFamily="2" charset="-78"/>
              </a:rPr>
              <a:t> و میزان توان یا انرژی ساطع شده بر یک سطح مشخص در یک زمان معین بر حسب </a:t>
            </a:r>
            <a:r>
              <a:rPr lang="en-US" dirty="0">
                <a:cs typeface="Zar" panose="00000400000000000000" pitchFamily="2" charset="-78"/>
              </a:rPr>
              <a:t>W/m2 </a:t>
            </a:r>
            <a:r>
              <a:rPr lang="fa-IR" dirty="0">
                <a:cs typeface="Zar" panose="00000400000000000000" pitchFamily="2" charset="-78"/>
              </a:rPr>
              <a:t> است .که از آن تحت عناوین </a:t>
            </a:r>
            <a:r>
              <a:rPr lang="en-US" dirty="0" err="1">
                <a:cs typeface="Zar" panose="00000400000000000000" pitchFamily="2" charset="-78"/>
              </a:rPr>
              <a:t>fluence</a:t>
            </a:r>
            <a:r>
              <a:rPr lang="en-US" dirty="0">
                <a:cs typeface="Zar" panose="00000400000000000000" pitchFamily="2" charset="-78"/>
              </a:rPr>
              <a:t>، exposure dose </a:t>
            </a:r>
            <a:r>
              <a:rPr lang="fa-IR" dirty="0">
                <a:cs typeface="Zar" panose="00000400000000000000" pitchFamily="2" charset="-78"/>
              </a:rPr>
              <a:t> و</a:t>
            </a:r>
            <a:r>
              <a:rPr lang="en-US" dirty="0">
                <a:cs typeface="Zar" panose="00000400000000000000" pitchFamily="2" charset="-78"/>
              </a:rPr>
              <a:t>dose </a:t>
            </a:r>
            <a:r>
              <a:rPr lang="fa-IR" dirty="0">
                <a:cs typeface="Zar" panose="00000400000000000000" pitchFamily="2" charset="-78"/>
              </a:rPr>
              <a:t> نیز نام برده می شود. درعمل اشعه گامـا و ایکـس کـه طـول مـوج کمتري دارند قــدرت نفــوذ بیشتر و اثــر میکــروب کشی شدیدتري از پرتو فرابنفش نشان می دهند، اما استفاده از آنهـا دشوار و خطرناك است. تفاوت اثر این امواج بـر حیات میکروب ها به طول موج و مقدار انـرژي اشـعه بسـتگی دارد. انرژي فوتون هایی که از منابع تابش تولید شده، به فرکانس تابش بستگی داشته و با رابطه زیر نشان داده میشود.</a:t>
            </a:r>
          </a:p>
          <a:p>
            <a:pPr algn="just" rtl="1">
              <a:lnSpc>
                <a:spcPct val="120000"/>
              </a:lnSpc>
            </a:pPr>
            <a:r>
              <a:rPr lang="en-US" dirty="0">
                <a:cs typeface="Zar" panose="00000400000000000000" pitchFamily="2" charset="-78"/>
              </a:rPr>
              <a:t>E = </a:t>
            </a:r>
            <a:r>
              <a:rPr lang="en-US" dirty="0" err="1">
                <a:cs typeface="Zar" panose="00000400000000000000" pitchFamily="2" charset="-78"/>
              </a:rPr>
              <a:t>hf</a:t>
            </a:r>
            <a:r>
              <a:rPr lang="en-US" dirty="0">
                <a:cs typeface="Zar" panose="00000400000000000000" pitchFamily="2" charset="-78"/>
              </a:rPr>
              <a:t> = </a:t>
            </a:r>
            <a:r>
              <a:rPr lang="en-US" dirty="0" err="1">
                <a:cs typeface="Zar" panose="00000400000000000000" pitchFamily="2" charset="-78"/>
              </a:rPr>
              <a:t>hc</a:t>
            </a:r>
            <a:r>
              <a:rPr lang="en-US" dirty="0">
                <a:cs typeface="Zar" panose="00000400000000000000" pitchFamily="2" charset="-78"/>
              </a:rPr>
              <a:t>/ </a:t>
            </a:r>
            <a:r>
              <a:rPr lang="el-GR" b="1" dirty="0">
                <a:cs typeface="Zar" panose="00000400000000000000" pitchFamily="2" charset="-78"/>
              </a:rPr>
              <a:t>λ</a:t>
            </a:r>
            <a:endParaRPr lang="el-GR" dirty="0">
              <a:effectLst/>
              <a:cs typeface="Zar" panose="00000400000000000000" pitchFamily="2" charset="-78"/>
            </a:endParaRPr>
          </a:p>
          <a:p>
            <a:pPr algn="just" rtl="1">
              <a:lnSpc>
                <a:spcPct val="120000"/>
              </a:lnSpc>
            </a:pPr>
            <a:r>
              <a:rPr lang="en-US" dirty="0">
                <a:cs typeface="Zar" panose="00000400000000000000" pitchFamily="2" charset="-78"/>
              </a:rPr>
              <a:t>E = </a:t>
            </a:r>
            <a:r>
              <a:rPr lang="fa-IR" dirty="0">
                <a:cs typeface="Zar" panose="00000400000000000000" pitchFamily="2" charset="-78"/>
              </a:rPr>
              <a:t>انرژي یک کوانتـوم (ژول)</a:t>
            </a:r>
            <a:endParaRPr lang="fa-IR" dirty="0">
              <a:effectLst/>
              <a:cs typeface="Zar" panose="00000400000000000000" pitchFamily="2" charset="-78"/>
            </a:endParaRPr>
          </a:p>
          <a:p>
            <a:pPr algn="just" rtl="1">
              <a:lnSpc>
                <a:spcPct val="120000"/>
              </a:lnSpc>
            </a:pPr>
            <a:r>
              <a:rPr lang="en-US" dirty="0">
                <a:cs typeface="Zar" panose="00000400000000000000" pitchFamily="2" charset="-78"/>
              </a:rPr>
              <a:t>f = </a:t>
            </a:r>
            <a:r>
              <a:rPr lang="fa-IR" dirty="0">
                <a:cs typeface="Zar" panose="00000400000000000000" pitchFamily="2" charset="-78"/>
              </a:rPr>
              <a:t>فرکـانس یا تعـداد</a:t>
            </a:r>
            <a:r>
              <a:rPr lang="fa-IR" dirty="0">
                <a:effectLst/>
                <a:cs typeface="Zar" panose="00000400000000000000" pitchFamily="2" charset="-78"/>
              </a:rPr>
              <a:t> </a:t>
            </a:r>
            <a:r>
              <a:rPr lang="fa-IR" dirty="0">
                <a:cs typeface="Zar" panose="00000400000000000000" pitchFamily="2" charset="-78"/>
              </a:rPr>
              <a:t>نوسان در ثانیه (یا هرتـز)</a:t>
            </a:r>
            <a:endParaRPr lang="fa-IR" dirty="0">
              <a:effectLst/>
              <a:cs typeface="Zar" panose="00000400000000000000" pitchFamily="2" charset="-78"/>
            </a:endParaRPr>
          </a:p>
          <a:p>
            <a:pPr algn="just" rtl="1">
              <a:lnSpc>
                <a:spcPct val="120000"/>
              </a:lnSpc>
            </a:pPr>
            <a:r>
              <a:rPr lang="en-US" dirty="0">
                <a:cs typeface="Zar" panose="00000400000000000000" pitchFamily="2" charset="-78"/>
              </a:rPr>
              <a:t>h = </a:t>
            </a:r>
            <a:r>
              <a:rPr lang="fa-IR" dirty="0">
                <a:cs typeface="Zar" panose="00000400000000000000" pitchFamily="2" charset="-78"/>
              </a:rPr>
              <a:t>ثابـت پلانـک (</a:t>
            </a:r>
            <a:r>
              <a:rPr lang="fa-IR" dirty="0">
                <a:effectLst/>
                <a:cs typeface="Zar" panose="00000400000000000000" pitchFamily="2" charset="-78"/>
              </a:rPr>
              <a:t> </a:t>
            </a:r>
            <a:r>
              <a:rPr lang="fa-IR" dirty="0">
                <a:cs typeface="Zar" panose="00000400000000000000" pitchFamily="2" charset="-78"/>
              </a:rPr>
              <a:t>10</a:t>
            </a:r>
            <a:r>
              <a:rPr lang="fa-IR" baseline="30000" dirty="0">
                <a:cs typeface="Zar" panose="00000400000000000000" pitchFamily="2" charset="-78"/>
              </a:rPr>
              <a:t>4</a:t>
            </a:r>
            <a:r>
              <a:rPr lang="fa-IR" dirty="0">
                <a:cs typeface="Zar" panose="00000400000000000000" pitchFamily="2" charset="-78"/>
              </a:rPr>
              <a:t> × 63/6 ژول- ثانیه)</a:t>
            </a:r>
            <a:endParaRPr lang="fa-IR" dirty="0">
              <a:effectLst/>
              <a:cs typeface="Zar" panose="00000400000000000000" pitchFamily="2" charset="-78"/>
            </a:endParaRPr>
          </a:p>
          <a:p>
            <a:pPr algn="just" rtl="1">
              <a:lnSpc>
                <a:spcPct val="120000"/>
              </a:lnSpc>
            </a:pPr>
            <a:r>
              <a:rPr lang="fa-IR" dirty="0">
                <a:cs typeface="Zar" panose="00000400000000000000" pitchFamily="2" charset="-78"/>
              </a:rPr>
              <a:t>  </a:t>
            </a:r>
            <a:r>
              <a:rPr lang="en-US" dirty="0">
                <a:cs typeface="Zar" panose="00000400000000000000" pitchFamily="2" charset="-78"/>
              </a:rPr>
              <a:t>c= </a:t>
            </a:r>
            <a:r>
              <a:rPr lang="fa-IR" dirty="0">
                <a:cs typeface="Zar" panose="00000400000000000000" pitchFamily="2" charset="-78"/>
              </a:rPr>
              <a:t>سرعت یا طول طی شده در واحـد زمـان</a:t>
            </a:r>
            <a:r>
              <a:rPr lang="fa-IR" dirty="0">
                <a:effectLst/>
                <a:cs typeface="Zar" panose="00000400000000000000" pitchFamily="2" charset="-78"/>
              </a:rPr>
              <a:t> </a:t>
            </a:r>
            <a:r>
              <a:rPr lang="fa-IR" dirty="0">
                <a:cs typeface="Zar" panose="00000400000000000000" pitchFamily="2" charset="-78"/>
              </a:rPr>
              <a:t>( 10</a:t>
            </a:r>
            <a:r>
              <a:rPr lang="fa-IR" baseline="30000" dirty="0">
                <a:cs typeface="Zar" panose="00000400000000000000" pitchFamily="2" charset="-78"/>
              </a:rPr>
              <a:t>8</a:t>
            </a:r>
            <a:r>
              <a:rPr lang="fa-IR" dirty="0">
                <a:cs typeface="Zar" panose="00000400000000000000" pitchFamily="2" charset="-78"/>
              </a:rPr>
              <a:t> × 3 متر در ثانیه)</a:t>
            </a:r>
            <a:endParaRPr lang="fa-IR" dirty="0">
              <a:effectLst/>
              <a:cs typeface="Zar" panose="00000400000000000000" pitchFamily="2" charset="-78"/>
            </a:endParaRPr>
          </a:p>
          <a:p>
            <a:pPr algn="just" rtl="1">
              <a:lnSpc>
                <a:spcPct val="120000"/>
              </a:lnSpc>
            </a:pPr>
            <a:r>
              <a:rPr lang="en-US" dirty="0">
                <a:cs typeface="Zar" panose="00000400000000000000" pitchFamily="2" charset="-78"/>
              </a:rPr>
              <a:t>l = </a:t>
            </a:r>
            <a:r>
              <a:rPr lang="fa-IR" dirty="0">
                <a:cs typeface="Zar" panose="00000400000000000000" pitchFamily="2" charset="-78"/>
              </a:rPr>
              <a:t>طول موج پرتو (متر)</a:t>
            </a:r>
            <a:endParaRPr lang="fa-IR" dirty="0">
              <a:effectLst/>
              <a:cs typeface="Zar" panose="00000400000000000000" pitchFamily="2" charset="-78"/>
            </a:endParaRPr>
          </a:p>
        </p:txBody>
      </p:sp>
      <p:pic>
        <p:nvPicPr>
          <p:cNvPr id="2" name="Picture 1"/>
          <p:cNvPicPr>
            <a:picLocks noChangeAspect="1"/>
          </p:cNvPicPr>
          <p:nvPr/>
        </p:nvPicPr>
        <p:blipFill>
          <a:blip r:embed="rId2"/>
          <a:stretch>
            <a:fillRect/>
          </a:stretch>
        </p:blipFill>
        <p:spPr>
          <a:xfrm>
            <a:off x="231227" y="2964573"/>
            <a:ext cx="4825534" cy="3436227"/>
          </a:xfrm>
          <a:prstGeom prst="rect">
            <a:avLst/>
          </a:prstGeom>
        </p:spPr>
      </p:pic>
    </p:spTree>
    <p:extLst>
      <p:ext uri="{BB962C8B-B14F-4D97-AF65-F5344CB8AC3E}">
        <p14:creationId xmlns:p14="http://schemas.microsoft.com/office/powerpoint/2010/main" val="14913756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7145" y="441435"/>
            <a:ext cx="11550868" cy="5423338"/>
          </a:xfrm>
        </p:spPr>
        <p:txBody>
          <a:bodyPr>
            <a:normAutofit/>
          </a:bodyPr>
          <a:lstStyle/>
          <a:p>
            <a:pPr marL="0" indent="0" algn="ctr" rtl="1">
              <a:buNone/>
            </a:pPr>
            <a:r>
              <a:rPr lang="fa-IR" sz="3200" b="1" dirty="0">
                <a:cs typeface="Zar" panose="00000400000000000000" pitchFamily="2" charset="-78"/>
              </a:rPr>
              <a:t>عوامل موثر در قدرت پرتوهای </a:t>
            </a:r>
            <a:r>
              <a:rPr lang="en-US" sz="3200" b="1" dirty="0">
                <a:cs typeface="Zar" panose="00000400000000000000" pitchFamily="2" charset="-78"/>
              </a:rPr>
              <a:t>UV</a:t>
            </a:r>
            <a:endParaRPr lang="fa-IR" sz="3200" b="1" dirty="0">
              <a:cs typeface="Zar" panose="00000400000000000000" pitchFamily="2" charset="-78"/>
            </a:endParaRPr>
          </a:p>
          <a:p>
            <a:pPr marL="0" indent="0" algn="r" rtl="1">
              <a:buNone/>
            </a:pPr>
            <a:endParaRPr lang="fa-IR" dirty="0">
              <a:cs typeface="Zar" panose="00000400000000000000" pitchFamily="2" charset="-78"/>
            </a:endParaRPr>
          </a:p>
          <a:p>
            <a:pPr marL="0" indent="0" algn="r" rtl="1">
              <a:buNone/>
            </a:pPr>
            <a:r>
              <a:rPr lang="fa-IR" dirty="0">
                <a:cs typeface="Zar" panose="00000400000000000000" pitchFamily="2" charset="-78"/>
              </a:rPr>
              <a:t>1-  زمان شبانه‌روز: این پرتوها در ساعات ۱۰ صبح تا ۴ بعد از ظهر بسیار قوی هستند.</a:t>
            </a:r>
          </a:p>
          <a:p>
            <a:pPr marL="0" indent="0" algn="r" rtl="1">
              <a:buNone/>
            </a:pPr>
            <a:r>
              <a:rPr lang="fa-IR" dirty="0">
                <a:cs typeface="Zar" panose="00000400000000000000" pitchFamily="2" charset="-78"/>
              </a:rPr>
              <a:t>۲- فصول سال: در طول فصل بهار و تابستان پرتوهای </a:t>
            </a:r>
            <a:r>
              <a:rPr lang="en-US" dirty="0">
                <a:cs typeface="Zar" panose="00000400000000000000" pitchFamily="2" charset="-78"/>
              </a:rPr>
              <a:t>UV </a:t>
            </a:r>
            <a:r>
              <a:rPr lang="fa-IR" dirty="0">
                <a:cs typeface="Zar" panose="00000400000000000000" pitchFamily="2" charset="-78"/>
              </a:rPr>
              <a:t> قدرت بیشتری دارند.</a:t>
            </a:r>
          </a:p>
          <a:p>
            <a:pPr marL="0" indent="0" algn="r" rtl="1">
              <a:buNone/>
            </a:pPr>
            <a:r>
              <a:rPr lang="fa-IR" dirty="0">
                <a:cs typeface="Zar" panose="00000400000000000000" pitchFamily="2" charset="-78"/>
              </a:rPr>
              <a:t>۳- عرض جغرافیایی (فاصله از خط استوا): هر چقدر از خط استوا دورتر شویم، قدرت این پرتوها کمتر می‌شود.</a:t>
            </a:r>
          </a:p>
          <a:p>
            <a:pPr marL="0" indent="0" algn="r" rtl="1">
              <a:buNone/>
            </a:pPr>
            <a:r>
              <a:rPr lang="fa-IR" dirty="0">
                <a:cs typeface="Zar" panose="00000400000000000000" pitchFamily="2" charset="-78"/>
              </a:rPr>
              <a:t>۴- ارتفاع از سطح دریا : پرتوهای یو وی به مناطق با ارتفاع بالاتر، با قدرت بیشتری می‌تابند.</a:t>
            </a:r>
          </a:p>
          <a:p>
            <a:pPr marL="0" indent="0" algn="r" rtl="1">
              <a:buNone/>
            </a:pPr>
            <a:r>
              <a:rPr lang="fa-IR" dirty="0">
                <a:cs typeface="Zar" panose="00000400000000000000" pitchFamily="2" charset="-78"/>
              </a:rPr>
              <a:t>۵- ابرها: در هوای ابری میزان پرتوهای </a:t>
            </a:r>
            <a:r>
              <a:rPr lang="en-US" dirty="0">
                <a:cs typeface="Zar" panose="00000400000000000000" pitchFamily="2" charset="-78"/>
              </a:rPr>
              <a:t>UV </a:t>
            </a:r>
            <a:r>
              <a:rPr lang="fa-IR" dirty="0">
                <a:cs typeface="Zar" panose="00000400000000000000" pitchFamily="2" charset="-78"/>
              </a:rPr>
              <a:t>کمتری به سطح زمین می‌رسد.</a:t>
            </a:r>
          </a:p>
          <a:p>
            <a:pPr marL="0" indent="0" algn="r" rtl="1">
              <a:buNone/>
            </a:pPr>
            <a:r>
              <a:rPr lang="fa-IR" dirty="0">
                <a:cs typeface="Zar" panose="00000400000000000000" pitchFamily="2" charset="-78"/>
              </a:rPr>
              <a:t>۶- سطح اوزون موجود در جو زمین: هر چقدر لایه اوزون ضخیم‌تری در سطح جو زمین موجود باشید، پرتوهای فرابنفش کمتری از آن عبور می‌کند.</a:t>
            </a:r>
          </a:p>
          <a:p>
            <a:pPr marL="0" indent="0" algn="r" rtl="1">
              <a:buNone/>
            </a:pPr>
            <a:r>
              <a:rPr lang="fa-IR" dirty="0">
                <a:cs typeface="Zar" panose="00000400000000000000" pitchFamily="2" charset="-78"/>
              </a:rPr>
              <a:t>7- بازتابش سطوح مختلف </a:t>
            </a:r>
          </a:p>
        </p:txBody>
      </p:sp>
    </p:spTree>
    <p:extLst>
      <p:ext uri="{BB962C8B-B14F-4D97-AF65-F5344CB8AC3E}">
        <p14:creationId xmlns:p14="http://schemas.microsoft.com/office/powerpoint/2010/main" val="14931823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36332" y="336330"/>
            <a:ext cx="11445765" cy="4015007"/>
          </a:xfrm>
        </p:spPr>
        <p:txBody>
          <a:bodyPr>
            <a:normAutofit fontScale="85000" lnSpcReduction="10000"/>
          </a:bodyPr>
          <a:lstStyle/>
          <a:p>
            <a:pPr algn="just" rtl="1">
              <a:lnSpc>
                <a:spcPct val="150000"/>
              </a:lnSpc>
            </a:pPr>
            <a:r>
              <a:rPr lang="fa-IR" dirty="0">
                <a:cs typeface="Zar" panose="00000400000000000000" pitchFamily="2" charset="-78"/>
              </a:rPr>
              <a:t>میزان فاصله خورشید از کره زمین : میزان پرتوهاي فرابنفش در سطح زمین بستگی به فاصله خورشید از کره زمین دارد و با توجه به اینکه این میزان فاصله در ماههای سال و ساعات روز متفاوت است شدت پرتوهای فرابنفش در ماههای سال و ساعات روز متغیر خواهد بود.</a:t>
            </a:r>
          </a:p>
          <a:p>
            <a:pPr algn="just" rtl="1">
              <a:lnSpc>
                <a:spcPct val="150000"/>
              </a:lnSpc>
            </a:pPr>
            <a:r>
              <a:rPr lang="fa-IR" dirty="0">
                <a:cs typeface="Zar" panose="00000400000000000000" pitchFamily="2" charset="-78"/>
              </a:rPr>
              <a:t> به عبارت دیگر </a:t>
            </a:r>
            <a:r>
              <a:rPr lang="fa-IR" dirty="0">
                <a:solidFill>
                  <a:srgbClr val="FF0000"/>
                </a:solidFill>
                <a:cs typeface="Zar" panose="00000400000000000000" pitchFamily="2" charset="-78"/>
              </a:rPr>
              <a:t>هر چه فاصله خورشید از کره زمین بیشتر باشد میزان پرتوهای فرابنفش در سطح زمین بیشتر</a:t>
            </a:r>
            <a:r>
              <a:rPr lang="fa-IR" dirty="0">
                <a:cs typeface="Zar" panose="00000400000000000000" pitchFamily="2" charset="-78"/>
              </a:rPr>
              <a:t> می باشد و بالعکس . در حدود دوم جولای، خورشید دارای بیشترین فاصله و در دوم ژانویه دارای کمترین فاصله با کره زمین است. در خارج از نواحی استوایی حداکثر تابش پرتوهاي فرابنفش زمانی رخ میدهد که خورشید در دورترین فاصله قرار گيرد که </a:t>
            </a:r>
            <a:r>
              <a:rPr lang="fa-IR" dirty="0">
                <a:solidFill>
                  <a:srgbClr val="FF0000"/>
                </a:solidFill>
                <a:cs typeface="Zar" panose="00000400000000000000" pitchFamily="2" charset="-78"/>
              </a:rPr>
              <a:t>حدود ظهر (ظهر آفتابی</a:t>
            </a:r>
            <a:r>
              <a:rPr lang="fa-IR" dirty="0">
                <a:cs typeface="Zar" panose="00000400000000000000" pitchFamily="2" charset="-78"/>
              </a:rPr>
              <a:t>) در ماههای تابستان در نيمكره شمالي است. </a:t>
            </a:r>
          </a:p>
        </p:txBody>
      </p:sp>
      <p:pic>
        <p:nvPicPr>
          <p:cNvPr id="4" name="Picture 3"/>
          <p:cNvPicPr>
            <a:picLocks noChangeAspect="1"/>
          </p:cNvPicPr>
          <p:nvPr/>
        </p:nvPicPr>
        <p:blipFill>
          <a:blip r:embed="rId2"/>
          <a:stretch>
            <a:fillRect/>
          </a:stretch>
        </p:blipFill>
        <p:spPr>
          <a:xfrm>
            <a:off x="6674070" y="4227814"/>
            <a:ext cx="4039780" cy="2753710"/>
          </a:xfrm>
          <a:prstGeom prst="rect">
            <a:avLst/>
          </a:prstGeom>
        </p:spPr>
      </p:pic>
      <p:pic>
        <p:nvPicPr>
          <p:cNvPr id="6" name="Picture 5"/>
          <p:cNvPicPr>
            <a:picLocks noChangeAspect="1"/>
          </p:cNvPicPr>
          <p:nvPr/>
        </p:nvPicPr>
        <p:blipFill>
          <a:blip r:embed="rId3"/>
          <a:stretch>
            <a:fillRect/>
          </a:stretch>
        </p:blipFill>
        <p:spPr>
          <a:xfrm>
            <a:off x="1219202" y="4106989"/>
            <a:ext cx="4246178" cy="3096579"/>
          </a:xfrm>
          <a:prstGeom prst="rect">
            <a:avLst/>
          </a:prstGeom>
        </p:spPr>
      </p:pic>
    </p:spTree>
    <p:extLst>
      <p:ext uri="{BB962C8B-B14F-4D97-AF65-F5344CB8AC3E}">
        <p14:creationId xmlns:p14="http://schemas.microsoft.com/office/powerpoint/2010/main" val="37707644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8883" y="546537"/>
            <a:ext cx="11038489" cy="6180083"/>
          </a:xfrm>
        </p:spPr>
        <p:txBody>
          <a:bodyPr>
            <a:normAutofit fontScale="85000" lnSpcReduction="10000"/>
          </a:bodyPr>
          <a:lstStyle/>
          <a:p>
            <a:pPr algn="just" rtl="1">
              <a:lnSpc>
                <a:spcPct val="150000"/>
              </a:lnSpc>
            </a:pPr>
            <a:r>
              <a:rPr lang="fa-IR" dirty="0">
                <a:cs typeface="Zar" panose="00000400000000000000" pitchFamily="2" charset="-78"/>
              </a:rPr>
              <a:t>عرض جغرافیایی هر چه به </a:t>
            </a:r>
            <a:r>
              <a:rPr lang="fa-IR" dirty="0">
                <a:solidFill>
                  <a:srgbClr val="FF0000"/>
                </a:solidFill>
                <a:cs typeface="Zar" panose="00000400000000000000" pitchFamily="2" charset="-78"/>
              </a:rPr>
              <a:t>مناطق استوایی نزدیک تر </a:t>
            </a:r>
            <a:r>
              <a:rPr lang="fa-IR" dirty="0">
                <a:cs typeface="Zar" panose="00000400000000000000" pitchFamily="2" charset="-78"/>
              </a:rPr>
              <a:t>شویم بر شدت پرتوهای فرابنفش افزوده می شود.</a:t>
            </a:r>
          </a:p>
          <a:p>
            <a:pPr algn="just" rtl="1">
              <a:lnSpc>
                <a:spcPct val="150000"/>
              </a:lnSpc>
            </a:pPr>
            <a:r>
              <a:rPr lang="fa-IR" dirty="0">
                <a:cs typeface="Zar" panose="00000400000000000000" pitchFamily="2" charset="-78"/>
              </a:rPr>
              <a:t>  پوشش ابر: </a:t>
            </a:r>
            <a:r>
              <a:rPr lang="fa-IR" dirty="0">
                <a:solidFill>
                  <a:srgbClr val="FF0000"/>
                </a:solidFill>
                <a:cs typeface="Zar" panose="00000400000000000000" pitchFamily="2" charset="-78"/>
              </a:rPr>
              <a:t>ابرها از طریق انعکاس، انکسار، جذب و تفرق پرتوهای فرابنفش سبب افزایش یا کاهش </a:t>
            </a:r>
            <a:r>
              <a:rPr lang="fa-IR" dirty="0">
                <a:cs typeface="Zar" panose="00000400000000000000" pitchFamily="2" charset="-78"/>
              </a:rPr>
              <a:t>(که عمدتا سبب کاهش) در پرتوهای فرابنفش در سطح زمین می شوند. در آسمان بدون ابر، پرتوهای فرابنفش در حداکثر میزان است اما حتی با وجود پوشش ابر، بخشی از پرتوهای فرابنفش به سطح زمین میرسد. به عبارت دیگر بیش از 90 % از پرتوهای فرابنفش خورشیدی می تواند از پوشش ابر روشن عبور نماید و به سطح زمین برسد. </a:t>
            </a:r>
          </a:p>
          <a:p>
            <a:pPr algn="just" rtl="1">
              <a:lnSpc>
                <a:spcPct val="150000"/>
              </a:lnSpc>
            </a:pPr>
            <a:r>
              <a:rPr lang="fa-IR" dirty="0">
                <a:cs typeface="Zar" panose="00000400000000000000" pitchFamily="2" charset="-78"/>
              </a:rPr>
              <a:t>ارتفاع از سطح دریا به دليل نازکتر بودن اتمسفر </a:t>
            </a:r>
            <a:r>
              <a:rPr lang="fa-IR" dirty="0">
                <a:solidFill>
                  <a:srgbClr val="FF0000"/>
                </a:solidFill>
                <a:cs typeface="Zar" panose="00000400000000000000" pitchFamily="2" charset="-78"/>
              </a:rPr>
              <a:t>در ارتفاعات بالاتر، ميزان جذب پرتوهای فرابنفش </a:t>
            </a:r>
            <a:r>
              <a:rPr lang="fa-IR" dirty="0">
                <a:cs typeface="Zar" panose="00000400000000000000" pitchFamily="2" charset="-78"/>
              </a:rPr>
              <a:t>توسط لایه های اتمسفر کمتر بوده و میزان پرتوهای فرابنفش در سطح زمین افزایش می یابد. در واقع به ازاي هر 1000 متر افزایش ارتفاع، میزان پرتوهای فرابنفش در سطح زمین حدود10 % تا 12 % افزایش می یابد و به ازای هر 300 متر افزایش ارتفاع، میزان پرتوهای فرابنفش تقریبا چهار درصد افزایش می يابد . </a:t>
            </a:r>
          </a:p>
        </p:txBody>
      </p:sp>
    </p:spTree>
    <p:extLst>
      <p:ext uri="{BB962C8B-B14F-4D97-AF65-F5344CB8AC3E}">
        <p14:creationId xmlns:p14="http://schemas.microsoft.com/office/powerpoint/2010/main" val="42700898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683172"/>
            <a:ext cx="10515600" cy="5493791"/>
          </a:xfrm>
        </p:spPr>
        <p:txBody>
          <a:bodyPr/>
          <a:lstStyle/>
          <a:p>
            <a:pPr algn="just" rtl="1"/>
            <a:r>
              <a:rPr lang="fa-IR" dirty="0">
                <a:cs typeface="Zar" panose="00000400000000000000" pitchFamily="2" charset="-78"/>
              </a:rPr>
              <a:t>ازن استراتوسفری : لایه ازن بخشي از پرتوهای فرابنفش را كه به سطح زمین مي رسد جذب ميكند. سطح ازن در طول سال و حتی درطول يك روز متفاوت است.</a:t>
            </a:r>
          </a:p>
          <a:p>
            <a:pPr algn="just" rtl="1"/>
            <a:r>
              <a:rPr lang="fa-IR" dirty="0">
                <a:cs typeface="Zar" panose="00000400000000000000" pitchFamily="2" charset="-78"/>
              </a:rPr>
              <a:t>  بازتابش سطوح مختلف: پرتوهای فرابنفش توسط سطوح مختلف با مقادير متفاوتي بازتابش یا پراکنده مي شوند. پرتوهای فرابنفش بازتابیده شده هم می توانند بسیار زیانبار باشند. </a:t>
            </a:r>
            <a:r>
              <a:rPr lang="fa-IR" dirty="0">
                <a:solidFill>
                  <a:srgbClr val="FF0000"/>
                </a:solidFill>
                <a:cs typeface="Zar" panose="00000400000000000000" pitchFamily="2" charset="-78"/>
              </a:rPr>
              <a:t>ساحل شني خشک حدود ،%15 آب دریا 25 % و برف تمیز80 % از پرتوهای فرابنفش را بازتابش </a:t>
            </a:r>
            <a:r>
              <a:rPr lang="fa-IR" dirty="0">
                <a:cs typeface="Zar" panose="00000400000000000000" pitchFamily="2" charset="-78"/>
              </a:rPr>
              <a:t>می کند. </a:t>
            </a:r>
          </a:p>
          <a:p>
            <a:pPr algn="just" rtl="1"/>
            <a:endParaRPr lang="fa-IR" dirty="0">
              <a:cs typeface="Zar" panose="00000400000000000000" pitchFamily="2" charset="-78"/>
            </a:endParaRPr>
          </a:p>
        </p:txBody>
      </p:sp>
      <p:pic>
        <p:nvPicPr>
          <p:cNvPr id="2" name="Picture 1"/>
          <p:cNvPicPr>
            <a:picLocks noChangeAspect="1"/>
          </p:cNvPicPr>
          <p:nvPr/>
        </p:nvPicPr>
        <p:blipFill>
          <a:blip r:embed="rId2"/>
          <a:stretch>
            <a:fillRect/>
          </a:stretch>
        </p:blipFill>
        <p:spPr>
          <a:xfrm>
            <a:off x="466561" y="3677061"/>
            <a:ext cx="4168502" cy="2849863"/>
          </a:xfrm>
          <a:prstGeom prst="rect">
            <a:avLst/>
          </a:prstGeom>
        </p:spPr>
      </p:pic>
      <p:pic>
        <p:nvPicPr>
          <p:cNvPr id="4" name="Picture 3"/>
          <p:cNvPicPr>
            <a:picLocks noChangeAspect="1"/>
          </p:cNvPicPr>
          <p:nvPr/>
        </p:nvPicPr>
        <p:blipFill>
          <a:blip r:embed="rId3"/>
          <a:stretch>
            <a:fillRect/>
          </a:stretch>
        </p:blipFill>
        <p:spPr>
          <a:xfrm>
            <a:off x="6095999" y="3677061"/>
            <a:ext cx="4810173" cy="2849863"/>
          </a:xfrm>
          <a:prstGeom prst="rect">
            <a:avLst/>
          </a:prstGeom>
        </p:spPr>
      </p:pic>
    </p:spTree>
    <p:extLst>
      <p:ext uri="{BB962C8B-B14F-4D97-AF65-F5344CB8AC3E}">
        <p14:creationId xmlns:p14="http://schemas.microsoft.com/office/powerpoint/2010/main" val="36862911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1056" y="187927"/>
            <a:ext cx="10515600" cy="1325563"/>
          </a:xfrm>
        </p:spPr>
        <p:txBody>
          <a:bodyPr/>
          <a:lstStyle/>
          <a:p>
            <a:pPr algn="ctr"/>
            <a:r>
              <a:rPr lang="fa-IR" b="1" dirty="0">
                <a:cs typeface="Zar" panose="00000400000000000000" pitchFamily="2" charset="-78"/>
              </a:rPr>
              <a:t>فهرست مطالب</a:t>
            </a:r>
          </a:p>
        </p:txBody>
      </p:sp>
      <p:sp>
        <p:nvSpPr>
          <p:cNvPr id="3" name="Content Placeholder 2"/>
          <p:cNvSpPr>
            <a:spLocks noGrp="1"/>
          </p:cNvSpPr>
          <p:nvPr>
            <p:ph idx="1"/>
          </p:nvPr>
        </p:nvSpPr>
        <p:spPr>
          <a:xfrm>
            <a:off x="838200" y="1513490"/>
            <a:ext cx="10515600" cy="5192110"/>
          </a:xfrm>
        </p:spPr>
        <p:txBody>
          <a:bodyPr>
            <a:normAutofit/>
          </a:bodyPr>
          <a:lstStyle/>
          <a:p>
            <a:pPr marL="514350" indent="-514350" algn="r" rtl="1">
              <a:lnSpc>
                <a:spcPct val="100000"/>
              </a:lnSpc>
              <a:buFont typeface="+mj-lt"/>
              <a:buAutoNum type="arabicParenR"/>
            </a:pPr>
            <a:r>
              <a:rPr lang="fa-IR" b="1" dirty="0">
                <a:cs typeface="Zar" panose="00000400000000000000" pitchFamily="2" charset="-78"/>
              </a:rPr>
              <a:t>تعاریف </a:t>
            </a:r>
          </a:p>
          <a:p>
            <a:pPr marL="514350" indent="-514350" algn="r" rtl="1">
              <a:lnSpc>
                <a:spcPct val="100000"/>
              </a:lnSpc>
              <a:buFont typeface="+mj-lt"/>
              <a:buAutoNum type="arabicParenR"/>
            </a:pPr>
            <a:r>
              <a:rPr lang="fa-IR" b="1" dirty="0">
                <a:cs typeface="Zar" panose="00000400000000000000" pitchFamily="2" charset="-78"/>
              </a:rPr>
              <a:t>منابع تولید پرتوی </a:t>
            </a:r>
            <a:r>
              <a:rPr lang="en-US" b="1" dirty="0">
                <a:cs typeface="Zar" panose="00000400000000000000" pitchFamily="2" charset="-78"/>
              </a:rPr>
              <a:t>UV </a:t>
            </a:r>
            <a:endParaRPr lang="fa-IR" b="1" dirty="0">
              <a:cs typeface="Zar" panose="00000400000000000000" pitchFamily="2" charset="-78"/>
            </a:endParaRPr>
          </a:p>
          <a:p>
            <a:pPr marL="514350" indent="-514350" algn="r" rtl="1">
              <a:lnSpc>
                <a:spcPct val="100000"/>
              </a:lnSpc>
              <a:buFont typeface="+mj-lt"/>
              <a:buAutoNum type="arabicParenR"/>
            </a:pPr>
            <a:r>
              <a:rPr lang="fa-IR" b="1" dirty="0">
                <a:cs typeface="Zar" panose="00000400000000000000" pitchFamily="2" charset="-78"/>
              </a:rPr>
              <a:t>تقسیم بندی و انواع پرتوهای </a:t>
            </a:r>
            <a:r>
              <a:rPr lang="en-US" b="1" dirty="0">
                <a:cs typeface="Zar" panose="00000400000000000000" pitchFamily="2" charset="-78"/>
              </a:rPr>
              <a:t>UV</a:t>
            </a:r>
            <a:endParaRPr lang="fa-IR" b="1" dirty="0">
              <a:cs typeface="Zar" panose="00000400000000000000" pitchFamily="2" charset="-78"/>
            </a:endParaRPr>
          </a:p>
          <a:p>
            <a:pPr marL="514350" indent="-514350" algn="r" rtl="1">
              <a:lnSpc>
                <a:spcPct val="100000"/>
              </a:lnSpc>
              <a:buFont typeface="+mj-lt"/>
              <a:buAutoNum type="arabicParenR"/>
            </a:pPr>
            <a:r>
              <a:rPr lang="fa-IR" b="1" dirty="0">
                <a:cs typeface="Zar" panose="00000400000000000000" pitchFamily="2" charset="-78"/>
              </a:rPr>
              <a:t>تاثیر اتمسفر بر پرتو </a:t>
            </a:r>
            <a:r>
              <a:rPr lang="en-US" b="1" dirty="0">
                <a:cs typeface="Zar" panose="00000400000000000000" pitchFamily="2" charset="-78"/>
              </a:rPr>
              <a:t>UV</a:t>
            </a:r>
            <a:endParaRPr lang="fa-IR" b="1" dirty="0">
              <a:cs typeface="Zar" panose="00000400000000000000" pitchFamily="2" charset="-78"/>
            </a:endParaRPr>
          </a:p>
          <a:p>
            <a:pPr marL="514350" indent="-514350" algn="r" rtl="1">
              <a:lnSpc>
                <a:spcPct val="100000"/>
              </a:lnSpc>
              <a:buFont typeface="+mj-lt"/>
              <a:buAutoNum type="arabicParenR"/>
            </a:pPr>
            <a:r>
              <a:rPr lang="fa-IR" b="1" dirty="0">
                <a:cs typeface="Zar" panose="00000400000000000000" pitchFamily="2" charset="-78"/>
              </a:rPr>
              <a:t>کاربردهای </a:t>
            </a:r>
            <a:r>
              <a:rPr lang="en-US" b="1" dirty="0">
                <a:cs typeface="Zar" panose="00000400000000000000" pitchFamily="2" charset="-78"/>
              </a:rPr>
              <a:t>UV</a:t>
            </a:r>
            <a:r>
              <a:rPr lang="fa-IR" b="1" dirty="0">
                <a:cs typeface="Zar" panose="00000400000000000000" pitchFamily="2" charset="-78"/>
              </a:rPr>
              <a:t> </a:t>
            </a:r>
          </a:p>
          <a:p>
            <a:pPr marL="514350" indent="-514350" algn="r" rtl="1">
              <a:lnSpc>
                <a:spcPct val="100000"/>
              </a:lnSpc>
              <a:buFont typeface="+mj-lt"/>
              <a:buAutoNum type="arabicParenR"/>
            </a:pPr>
            <a:r>
              <a:rPr lang="fa-IR" b="1" dirty="0">
                <a:cs typeface="Zar" panose="00000400000000000000" pitchFamily="2" charset="-78"/>
              </a:rPr>
              <a:t>اثرات </a:t>
            </a:r>
            <a:r>
              <a:rPr lang="en-US" b="1" dirty="0">
                <a:cs typeface="Zar" panose="00000400000000000000" pitchFamily="2" charset="-78"/>
              </a:rPr>
              <a:t>UV</a:t>
            </a:r>
            <a:r>
              <a:rPr lang="fa-IR" b="1" dirty="0">
                <a:cs typeface="Zar" panose="00000400000000000000" pitchFamily="2" charset="-78"/>
              </a:rPr>
              <a:t> بر سلامت انسان </a:t>
            </a:r>
          </a:p>
          <a:p>
            <a:pPr marL="514350" indent="-514350" algn="r" rtl="1">
              <a:lnSpc>
                <a:spcPct val="100000"/>
              </a:lnSpc>
              <a:buFont typeface="+mj-lt"/>
              <a:buAutoNum type="arabicParenR"/>
            </a:pPr>
            <a:r>
              <a:rPr lang="fa-IR" b="1" dirty="0">
                <a:cs typeface="Zar" panose="00000400000000000000" pitchFamily="2" charset="-78"/>
              </a:rPr>
              <a:t>ایندکس </a:t>
            </a:r>
            <a:r>
              <a:rPr lang="en-US" b="1" dirty="0">
                <a:cs typeface="Zar" panose="00000400000000000000" pitchFamily="2" charset="-78"/>
              </a:rPr>
              <a:t>UV </a:t>
            </a:r>
          </a:p>
          <a:p>
            <a:pPr marL="514350" indent="-514350" algn="r" rtl="1">
              <a:lnSpc>
                <a:spcPct val="100000"/>
              </a:lnSpc>
              <a:buFont typeface="+mj-lt"/>
              <a:buAutoNum type="arabicParenR"/>
            </a:pPr>
            <a:r>
              <a:rPr lang="fa-IR" b="1" dirty="0">
                <a:cs typeface="Zar" panose="00000400000000000000" pitchFamily="2" charset="-78"/>
              </a:rPr>
              <a:t>ابزار دسترسی به شاخص پرتوی فرابنفش(</a:t>
            </a:r>
            <a:r>
              <a:rPr lang="en-US" b="1" dirty="0">
                <a:cs typeface="Zar" panose="00000400000000000000" pitchFamily="2" charset="-78"/>
              </a:rPr>
              <a:t>SUN SMART </a:t>
            </a:r>
            <a:r>
              <a:rPr lang="fa-IR" b="1" dirty="0">
                <a:cs typeface="Zar" panose="00000400000000000000" pitchFamily="2" charset="-78"/>
              </a:rPr>
              <a:t>)</a:t>
            </a:r>
          </a:p>
          <a:p>
            <a:pPr marL="514350" indent="-514350" algn="r" rtl="1">
              <a:lnSpc>
                <a:spcPct val="100000"/>
              </a:lnSpc>
              <a:buFont typeface="+mj-lt"/>
              <a:buAutoNum type="arabicParenR"/>
            </a:pPr>
            <a:r>
              <a:rPr lang="fa-IR" b="1" dirty="0">
                <a:cs typeface="Zar" panose="00000400000000000000" pitchFamily="2" charset="-78"/>
              </a:rPr>
              <a:t>راههای محافظت در برابر </a:t>
            </a:r>
            <a:r>
              <a:rPr lang="en-US" b="1" dirty="0">
                <a:cs typeface="Zar" panose="00000400000000000000" pitchFamily="2" charset="-78"/>
              </a:rPr>
              <a:t>UV</a:t>
            </a:r>
            <a:endParaRPr lang="fa-IR" b="1" dirty="0">
              <a:cs typeface="Zar" panose="00000400000000000000" pitchFamily="2" charset="-78"/>
            </a:endParaRPr>
          </a:p>
          <a:p>
            <a:pPr marL="514350" indent="-514350" algn="r" rtl="1">
              <a:lnSpc>
                <a:spcPct val="100000"/>
              </a:lnSpc>
              <a:buFont typeface="+mj-lt"/>
              <a:buAutoNum type="arabicParenR"/>
            </a:pPr>
            <a:endParaRPr lang="fa-IR" b="1" dirty="0">
              <a:cs typeface="Zar" panose="00000400000000000000" pitchFamily="2" charset="-78"/>
            </a:endParaRPr>
          </a:p>
        </p:txBody>
      </p:sp>
    </p:spTree>
    <p:extLst>
      <p:ext uri="{BB962C8B-B14F-4D97-AF65-F5344CB8AC3E}">
        <p14:creationId xmlns:p14="http://schemas.microsoft.com/office/powerpoint/2010/main" val="10426716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43608" y="1177159"/>
            <a:ext cx="10515600" cy="3896218"/>
          </a:xfrm>
        </p:spPr>
        <p:txBody>
          <a:bodyPr>
            <a:normAutofit/>
          </a:bodyPr>
          <a:lstStyle/>
          <a:p>
            <a:pPr marL="0" indent="0" algn="ctr" rtl="1">
              <a:buNone/>
            </a:pPr>
            <a:r>
              <a:rPr lang="fa-IR" sz="4400" b="1" dirty="0">
                <a:cs typeface="Zar" panose="00000400000000000000" pitchFamily="2" charset="-78"/>
              </a:rPr>
              <a:t>فصل پنجم</a:t>
            </a:r>
          </a:p>
          <a:p>
            <a:pPr marL="0" indent="0" algn="ctr" rtl="1">
              <a:buNone/>
            </a:pPr>
            <a:endParaRPr lang="fa-IR" sz="4400" b="1" dirty="0">
              <a:cs typeface="Zar" panose="00000400000000000000" pitchFamily="2" charset="-78"/>
            </a:endParaRPr>
          </a:p>
          <a:p>
            <a:pPr marL="0" indent="0" algn="ctr" rtl="1">
              <a:buNone/>
            </a:pPr>
            <a:r>
              <a:rPr lang="fa-IR" sz="4400" b="1" dirty="0">
                <a:cs typeface="Zar" panose="00000400000000000000" pitchFamily="2" charset="-78"/>
              </a:rPr>
              <a:t>کاربردهای </a:t>
            </a:r>
            <a:r>
              <a:rPr lang="en-US" sz="4400" b="1" dirty="0">
                <a:cs typeface="Zar" panose="00000400000000000000" pitchFamily="2" charset="-78"/>
              </a:rPr>
              <a:t>UV</a:t>
            </a:r>
            <a:r>
              <a:rPr lang="fa-IR" sz="4400" b="1" dirty="0">
                <a:cs typeface="Zar" panose="00000400000000000000" pitchFamily="2" charset="-78"/>
              </a:rPr>
              <a:t> </a:t>
            </a:r>
          </a:p>
          <a:p>
            <a:pPr marL="0" indent="0" algn="ctr" rtl="1">
              <a:buNone/>
            </a:pPr>
            <a:endParaRPr lang="fa-IR" sz="4400" dirty="0"/>
          </a:p>
        </p:txBody>
      </p:sp>
      <p:pic>
        <p:nvPicPr>
          <p:cNvPr id="4" name="Picture 3"/>
          <p:cNvPicPr>
            <a:picLocks noChangeAspect="1"/>
          </p:cNvPicPr>
          <p:nvPr/>
        </p:nvPicPr>
        <p:blipFill>
          <a:blip r:embed="rId2"/>
          <a:stretch>
            <a:fillRect/>
          </a:stretch>
        </p:blipFill>
        <p:spPr>
          <a:xfrm>
            <a:off x="3284483" y="3741172"/>
            <a:ext cx="5202621" cy="3116828"/>
          </a:xfrm>
          <a:prstGeom prst="rect">
            <a:avLst/>
          </a:prstGeom>
        </p:spPr>
      </p:pic>
    </p:spTree>
    <p:extLst>
      <p:ext uri="{BB962C8B-B14F-4D97-AF65-F5344CB8AC3E}">
        <p14:creationId xmlns:p14="http://schemas.microsoft.com/office/powerpoint/2010/main" val="24144159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606714" y="439467"/>
            <a:ext cx="11068050" cy="34624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1" eaLnBrk="0" fontAlgn="base" latinLnBrk="0" hangingPunct="0">
              <a:lnSpc>
                <a:spcPct val="150000"/>
              </a:lnSpc>
              <a:spcBef>
                <a:spcPct val="0"/>
              </a:spcBef>
              <a:spcAft>
                <a:spcPct val="0"/>
              </a:spcAft>
              <a:buClrTx/>
              <a:buSzTx/>
              <a:buFontTx/>
              <a:buNone/>
              <a:tabLst/>
            </a:pPr>
            <a:r>
              <a:rPr kumimoji="0" lang="ar-SA" sz="2800" b="1" i="0" strike="noStrike" cap="none" normalizeH="0" baseline="0" dirty="0">
                <a:ln>
                  <a:noFill/>
                </a:ln>
                <a:solidFill>
                  <a:schemeClr val="tx1"/>
                </a:solidFill>
                <a:effectLst/>
                <a:latin typeface="Arial" panose="020B0604020202020204" pitchFamily="34" charset="0"/>
                <a:cs typeface="Zar" panose="00000400000000000000" pitchFamily="2" charset="-78"/>
                <a:hlinkClick r:id="rId2"/>
              </a:rPr>
              <a:t>نورهای سیاه</a:t>
            </a:r>
            <a:endParaRPr kumimoji="0" lang="en-US" sz="2800" b="1" i="0" strike="noStrike" cap="none" normalizeH="0" baseline="0" dirty="0">
              <a:ln>
                <a:noFill/>
              </a:ln>
              <a:solidFill>
                <a:schemeClr val="tx1"/>
              </a:solidFill>
              <a:effectLst/>
              <a:latin typeface="Arial" panose="020B0604020202020204" pitchFamily="34" charset="0"/>
              <a:cs typeface="Zar" panose="00000400000000000000" pitchFamily="2" charset="-78"/>
              <a:hlinkClick r:id="rId2"/>
            </a:endParaRPr>
          </a:p>
          <a:p>
            <a:pPr marL="0" marR="0" lvl="0" indent="0" algn="just" defTabSz="914400" rtl="1" eaLnBrk="0" fontAlgn="base" latinLnBrk="0" hangingPunct="0">
              <a:lnSpc>
                <a:spcPct val="15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panose="020B0604020202020204" pitchFamily="34" charset="0"/>
                <a:cs typeface="Zar" panose="00000400000000000000" pitchFamily="2" charset="-78"/>
                <a:hlinkClick r:id="rId2"/>
              </a:rPr>
              <a:t>  </a:t>
            </a:r>
            <a:r>
              <a:rPr kumimoji="0" lang="ar-SA" sz="2400" b="0" i="0" u="none" strike="noStrike" cap="none" normalizeH="0" baseline="0" dirty="0">
                <a:ln>
                  <a:noFill/>
                </a:ln>
                <a:solidFill>
                  <a:schemeClr val="tx1"/>
                </a:solidFill>
                <a:effectLst/>
                <a:latin typeface="Arial" panose="020B0604020202020204" pitchFamily="34" charset="0"/>
                <a:cs typeface="Zar" panose="00000400000000000000" pitchFamily="2" charset="-78"/>
              </a:rPr>
              <a:t>نور سیاه به لامپی گفته می‌شود که قادر است با تابش امواج بلند فرابنفش که به صورت مرئی به سختی دیده می‌شوند، با نوعی تابش شبه فلورسنتی، به‌عنوان یک علامت ضد تقلب، بر روی اسنادی حساس به طول موجی خاص، چون کارت‌های اعتباری، گذرنامه و</a:t>
            </a:r>
            <a:r>
              <a:rPr kumimoji="0" lang="en-US" sz="2400" b="0" i="0" u="none" strike="noStrike" cap="none" normalizeH="0" baseline="0" dirty="0">
                <a:ln>
                  <a:noFill/>
                </a:ln>
                <a:solidFill>
                  <a:schemeClr val="tx1"/>
                </a:solidFill>
                <a:effectLst/>
                <a:latin typeface="Arial" panose="020B0604020202020204" pitchFamily="34" charset="0"/>
                <a:cs typeface="Zar" panose="00000400000000000000" pitchFamily="2" charset="-78"/>
              </a:rPr>
              <a:t> </a:t>
            </a:r>
            <a:r>
              <a:rPr kumimoji="0" lang="ar-SA" sz="2400" b="0" i="0" u="none" strike="noStrike" cap="none" normalizeH="0" baseline="0" dirty="0">
                <a:ln>
                  <a:noFill/>
                </a:ln>
                <a:solidFill>
                  <a:schemeClr val="tx1"/>
                </a:solidFill>
                <a:effectLst/>
                <a:latin typeface="Arial" panose="020B0604020202020204" pitchFamily="34" charset="0"/>
                <a:cs typeface="Zar" panose="00000400000000000000" pitchFamily="2" charset="-78"/>
              </a:rPr>
              <a:t>گواهینامه رانندگی</a:t>
            </a:r>
            <a:r>
              <a:rPr kumimoji="0" lang="en-US" sz="2400" b="0" i="0" u="none" strike="noStrike" cap="none" normalizeH="0" baseline="0" dirty="0">
                <a:ln>
                  <a:noFill/>
                </a:ln>
                <a:solidFill>
                  <a:schemeClr val="tx1"/>
                </a:solidFill>
                <a:effectLst/>
                <a:latin typeface="Arial" panose="020B0604020202020204" pitchFamily="34" charset="0"/>
                <a:cs typeface="Zar" panose="00000400000000000000" pitchFamily="2" charset="-78"/>
              </a:rPr>
              <a:t> </a:t>
            </a:r>
            <a:r>
              <a:rPr kumimoji="0" lang="ar-SA" sz="2400" b="0" i="0" u="none" strike="noStrike" cap="none" normalizeH="0" baseline="0" dirty="0">
                <a:ln>
                  <a:noFill/>
                </a:ln>
                <a:solidFill>
                  <a:schemeClr val="tx1"/>
                </a:solidFill>
                <a:effectLst/>
                <a:latin typeface="Arial" panose="020B0604020202020204" pitchFamily="34" charset="0"/>
                <a:cs typeface="Zar" panose="00000400000000000000" pitchFamily="2" charset="-78"/>
              </a:rPr>
              <a:t>و غیره بکار گرفته شود</a:t>
            </a:r>
            <a:r>
              <a:rPr kumimoji="0" lang="en-US" sz="2400" b="0" i="0" u="none" strike="noStrike" cap="none" normalizeH="0" baseline="0" dirty="0">
                <a:ln>
                  <a:noFill/>
                </a:ln>
                <a:solidFill>
                  <a:schemeClr val="tx1"/>
                </a:solidFill>
                <a:effectLst/>
                <a:latin typeface="Arial" panose="020B0604020202020204" pitchFamily="34" charset="0"/>
                <a:cs typeface="Zar" panose="00000400000000000000" pitchFamily="2" charset="-78"/>
              </a:rPr>
              <a:t>. </a:t>
            </a:r>
          </a:p>
          <a:p>
            <a:pPr marL="0" marR="0" lvl="0" indent="0" algn="just" defTabSz="914400" rtl="1" eaLnBrk="0" fontAlgn="base" latinLnBrk="0" hangingPunct="0">
              <a:lnSpc>
                <a:spcPct val="150000"/>
              </a:lnSpc>
              <a:spcBef>
                <a:spcPct val="0"/>
              </a:spcBef>
              <a:spcAft>
                <a:spcPct val="0"/>
              </a:spcAft>
              <a:buClrTx/>
              <a:buSzTx/>
              <a:buFontTx/>
              <a:buNone/>
              <a:tabLst/>
            </a:pPr>
            <a:r>
              <a:rPr kumimoji="0" lang="ar-SA" sz="2400" b="0" i="0" u="none" strike="noStrike" cap="none" normalizeH="0" baseline="0" dirty="0">
                <a:ln>
                  <a:noFill/>
                </a:ln>
                <a:solidFill>
                  <a:schemeClr val="tx1"/>
                </a:solidFill>
                <a:effectLst/>
                <a:latin typeface="Arial" panose="020B0604020202020204" pitchFamily="34" charset="0"/>
                <a:cs typeface="Zar" panose="00000400000000000000" pitchFamily="2" charset="-78"/>
              </a:rPr>
              <a:t>امروزه گذرنامه‌ها و اسکناس‌های اغلب کشورها، آغشته به مرکب‌های حساس به</a:t>
            </a:r>
            <a:r>
              <a:rPr kumimoji="0" lang="en-US" sz="2400" b="0" i="0" u="none" strike="noStrike" cap="none" normalizeH="0" baseline="0" dirty="0">
                <a:ln>
                  <a:noFill/>
                </a:ln>
                <a:solidFill>
                  <a:schemeClr val="tx1"/>
                </a:solidFill>
                <a:effectLst/>
                <a:latin typeface="Arial" panose="020B0604020202020204" pitchFamily="34" charset="0"/>
                <a:cs typeface="Zar" panose="00000400000000000000" pitchFamily="2" charset="-78"/>
              </a:rPr>
              <a:t> UV </a:t>
            </a:r>
            <a:r>
              <a:rPr kumimoji="0" lang="ar-SA" sz="2400" b="0" i="0" u="none" strike="noStrike" cap="none" normalizeH="0" baseline="0" dirty="0">
                <a:ln>
                  <a:noFill/>
                </a:ln>
                <a:solidFill>
                  <a:schemeClr val="tx1"/>
                </a:solidFill>
                <a:effectLst/>
                <a:latin typeface="Arial" panose="020B0604020202020204" pitchFamily="34" charset="0"/>
                <a:cs typeface="Zar" panose="00000400000000000000" pitchFamily="2" charset="-78"/>
              </a:rPr>
              <a:t>و بعضاً مجهز به نوارهای امنیتی اند</a:t>
            </a:r>
            <a:r>
              <a:rPr kumimoji="0" lang="en-US" sz="2400" b="0" i="0" u="none" strike="noStrike" cap="none" normalizeH="0" baseline="0" dirty="0">
                <a:ln>
                  <a:noFill/>
                </a:ln>
                <a:solidFill>
                  <a:schemeClr val="tx1"/>
                </a:solidFill>
                <a:effectLst/>
                <a:latin typeface="Arial" panose="020B0604020202020204" pitchFamily="34" charset="0"/>
                <a:cs typeface="Zar" panose="00000400000000000000" pitchFamily="2" charset="-78"/>
              </a:rPr>
              <a:t>UV sensitive threads </a:t>
            </a:r>
            <a:r>
              <a:rPr kumimoji="0" lang="ar-SA" sz="2400" b="0" i="0" u="none" strike="noStrike" cap="none" normalizeH="0" baseline="0" dirty="0">
                <a:ln>
                  <a:noFill/>
                </a:ln>
                <a:solidFill>
                  <a:schemeClr val="tx1"/>
                </a:solidFill>
                <a:effectLst/>
                <a:latin typeface="Arial" panose="020B0604020202020204" pitchFamily="34" charset="0"/>
                <a:cs typeface="Zar" panose="00000400000000000000" pitchFamily="2" charset="-78"/>
              </a:rPr>
              <a:t>هستند</a:t>
            </a:r>
            <a:r>
              <a:rPr kumimoji="0" lang="en-US" sz="2400" b="0" i="0" u="none" strike="noStrike" cap="none" normalizeH="0" baseline="0" dirty="0">
                <a:ln>
                  <a:noFill/>
                </a:ln>
                <a:solidFill>
                  <a:schemeClr val="tx1"/>
                </a:solidFill>
                <a:effectLst/>
                <a:latin typeface="Arial" panose="020B0604020202020204" pitchFamily="34" charset="0"/>
                <a:cs typeface="Zar" panose="00000400000000000000" pitchFamily="2" charset="-78"/>
              </a:rPr>
              <a:t>. </a:t>
            </a:r>
          </a:p>
        </p:txBody>
      </p:sp>
      <p:pic>
        <p:nvPicPr>
          <p:cNvPr id="7170" name="Picture 2" descr="https://upload.wikimedia.org/wikipedia/commons/thumb/4/41/Two_black_light_fluorescent_tubes.jpg/220px-Two_black_light_fluorescent_tubes.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2053" y="3383337"/>
            <a:ext cx="3867697" cy="119547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714812" y="4578809"/>
            <a:ext cx="11068050" cy="1384995"/>
          </a:xfrm>
          <a:prstGeom prst="rect">
            <a:avLst/>
          </a:prstGeom>
        </p:spPr>
        <p:txBody>
          <a:bodyPr wrap="square">
            <a:spAutoFit/>
          </a:bodyPr>
          <a:lstStyle/>
          <a:p>
            <a:pPr algn="r" rtl="1"/>
            <a:r>
              <a:rPr lang="fa-IR" sz="2800" b="1" dirty="0">
                <a:cs typeface="Zar" panose="00000400000000000000" pitchFamily="2" charset="-78"/>
              </a:rPr>
              <a:t>لامپ‌های فلورسنت</a:t>
            </a:r>
          </a:p>
          <a:p>
            <a:pPr algn="r" rtl="1"/>
            <a:r>
              <a:rPr lang="fa-IR" sz="2800" dirty="0">
                <a:cs typeface="Zar" panose="00000400000000000000" pitchFamily="2" charset="-78"/>
              </a:rPr>
              <a:t>لامپ‌های فلورسنت قادرند که با یونیزه نمودن بخار جیوه، پرتو فرابنفش تولید کنند. لایه‌ای فسفری در داخل تیوپ همراه با جذب تابش فرا بنفش است که آن را تبدیل به نور مرئی می‌نماید. </a:t>
            </a:r>
            <a:endParaRPr lang="en-US" sz="2800" dirty="0">
              <a:cs typeface="Zar" panose="00000400000000000000" pitchFamily="2" charset="-78"/>
            </a:endParaRPr>
          </a:p>
        </p:txBody>
      </p:sp>
      <p:sp>
        <p:nvSpPr>
          <p:cNvPr id="6" name="Title 1"/>
          <p:cNvSpPr>
            <a:spLocks noGrp="1"/>
          </p:cNvSpPr>
          <p:nvPr>
            <p:ph type="title"/>
          </p:nvPr>
        </p:nvSpPr>
        <p:spPr>
          <a:xfrm>
            <a:off x="882939" y="464625"/>
            <a:ext cx="10515600" cy="547420"/>
          </a:xfrm>
        </p:spPr>
        <p:txBody>
          <a:bodyPr>
            <a:normAutofit fontScale="90000"/>
          </a:bodyPr>
          <a:lstStyle/>
          <a:p>
            <a:pPr algn="ctr"/>
            <a:r>
              <a:rPr lang="fa-IR" b="1" dirty="0">
                <a:latin typeface="Arial" panose="020B0604020202020204" pitchFamily="34" charset="0"/>
                <a:cs typeface="Zar" panose="00000400000000000000" pitchFamily="2" charset="-78"/>
              </a:rPr>
              <a:t>کا</a:t>
            </a:r>
            <a:r>
              <a:rPr lang="ar-SA" b="1" dirty="0">
                <a:latin typeface="Arial" panose="020B0604020202020204" pitchFamily="34" charset="0"/>
                <a:cs typeface="Zar" panose="00000400000000000000" pitchFamily="2" charset="-78"/>
              </a:rPr>
              <a:t>ربرد</a:t>
            </a:r>
            <a:r>
              <a:rPr lang="fa-IR" b="1" dirty="0">
                <a:latin typeface="Arial" panose="020B0604020202020204" pitchFamily="34" charset="0"/>
                <a:cs typeface="Zar" panose="00000400000000000000" pitchFamily="2" charset="-78"/>
              </a:rPr>
              <a:t>های پرتوی فرابنفش</a:t>
            </a:r>
            <a:br>
              <a:rPr lang="en-US" b="1" u="sng" dirty="0">
                <a:latin typeface="Arial" panose="020B0604020202020204" pitchFamily="34" charset="0"/>
                <a:cs typeface="Zar" panose="00000400000000000000" pitchFamily="2" charset="-78"/>
              </a:rPr>
            </a:br>
            <a:endParaRPr lang="fa-IR" u="sng" dirty="0">
              <a:cs typeface="Zar" panose="00000400000000000000" pitchFamily="2" charset="-78"/>
            </a:endParaRPr>
          </a:p>
        </p:txBody>
      </p:sp>
    </p:spTree>
    <p:extLst>
      <p:ext uri="{BB962C8B-B14F-4D97-AF65-F5344CB8AC3E}">
        <p14:creationId xmlns:p14="http://schemas.microsoft.com/office/powerpoint/2010/main" val="16483558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15007" y="203201"/>
            <a:ext cx="10838793" cy="4873296"/>
          </a:xfrm>
        </p:spPr>
        <p:txBody>
          <a:bodyPr>
            <a:normAutofit fontScale="92500" lnSpcReduction="20000"/>
          </a:bodyPr>
          <a:lstStyle/>
          <a:p>
            <a:pPr algn="just" rtl="1">
              <a:lnSpc>
                <a:spcPct val="150000"/>
              </a:lnSpc>
            </a:pPr>
            <a:r>
              <a:rPr lang="fa-IR" sz="2400" b="1" dirty="0">
                <a:cs typeface="Zar" panose="00000400000000000000" pitchFamily="2" charset="-78"/>
              </a:rPr>
              <a:t>لامپ یو وی برای درمان زردی </a:t>
            </a:r>
          </a:p>
          <a:p>
            <a:pPr algn="just" rtl="1">
              <a:lnSpc>
                <a:spcPct val="150000"/>
              </a:lnSpc>
            </a:pPr>
            <a:r>
              <a:rPr lang="fa-IR" sz="2400" dirty="0">
                <a:cs typeface="Zar" panose="00000400000000000000" pitchFamily="2" charset="-78"/>
              </a:rPr>
              <a:t>امروزه درعلم پزشکی از لامپ های مختلفی جهت درمان انواع مختلف بیماری ها استفاده می شود. </a:t>
            </a:r>
            <a:r>
              <a:rPr lang="fa-IR" sz="2400" dirty="0">
                <a:cs typeface="Zar" panose="00000400000000000000" pitchFamily="2" charset="-78"/>
                <a:hlinkClick r:id="rId2"/>
              </a:rPr>
              <a:t>لامپ ماوراء بنفش</a:t>
            </a:r>
            <a:r>
              <a:rPr lang="fa-IR" sz="2400" dirty="0">
                <a:cs typeface="Zar" panose="00000400000000000000" pitchFamily="2" charset="-78"/>
              </a:rPr>
              <a:t> برای زردی یکی از این کاربردها است که بسیار موثر واقع شده است. </a:t>
            </a:r>
            <a:r>
              <a:rPr lang="fa-IR" sz="2400" dirty="0">
                <a:cs typeface="Zar" panose="00000400000000000000" pitchFamily="2" charset="-78"/>
                <a:hlinkClick r:id="rId3"/>
              </a:rPr>
              <a:t>فتوتراپی</a:t>
            </a:r>
            <a:r>
              <a:rPr lang="fa-IR" sz="2400" dirty="0">
                <a:cs typeface="Zar" panose="00000400000000000000" pitchFamily="2" charset="-78"/>
              </a:rPr>
              <a:t> یا نوردرمانی توسط متخصصان برای درمان بیماری های مختلف از جمله درمان بیماری های پوستی استفاده می شود اما عمده ترین کاربرد آن استفاده از </a:t>
            </a:r>
            <a:r>
              <a:rPr lang="fa-IR" sz="2400" b="1" dirty="0">
                <a:cs typeface="Zar" panose="00000400000000000000" pitchFamily="2" charset="-78"/>
              </a:rPr>
              <a:t>لامپ یو وی برای زردی</a:t>
            </a:r>
            <a:r>
              <a:rPr lang="fa-IR" sz="2400" dirty="0">
                <a:cs typeface="Zar" panose="00000400000000000000" pitchFamily="2" charset="-78"/>
              </a:rPr>
              <a:t> است.</a:t>
            </a:r>
          </a:p>
          <a:p>
            <a:pPr algn="just" rtl="1">
              <a:lnSpc>
                <a:spcPct val="150000"/>
              </a:lnSpc>
            </a:pPr>
            <a:r>
              <a:rPr lang="fa-IR" sz="2400" b="1" dirty="0">
                <a:cs typeface="Zar" panose="00000400000000000000" pitchFamily="2" charset="-78"/>
              </a:rPr>
              <a:t>لامپ یو وی برای زردی</a:t>
            </a:r>
            <a:r>
              <a:rPr lang="fa-IR" sz="2400" dirty="0">
                <a:cs typeface="Zar" panose="00000400000000000000" pitchFamily="2" charset="-78"/>
              </a:rPr>
              <a:t> یا فتوتراپی معمولا برای درمان زردی نوزادانی استفاده می شود که سطح بالایی از یک ماده به نام </a:t>
            </a:r>
            <a:r>
              <a:rPr lang="fa-IR" sz="2400" dirty="0">
                <a:solidFill>
                  <a:srgbClr val="FF0000"/>
                </a:solidFill>
                <a:cs typeface="Zar" panose="00000400000000000000" pitchFamily="2" charset="-78"/>
              </a:rPr>
              <a:t>بیلی روبین </a:t>
            </a:r>
            <a:r>
              <a:rPr lang="fa-IR" sz="2400" dirty="0">
                <a:cs typeface="Zar" panose="00000400000000000000" pitchFamily="2" charset="-78"/>
              </a:rPr>
              <a:t>در خون آن ها وجود داشته باشد. زردی در اغلب موارد ممکن است 10 تا 14 روز طول بکشد و عموما خطری برای نوزاد ندارد و در طی آن باید غذا دادن به نوزاد چه شیر مادرو چه شیرخشک دائما ادامه داشته باشد. اگر نوزاد زودتر از موعد به دنیا آمده باشد در طی دو </a:t>
            </a:r>
            <a:r>
              <a:rPr lang="fa-IR" dirty="0">
                <a:cs typeface="Zar" panose="00000400000000000000" pitchFamily="2" charset="-78"/>
              </a:rPr>
              <a:t>هفته</a:t>
            </a:r>
            <a:r>
              <a:rPr lang="fa-IR" sz="2400" dirty="0">
                <a:cs typeface="Zar" panose="00000400000000000000" pitchFamily="2" charset="-78"/>
              </a:rPr>
              <a:t> معمولا مشکل رفع شده و زردی از بین می رود</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7766" y="4356629"/>
            <a:ext cx="3478924" cy="2459330"/>
          </a:xfrm>
          <a:prstGeom prst="rect">
            <a:avLst/>
          </a:prstGeom>
        </p:spPr>
      </p:pic>
    </p:spTree>
    <p:extLst>
      <p:ext uri="{BB962C8B-B14F-4D97-AF65-F5344CB8AC3E}">
        <p14:creationId xmlns:p14="http://schemas.microsoft.com/office/powerpoint/2010/main" val="3792340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1771" y="294291"/>
            <a:ext cx="10515600" cy="5927835"/>
          </a:xfrm>
        </p:spPr>
        <p:txBody>
          <a:bodyPr>
            <a:normAutofit fontScale="77500" lnSpcReduction="20000"/>
          </a:bodyPr>
          <a:lstStyle/>
          <a:p>
            <a:pPr algn="just" rtl="1">
              <a:lnSpc>
                <a:spcPct val="150000"/>
              </a:lnSpc>
            </a:pPr>
            <a:r>
              <a:rPr lang="fa-IR" b="1" dirty="0">
                <a:cs typeface="Zar" panose="00000400000000000000" pitchFamily="2" charset="-78"/>
              </a:rPr>
              <a:t>نحوه عملکرد فتوتراپی و لامپ یو وی برای زردی </a:t>
            </a:r>
            <a:endParaRPr lang="fa-IR" dirty="0">
              <a:cs typeface="Zar" panose="00000400000000000000" pitchFamily="2" charset="-78"/>
            </a:endParaRPr>
          </a:p>
          <a:p>
            <a:pPr algn="just" rtl="1">
              <a:lnSpc>
                <a:spcPct val="150000"/>
              </a:lnSpc>
            </a:pPr>
            <a:r>
              <a:rPr lang="fa-IR" dirty="0">
                <a:cs typeface="Zar" panose="00000400000000000000" pitchFamily="2" charset="-78"/>
              </a:rPr>
              <a:t>فتوتراپی برای درمان زردی نوزاد استفاده می شود. این نور سطح بیلی روبین در خون نوزاد را از طریق روندی که</a:t>
            </a:r>
            <a:r>
              <a:rPr lang="fa-IR" dirty="0">
                <a:solidFill>
                  <a:srgbClr val="FF0000"/>
                </a:solidFill>
                <a:cs typeface="Zar" panose="00000400000000000000" pitchFamily="2" charset="-78"/>
              </a:rPr>
              <a:t> فتواکسید </a:t>
            </a:r>
            <a:r>
              <a:rPr lang="fa-IR" dirty="0">
                <a:cs typeface="Zar" panose="00000400000000000000" pitchFamily="2" charset="-78"/>
              </a:rPr>
              <a:t>نامیده می شود، کاهش می دهد. فتواکسید به بیلی روبین اکسیژن اضافه می کند که در نتیجه آن به راحتی در آب حل نمی شود و کبد نوزاد قادر می شود که بیلی روبین را بشکند یا از خون از بین ببرد </a:t>
            </a:r>
          </a:p>
          <a:p>
            <a:pPr algn="just" rtl="1">
              <a:lnSpc>
                <a:spcPct val="150000"/>
              </a:lnSpc>
            </a:pPr>
            <a:r>
              <a:rPr lang="fa-IR" dirty="0">
                <a:cs typeface="Zar" panose="00000400000000000000" pitchFamily="2" charset="-78"/>
              </a:rPr>
              <a:t>در طی روند استفاده از لامپ یو وی برای زردی و فتوتراپی باید دائما دمای بدن نوزاد مشاهده شود و مراقب بود دمای بدن نوزاد خیلی بالا نرود و علائم دهیدراته شدن را نشان ندهد. اگر نوزاد علائم دهیدراته شدن را نشان دهد غذا دادن به صورت وریدی خواهد بود. سطوح بیلی روبین هر 4 تا 6 ساعت چک می شود. هنگامی که سطوح بیلی روبین شروع به کاهش کند این روند چک شدن به هر 6 تا 12 ساعت تغییر پیدا می کند. هنگامی که سطح بیلی روبین به یک محدوده امن می رسد معمولا یک یا دو روز طول می کشد. به طور کلی استفاده از درمان فتوتراپی کارایی بالایی دارد و عوارض آن بسیار ناچیز است.</a:t>
            </a:r>
            <a:endParaRPr lang="en-US" dirty="0">
              <a:cs typeface="Zar" panose="00000400000000000000" pitchFamily="2" charset="-78"/>
            </a:endParaRPr>
          </a:p>
          <a:p>
            <a:pPr algn="just" rtl="1">
              <a:lnSpc>
                <a:spcPct val="150000"/>
              </a:lnSpc>
            </a:pPr>
            <a:endParaRPr lang="fa-IR" dirty="0">
              <a:cs typeface="Zar" panose="00000400000000000000" pitchFamily="2" charset="-78"/>
            </a:endParaRPr>
          </a:p>
        </p:txBody>
      </p:sp>
    </p:spTree>
    <p:extLst>
      <p:ext uri="{BB962C8B-B14F-4D97-AF65-F5344CB8AC3E}">
        <p14:creationId xmlns:p14="http://schemas.microsoft.com/office/powerpoint/2010/main" val="19049217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241739" y="187349"/>
            <a:ext cx="11719036" cy="378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1" eaLnBrk="0" fontAlgn="base" latinLnBrk="0" hangingPunct="0">
              <a:lnSpc>
                <a:spcPct val="150000"/>
              </a:lnSpc>
              <a:spcBef>
                <a:spcPct val="0"/>
              </a:spcBef>
              <a:spcAft>
                <a:spcPct val="0"/>
              </a:spcAft>
              <a:buClrTx/>
              <a:buSzTx/>
              <a:buFontTx/>
              <a:buNone/>
              <a:tabLst/>
            </a:pPr>
            <a:r>
              <a:rPr kumimoji="0" lang="ar-SA" sz="2000" b="1" i="0" u="none" strike="noStrike" cap="none" normalizeH="0" baseline="0" dirty="0">
                <a:ln>
                  <a:noFill/>
                </a:ln>
                <a:solidFill>
                  <a:schemeClr val="tx1"/>
                </a:solidFill>
                <a:effectLst/>
                <a:latin typeface="Arial" panose="020B0604020202020204" pitchFamily="34" charset="0"/>
                <a:cs typeface="Zar" panose="00000400000000000000" pitchFamily="2" charset="-78"/>
              </a:rPr>
              <a:t>فیزیوتراپی</a:t>
            </a:r>
            <a:endParaRPr kumimoji="0" lang="en-US" sz="2000" b="1" i="0" u="none" strike="noStrike" cap="none" normalizeH="0" baseline="0" dirty="0">
              <a:ln>
                <a:noFill/>
              </a:ln>
              <a:solidFill>
                <a:schemeClr val="tx1"/>
              </a:solidFill>
              <a:effectLst/>
              <a:latin typeface="Arial" panose="020B0604020202020204" pitchFamily="34" charset="0"/>
              <a:cs typeface="Zar" panose="00000400000000000000" pitchFamily="2" charset="-78"/>
            </a:endParaRPr>
          </a:p>
          <a:p>
            <a:pPr marL="0" marR="0" lvl="0" indent="0" algn="just" defTabSz="914400" rtl="1" eaLnBrk="0" fontAlgn="base" latinLnBrk="0" hangingPunct="0">
              <a:lnSpc>
                <a:spcPct val="15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Arial" panose="020B0604020202020204" pitchFamily="34" charset="0"/>
                <a:cs typeface="Zar" panose="00000400000000000000" pitchFamily="2" charset="-78"/>
                <a:hlinkClick r:id="rId2"/>
              </a:rPr>
              <a:t>  </a:t>
            </a:r>
            <a:r>
              <a:rPr kumimoji="0" lang="fa-IR" sz="2000" b="0" i="0" u="none" strike="noStrike" cap="none" normalizeH="0" baseline="0" dirty="0">
                <a:ln>
                  <a:noFill/>
                </a:ln>
                <a:solidFill>
                  <a:schemeClr val="tx1"/>
                </a:solidFill>
                <a:effectLst/>
                <a:latin typeface="Arial" panose="020B0604020202020204" pitchFamily="34" charset="0"/>
                <a:cs typeface="Zar" panose="00000400000000000000" pitchFamily="2" charset="-78"/>
              </a:rPr>
              <a:t> </a:t>
            </a:r>
            <a:r>
              <a:rPr kumimoji="0" lang="ar-SA" sz="2000" b="0" i="0" u="none" strike="noStrike" cap="none" normalizeH="0" baseline="0" dirty="0">
                <a:ln>
                  <a:noFill/>
                </a:ln>
                <a:solidFill>
                  <a:schemeClr val="tx1"/>
                </a:solidFill>
                <a:effectLst/>
                <a:latin typeface="Arial" panose="020B0604020202020204" pitchFamily="34" charset="0"/>
                <a:cs typeface="Zar" panose="00000400000000000000" pitchFamily="2" charset="-78"/>
              </a:rPr>
              <a:t>به دلیل خاصیت ضدعفونی‌کننده و همچنین تحریک زایش پوستی بعضی از انواع فرابنفش</a:t>
            </a:r>
            <a:r>
              <a:rPr kumimoji="0" lang="en-US" sz="2000" b="0" i="0" u="none" strike="noStrike" cap="none" normalizeH="0" baseline="0" dirty="0">
                <a:ln>
                  <a:noFill/>
                </a:ln>
                <a:solidFill>
                  <a:schemeClr val="tx1"/>
                </a:solidFill>
                <a:effectLst/>
                <a:latin typeface="Arial" panose="020B0604020202020204" pitchFamily="34" charset="0"/>
                <a:cs typeface="Zar" panose="00000400000000000000" pitchFamily="2" charset="-78"/>
              </a:rPr>
              <a:t>(UV)</a:t>
            </a:r>
            <a:r>
              <a:rPr kumimoji="0" lang="ar-SA" sz="2000" b="0" i="0" u="none" strike="noStrike" cap="none" normalizeH="0" baseline="0" dirty="0">
                <a:ln>
                  <a:noFill/>
                </a:ln>
                <a:solidFill>
                  <a:schemeClr val="tx1"/>
                </a:solidFill>
                <a:effectLst/>
                <a:latin typeface="Arial" panose="020B0604020202020204" pitchFamily="34" charset="0"/>
                <a:cs typeface="Zar" panose="00000400000000000000" pitchFamily="2" charset="-78"/>
              </a:rPr>
              <a:t>در</a:t>
            </a:r>
            <a:r>
              <a:rPr kumimoji="0" lang="en-US" sz="2000" b="0" i="0" u="none" strike="noStrike" cap="none" normalizeH="0" baseline="0" dirty="0">
                <a:ln>
                  <a:noFill/>
                </a:ln>
                <a:solidFill>
                  <a:schemeClr val="tx1"/>
                </a:solidFill>
                <a:effectLst/>
                <a:latin typeface="Arial" panose="020B0604020202020204" pitchFamily="34" charset="0"/>
                <a:cs typeface="Zar" panose="00000400000000000000" pitchFamily="2" charset="-78"/>
              </a:rPr>
              <a:t> </a:t>
            </a:r>
            <a:r>
              <a:rPr kumimoji="0" lang="ar-SA" sz="2000" b="0" i="0" u="none" strike="noStrike" cap="none" normalizeH="0" baseline="0" dirty="0">
                <a:ln>
                  <a:noFill/>
                </a:ln>
                <a:solidFill>
                  <a:schemeClr val="tx1"/>
                </a:solidFill>
                <a:effectLst/>
                <a:latin typeface="Arial" panose="020B0604020202020204" pitchFamily="34" charset="0"/>
                <a:cs typeface="Zar" panose="00000400000000000000" pitchFamily="2" charset="-78"/>
                <a:hlinkClick r:id="rId3" tooltip="فیزیوتراپی"/>
              </a:rPr>
              <a:t>فیزیوتراپی</a:t>
            </a:r>
            <a:r>
              <a:rPr kumimoji="0" lang="en-US" sz="2000" b="0" i="0" u="none" strike="noStrike" cap="none" normalizeH="0" baseline="0" dirty="0">
                <a:ln>
                  <a:noFill/>
                </a:ln>
                <a:solidFill>
                  <a:schemeClr val="tx1"/>
                </a:solidFill>
                <a:effectLst/>
                <a:latin typeface="Arial" panose="020B0604020202020204" pitchFamily="34" charset="0"/>
                <a:cs typeface="Zar" panose="00000400000000000000" pitchFamily="2" charset="-78"/>
              </a:rPr>
              <a:t> </a:t>
            </a:r>
            <a:r>
              <a:rPr kumimoji="0" lang="ar-SA" sz="2000" b="0" i="0" u="none" strike="noStrike" cap="none" normalizeH="0" baseline="0" dirty="0">
                <a:ln>
                  <a:noFill/>
                </a:ln>
                <a:solidFill>
                  <a:schemeClr val="tx1"/>
                </a:solidFill>
                <a:effectLst/>
                <a:latin typeface="Arial" panose="020B0604020202020204" pitchFamily="34" charset="0"/>
                <a:cs typeface="Zar" panose="00000400000000000000" pitchFamily="2" charset="-78"/>
              </a:rPr>
              <a:t>برای درمان بیماران استفاده می‌شود</a:t>
            </a:r>
            <a:r>
              <a:rPr kumimoji="0" lang="en-US" sz="2000" b="0" i="0" u="none" strike="noStrike" cap="none" normalizeH="0" baseline="0" dirty="0">
                <a:ln>
                  <a:noFill/>
                </a:ln>
                <a:solidFill>
                  <a:schemeClr val="tx1"/>
                </a:solidFill>
                <a:effectLst/>
                <a:latin typeface="Arial" panose="020B0604020202020204" pitchFamily="34" charset="0"/>
                <a:cs typeface="Zar" panose="00000400000000000000" pitchFamily="2" charset="-78"/>
              </a:rPr>
              <a:t>. </a:t>
            </a:r>
          </a:p>
          <a:p>
            <a:pPr marL="0" marR="0" lvl="0" indent="0" algn="just" defTabSz="914400" rtl="1" eaLnBrk="0" fontAlgn="base" latinLnBrk="0" hangingPunct="0">
              <a:lnSpc>
                <a:spcPct val="150000"/>
              </a:lnSpc>
              <a:spcBef>
                <a:spcPct val="0"/>
              </a:spcBef>
              <a:spcAft>
                <a:spcPct val="0"/>
              </a:spcAft>
              <a:buClrTx/>
              <a:buSzTx/>
              <a:buFontTx/>
              <a:buNone/>
              <a:tabLst/>
            </a:pPr>
            <a:r>
              <a:rPr kumimoji="0" lang="ar-SA" sz="2000" b="0" i="0" u="none" strike="noStrike" cap="none" normalizeH="0" baseline="0" dirty="0">
                <a:ln>
                  <a:noFill/>
                </a:ln>
                <a:solidFill>
                  <a:schemeClr val="tx1"/>
                </a:solidFill>
                <a:effectLst/>
                <a:latin typeface="Arial" panose="020B0604020202020204" pitchFamily="34" charset="0"/>
                <a:cs typeface="Zar" panose="00000400000000000000" pitchFamily="2" charset="-78"/>
              </a:rPr>
              <a:t>این نوع امواج در دو دسته کلی لامپ‌های سرد و لامپ‌های گرم تقسیم می‌شوند</a:t>
            </a:r>
            <a:r>
              <a:rPr kumimoji="0" lang="en-US" sz="2000" b="0" i="0" u="none" strike="noStrike" cap="none" normalizeH="0" baseline="0" dirty="0">
                <a:ln>
                  <a:noFill/>
                </a:ln>
                <a:solidFill>
                  <a:schemeClr val="tx1"/>
                </a:solidFill>
                <a:effectLst/>
                <a:latin typeface="Arial" panose="020B0604020202020204" pitchFamily="34" charset="0"/>
                <a:cs typeface="Zar" panose="00000400000000000000" pitchFamily="2" charset="-78"/>
              </a:rPr>
              <a:t>. </a:t>
            </a:r>
          </a:p>
          <a:p>
            <a:pPr marL="0" marR="0" lvl="0" indent="0" algn="just" defTabSz="914400" rtl="1" eaLnBrk="0" fontAlgn="base" latinLnBrk="0" hangingPunct="0">
              <a:lnSpc>
                <a:spcPct val="150000"/>
              </a:lnSpc>
              <a:spcBef>
                <a:spcPct val="0"/>
              </a:spcBef>
              <a:spcAft>
                <a:spcPct val="0"/>
              </a:spcAft>
              <a:buClrTx/>
              <a:buSzTx/>
              <a:buFontTx/>
              <a:buNone/>
              <a:tabLst/>
            </a:pPr>
            <a:r>
              <a:rPr kumimoji="0" lang="ar-SA" sz="2000" b="0" i="0" u="none" strike="noStrike" cap="none" normalizeH="0" baseline="0" dirty="0">
                <a:ln>
                  <a:noFill/>
                </a:ln>
                <a:solidFill>
                  <a:schemeClr val="tx1"/>
                </a:solidFill>
                <a:effectLst/>
                <a:latin typeface="Arial" panose="020B0604020202020204" pitchFamily="34" charset="0"/>
                <a:cs typeface="Zar" panose="00000400000000000000" pitchFamily="2" charset="-78"/>
              </a:rPr>
              <a:t>عفونت‌های پوستی، جوان‌سازی پوست، زخم‌های بستر</a:t>
            </a:r>
            <a:r>
              <a:rPr kumimoji="0" lang="en-US" sz="2000" b="0" i="0" u="none" strike="noStrike" cap="none" normalizeH="0" baseline="0" dirty="0">
                <a:ln>
                  <a:noFill/>
                </a:ln>
                <a:solidFill>
                  <a:schemeClr val="tx1"/>
                </a:solidFill>
                <a:effectLst/>
                <a:latin typeface="Arial" panose="020B0604020202020204" pitchFamily="34" charset="0"/>
                <a:cs typeface="Zar" panose="00000400000000000000" pitchFamily="2" charset="-78"/>
              </a:rPr>
              <a:t>، </a:t>
            </a:r>
            <a:r>
              <a:rPr kumimoji="0" lang="ar-SA" sz="2000" b="0" i="0" u="none" strike="noStrike" cap="none" normalizeH="0" baseline="0" dirty="0">
                <a:ln>
                  <a:noFill/>
                </a:ln>
                <a:solidFill>
                  <a:schemeClr val="tx1"/>
                </a:solidFill>
                <a:effectLst/>
                <a:latin typeface="Arial" panose="020B0604020202020204" pitchFamily="34" charset="0"/>
                <a:cs typeface="Zar" panose="00000400000000000000" pitchFamily="2" charset="-78"/>
                <a:hlinkClick r:id="rId4" tooltip="پسوریازیس"/>
              </a:rPr>
              <a:t>پسوریازیس</a:t>
            </a:r>
            <a:r>
              <a:rPr kumimoji="0" lang="en-US" sz="2000" b="0" i="0" u="none" strike="noStrike" cap="none" normalizeH="0" baseline="0" dirty="0">
                <a:ln>
                  <a:noFill/>
                </a:ln>
                <a:solidFill>
                  <a:schemeClr val="tx1"/>
                </a:solidFill>
                <a:effectLst/>
                <a:latin typeface="Arial" panose="020B0604020202020204" pitchFamily="34" charset="0"/>
                <a:cs typeface="Zar" panose="00000400000000000000" pitchFamily="2" charset="-78"/>
              </a:rPr>
              <a:t> </a:t>
            </a:r>
            <a:r>
              <a:rPr kumimoji="0" lang="ar-SA" sz="2000" b="0" i="0" u="none" strike="noStrike" cap="none" normalizeH="0" baseline="0" dirty="0">
                <a:ln>
                  <a:noFill/>
                </a:ln>
                <a:solidFill>
                  <a:schemeClr val="tx1"/>
                </a:solidFill>
                <a:effectLst/>
                <a:latin typeface="Arial" panose="020B0604020202020204" pitchFamily="34" charset="0"/>
                <a:cs typeface="Zar" panose="00000400000000000000" pitchFamily="2" charset="-78"/>
              </a:rPr>
              <a:t>و بسیاری از بیماری‌های دیگر با این روش مورد درمان قرار می‌گیرند</a:t>
            </a:r>
            <a:r>
              <a:rPr kumimoji="0" lang="en-US" sz="2000" b="0" i="0" u="none" strike="noStrike" cap="none" normalizeH="0" baseline="0" dirty="0">
                <a:ln>
                  <a:noFill/>
                </a:ln>
                <a:solidFill>
                  <a:schemeClr val="tx1"/>
                </a:solidFill>
                <a:effectLst/>
                <a:latin typeface="Arial" panose="020B0604020202020204" pitchFamily="34" charset="0"/>
                <a:cs typeface="Zar" panose="00000400000000000000" pitchFamily="2" charset="-78"/>
              </a:rPr>
              <a:t>. </a:t>
            </a:r>
            <a:endParaRPr kumimoji="0" lang="fa-IR" sz="2000" b="0" i="0" u="none" strike="noStrike" cap="none" normalizeH="0" baseline="0" dirty="0">
              <a:ln>
                <a:noFill/>
              </a:ln>
              <a:solidFill>
                <a:schemeClr val="tx1"/>
              </a:solidFill>
              <a:effectLst/>
              <a:latin typeface="Arial" panose="020B0604020202020204" pitchFamily="34" charset="0"/>
              <a:cs typeface="Zar" panose="00000400000000000000" pitchFamily="2" charset="-78"/>
            </a:endParaRPr>
          </a:p>
          <a:p>
            <a:pPr marL="0" marR="0" lvl="0" indent="0" algn="just" defTabSz="914400" rtl="1" eaLnBrk="0" fontAlgn="base" latinLnBrk="0" hangingPunct="0">
              <a:lnSpc>
                <a:spcPct val="150000"/>
              </a:lnSpc>
              <a:spcBef>
                <a:spcPct val="0"/>
              </a:spcBef>
              <a:spcAft>
                <a:spcPct val="0"/>
              </a:spcAft>
              <a:buClrTx/>
              <a:buSzTx/>
              <a:buFontTx/>
              <a:buNone/>
              <a:tabLst/>
            </a:pPr>
            <a:endParaRPr lang="fa-IR" sz="2000" dirty="0">
              <a:latin typeface="Arial" panose="020B0604020202020204" pitchFamily="34" charset="0"/>
              <a:cs typeface="Zar" panose="00000400000000000000" pitchFamily="2" charset="-78"/>
            </a:endParaRPr>
          </a:p>
          <a:p>
            <a:pPr lvl="0" algn="r" rtl="1" eaLnBrk="0" fontAlgn="base" hangingPunct="0">
              <a:lnSpc>
                <a:spcPct val="150000"/>
              </a:lnSpc>
              <a:spcBef>
                <a:spcPct val="0"/>
              </a:spcBef>
              <a:spcAft>
                <a:spcPct val="0"/>
              </a:spcAft>
            </a:pPr>
            <a:r>
              <a:rPr lang="ar-SA" sz="2000" b="1" dirty="0">
                <a:latin typeface="Arial" panose="020B0604020202020204" pitchFamily="34" charset="0"/>
                <a:cs typeface="Zar" panose="00000400000000000000" pitchFamily="2" charset="-78"/>
              </a:rPr>
              <a:t>کنترل حشرات</a:t>
            </a:r>
            <a:endParaRPr lang="en-US" sz="2000" b="1" dirty="0">
              <a:latin typeface="Arial" panose="020B0604020202020204" pitchFamily="34" charset="0"/>
              <a:cs typeface="Zar" panose="00000400000000000000" pitchFamily="2" charset="-78"/>
            </a:endParaRPr>
          </a:p>
          <a:p>
            <a:pPr lvl="0" algn="r" rtl="1" eaLnBrk="0" fontAlgn="base" hangingPunct="0">
              <a:lnSpc>
                <a:spcPct val="150000"/>
              </a:lnSpc>
              <a:spcBef>
                <a:spcPct val="0"/>
              </a:spcBef>
              <a:spcAft>
                <a:spcPct val="0"/>
              </a:spcAft>
            </a:pPr>
            <a:r>
              <a:rPr lang="ar-SA" sz="2000" dirty="0">
                <a:latin typeface="Arial" panose="020B0604020202020204" pitchFamily="34" charset="0"/>
                <a:cs typeface="Zar" panose="00000400000000000000" pitchFamily="2" charset="-78"/>
              </a:rPr>
              <a:t>تله‌های فرابنفش برای از بین بردن حشرات پرنده ریز جثه که </a:t>
            </a:r>
            <a:r>
              <a:rPr lang="ar-SA" sz="2000" dirty="0">
                <a:latin typeface="Arial" panose="020B0604020202020204" pitchFamily="34" charset="0"/>
                <a:cs typeface="Zar" panose="00000400000000000000" pitchFamily="2" charset="-78"/>
                <a:hlinkClick r:id="rId5"/>
              </a:rPr>
              <a:t>شبانه میل به نزدیکی تابش</a:t>
            </a:r>
            <a:r>
              <a:rPr lang="en-US" sz="2000" dirty="0">
                <a:latin typeface="Arial" panose="020B0604020202020204" pitchFamily="34" charset="0"/>
                <a:cs typeface="Zar" panose="00000400000000000000" pitchFamily="2" charset="-78"/>
                <a:hlinkClick r:id="rId5"/>
              </a:rPr>
              <a:t> UV </a:t>
            </a:r>
            <a:r>
              <a:rPr lang="ar-SA" sz="2000" dirty="0">
                <a:latin typeface="Arial" panose="020B0604020202020204" pitchFamily="34" charset="0"/>
                <a:cs typeface="Zar" panose="00000400000000000000" pitchFamily="2" charset="-78"/>
                <a:hlinkClick r:id="rId5"/>
              </a:rPr>
              <a:t>دارند</a:t>
            </a:r>
            <a:r>
              <a:rPr lang="en-US" sz="2000" dirty="0">
                <a:latin typeface="Arial" panose="020B0604020202020204" pitchFamily="34" charset="0"/>
                <a:cs typeface="Zar" panose="00000400000000000000" pitchFamily="2" charset="-78"/>
                <a:hlinkClick r:id="rId5"/>
              </a:rPr>
              <a:t>. </a:t>
            </a:r>
            <a:endParaRPr lang="en-US" sz="2000" b="1" dirty="0">
              <a:latin typeface="Arial" panose="020B0604020202020204" pitchFamily="34" charset="0"/>
              <a:cs typeface="Zar" panose="00000400000000000000" pitchFamily="2" charset="-78"/>
              <a:hlinkClick r:id="rId5"/>
            </a:endParaRPr>
          </a:p>
          <a:p>
            <a:pPr marL="0" marR="0" lvl="0" indent="0" algn="just" defTabSz="914400" rtl="1" eaLnBrk="0" fontAlgn="base" latinLnBrk="0" hangingPunct="0">
              <a:lnSpc>
                <a:spcPct val="150000"/>
              </a:lnSpc>
              <a:spcBef>
                <a:spcPct val="0"/>
              </a:spcBef>
              <a:spcAft>
                <a:spcPct val="0"/>
              </a:spcAft>
              <a:buClrTx/>
              <a:buSzTx/>
              <a:buFontTx/>
              <a:buNone/>
              <a:tabLst/>
            </a:pPr>
            <a:endParaRPr kumimoji="0" lang="en-US" sz="2000" b="0" i="0" u="none" strike="noStrike" cap="none" normalizeH="0" baseline="0" dirty="0">
              <a:ln>
                <a:noFill/>
              </a:ln>
              <a:solidFill>
                <a:schemeClr val="tx1"/>
              </a:solidFill>
              <a:effectLst/>
              <a:latin typeface="Arial" panose="020B0604020202020204" pitchFamily="34" charset="0"/>
              <a:cs typeface="Zar" panose="00000400000000000000" pitchFamily="2" charset="-78"/>
            </a:endParaRPr>
          </a:p>
        </p:txBody>
      </p:sp>
      <p:pic>
        <p:nvPicPr>
          <p:cNvPr id="2" name="Picture 1"/>
          <p:cNvPicPr>
            <a:picLocks noChangeAspect="1"/>
          </p:cNvPicPr>
          <p:nvPr/>
        </p:nvPicPr>
        <p:blipFill>
          <a:blip r:embed="rId6"/>
          <a:stretch>
            <a:fillRect/>
          </a:stretch>
        </p:blipFill>
        <p:spPr>
          <a:xfrm>
            <a:off x="241739" y="2787869"/>
            <a:ext cx="2858814" cy="2858814"/>
          </a:xfrm>
          <a:prstGeom prst="rect">
            <a:avLst/>
          </a:prstGeom>
        </p:spPr>
      </p:pic>
      <p:pic>
        <p:nvPicPr>
          <p:cNvPr id="3" name="Picture 2"/>
          <p:cNvPicPr>
            <a:picLocks noChangeAspect="1"/>
          </p:cNvPicPr>
          <p:nvPr/>
        </p:nvPicPr>
        <p:blipFill>
          <a:blip r:embed="rId7"/>
          <a:stretch>
            <a:fillRect/>
          </a:stretch>
        </p:blipFill>
        <p:spPr>
          <a:xfrm>
            <a:off x="4763240" y="3919335"/>
            <a:ext cx="2350706" cy="2519363"/>
          </a:xfrm>
          <a:prstGeom prst="rect">
            <a:avLst/>
          </a:prstGeom>
        </p:spPr>
      </p:pic>
      <p:pic>
        <p:nvPicPr>
          <p:cNvPr id="5" name="Picture 4"/>
          <p:cNvPicPr>
            <a:picLocks noChangeAspect="1"/>
          </p:cNvPicPr>
          <p:nvPr/>
        </p:nvPicPr>
        <p:blipFill>
          <a:blip r:embed="rId8"/>
          <a:stretch>
            <a:fillRect/>
          </a:stretch>
        </p:blipFill>
        <p:spPr>
          <a:xfrm>
            <a:off x="8997348" y="4217276"/>
            <a:ext cx="2143125" cy="2149364"/>
          </a:xfrm>
          <a:prstGeom prst="rect">
            <a:avLst/>
          </a:prstGeom>
        </p:spPr>
      </p:pic>
    </p:spTree>
    <p:extLst>
      <p:ext uri="{BB962C8B-B14F-4D97-AF65-F5344CB8AC3E}">
        <p14:creationId xmlns:p14="http://schemas.microsoft.com/office/powerpoint/2010/main" val="40200518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537998" y="61971"/>
            <a:ext cx="11487807" cy="51706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1" eaLnBrk="0" fontAlgn="base" latinLnBrk="0" hangingPunct="0">
              <a:lnSpc>
                <a:spcPct val="15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panose="020B0604020202020204" pitchFamily="34" charset="0"/>
                <a:cs typeface="Zar" panose="00000400000000000000" pitchFamily="2" charset="-78"/>
                <a:hlinkClick r:id="rId2"/>
              </a:rPr>
              <a:t>: </a:t>
            </a:r>
            <a:r>
              <a:rPr kumimoji="0" lang="ar-SA" sz="2800" b="1" i="0" u="none" strike="noStrike" cap="none" normalizeH="0" baseline="0" dirty="0">
                <a:ln>
                  <a:noFill/>
                </a:ln>
                <a:effectLst/>
                <a:latin typeface="Arial" panose="020B0604020202020204" pitchFamily="34" charset="0"/>
                <a:cs typeface="Zar" panose="00000400000000000000" pitchFamily="2" charset="-78"/>
                <a:hlinkClick r:id="rId2"/>
              </a:rPr>
              <a:t>عکاسی فرابنفش</a:t>
            </a:r>
            <a:endParaRPr kumimoji="0" lang="en-US" sz="2800" b="1" i="0" u="none" strike="noStrike" cap="none" normalizeH="0" baseline="0" dirty="0">
              <a:ln>
                <a:noFill/>
              </a:ln>
              <a:effectLst/>
              <a:latin typeface="Arial" panose="020B0604020202020204" pitchFamily="34" charset="0"/>
              <a:cs typeface="Zar" panose="00000400000000000000" pitchFamily="2" charset="-78"/>
              <a:hlinkClick r:id="rId2"/>
            </a:endParaRPr>
          </a:p>
          <a:p>
            <a:pPr marL="0" marR="0" lvl="0" indent="0" algn="just" defTabSz="914400" rtl="1" eaLnBrk="0" fontAlgn="base" latinLnBrk="0" hangingPunct="0">
              <a:lnSpc>
                <a:spcPct val="150000"/>
              </a:lnSpc>
              <a:spcBef>
                <a:spcPct val="0"/>
              </a:spcBef>
              <a:spcAft>
                <a:spcPct val="0"/>
              </a:spcAft>
              <a:buClrTx/>
              <a:buSzTx/>
              <a:buFontTx/>
              <a:buNone/>
              <a:tabLst/>
            </a:pPr>
            <a:r>
              <a:rPr kumimoji="0" lang="ar-SA" sz="2400" b="0" i="0" u="none" strike="noStrike" cap="none" normalizeH="0" baseline="0" dirty="0">
                <a:ln>
                  <a:noFill/>
                </a:ln>
                <a:solidFill>
                  <a:schemeClr val="tx1"/>
                </a:solidFill>
                <a:effectLst/>
                <a:latin typeface="Arial" panose="020B0604020202020204" pitchFamily="34" charset="0"/>
                <a:cs typeface="Zar" panose="00000400000000000000" pitchFamily="2" charset="-78"/>
              </a:rPr>
              <a:t>فرایند عکاسی برای ثبت</a:t>
            </a:r>
            <a:r>
              <a:rPr kumimoji="0" lang="en-US" sz="2400" b="0" i="0" u="none" strike="noStrike" cap="none" normalizeH="0" baseline="0" dirty="0">
                <a:ln>
                  <a:noFill/>
                </a:ln>
                <a:solidFill>
                  <a:schemeClr val="tx1"/>
                </a:solidFill>
                <a:effectLst/>
                <a:latin typeface="Arial" panose="020B0604020202020204" pitchFamily="34" charset="0"/>
                <a:cs typeface="Zar" panose="00000400000000000000" pitchFamily="2" charset="-78"/>
              </a:rPr>
              <a:t> </a:t>
            </a:r>
            <a:r>
              <a:rPr kumimoji="0" lang="ar-SA" sz="2400" b="0" i="0" u="none" strike="noStrike" cap="none" normalizeH="0" baseline="0" dirty="0">
                <a:ln>
                  <a:noFill/>
                </a:ln>
                <a:solidFill>
                  <a:schemeClr val="tx1"/>
                </a:solidFill>
                <a:effectLst/>
                <a:latin typeface="Arial" panose="020B0604020202020204" pitchFamily="34" charset="0"/>
                <a:cs typeface="Zar" panose="00000400000000000000" pitchFamily="2" charset="-78"/>
                <a:hlinkClick r:id="rId3" tooltip="تصویر"/>
              </a:rPr>
              <a:t>تصاویر</a:t>
            </a:r>
            <a:r>
              <a:rPr kumimoji="0" lang="en-US" sz="2400" b="0" i="0" u="none" strike="noStrike" cap="none" normalizeH="0" baseline="0" dirty="0">
                <a:ln>
                  <a:noFill/>
                </a:ln>
                <a:solidFill>
                  <a:schemeClr val="tx1"/>
                </a:solidFill>
                <a:effectLst/>
                <a:latin typeface="Arial" panose="020B0604020202020204" pitchFamily="34" charset="0"/>
                <a:cs typeface="Zar" panose="00000400000000000000" pitchFamily="2" charset="-78"/>
              </a:rPr>
              <a:t> </a:t>
            </a:r>
            <a:r>
              <a:rPr kumimoji="0" lang="ar-SA" sz="2400" b="0" i="0" u="none" strike="noStrike" cap="none" normalizeH="0" baseline="0" dirty="0">
                <a:ln>
                  <a:noFill/>
                </a:ln>
                <a:solidFill>
                  <a:schemeClr val="tx1"/>
                </a:solidFill>
                <a:effectLst/>
                <a:latin typeface="Arial" panose="020B0604020202020204" pitchFamily="34" charset="0"/>
                <a:cs typeface="Zar" panose="00000400000000000000" pitchFamily="2" charset="-78"/>
              </a:rPr>
              <a:t>با استفاده از</a:t>
            </a:r>
            <a:r>
              <a:rPr kumimoji="0" lang="en-US" sz="2400" b="0" i="0" u="none" strike="noStrike" cap="none" normalizeH="0" baseline="0" dirty="0">
                <a:ln>
                  <a:noFill/>
                </a:ln>
                <a:solidFill>
                  <a:schemeClr val="tx1"/>
                </a:solidFill>
                <a:effectLst/>
                <a:latin typeface="Arial" panose="020B0604020202020204" pitchFamily="34" charset="0"/>
                <a:cs typeface="Zar" panose="00000400000000000000" pitchFamily="2" charset="-78"/>
              </a:rPr>
              <a:t> </a:t>
            </a:r>
            <a:r>
              <a:rPr kumimoji="0" lang="ar-SA" sz="2400" b="0" i="0" u="none" strike="noStrike" cap="none" normalizeH="0" baseline="0" dirty="0">
                <a:ln>
                  <a:noFill/>
                </a:ln>
                <a:solidFill>
                  <a:schemeClr val="tx1"/>
                </a:solidFill>
                <a:effectLst/>
                <a:latin typeface="Arial" panose="020B0604020202020204" pitchFamily="34" charset="0"/>
                <a:cs typeface="Zar" panose="00000400000000000000" pitchFamily="2" charset="-78"/>
                <a:hlinkClick r:id="rId4" tooltip="تابش"/>
              </a:rPr>
              <a:t>تابش</a:t>
            </a:r>
            <a:r>
              <a:rPr kumimoji="0" lang="en-US" sz="2400" b="0" i="0" u="none" strike="noStrike" cap="none" normalizeH="0" baseline="0" dirty="0">
                <a:ln>
                  <a:noFill/>
                </a:ln>
                <a:solidFill>
                  <a:schemeClr val="tx1"/>
                </a:solidFill>
                <a:effectLst/>
                <a:latin typeface="Arial" panose="020B0604020202020204" pitchFamily="34" charset="0"/>
                <a:cs typeface="Zar" panose="00000400000000000000" pitchFamily="2" charset="-78"/>
              </a:rPr>
              <a:t> </a:t>
            </a:r>
            <a:r>
              <a:rPr kumimoji="0" lang="ar-SA" sz="2400" b="0" i="0" u="none" strike="noStrike" cap="none" normalizeH="0" baseline="0" dirty="0">
                <a:ln>
                  <a:noFill/>
                </a:ln>
                <a:solidFill>
                  <a:schemeClr val="tx1"/>
                </a:solidFill>
                <a:effectLst/>
                <a:latin typeface="Arial" panose="020B0604020202020204" pitchFamily="34" charset="0"/>
                <a:cs typeface="Zar" panose="00000400000000000000" pitchFamily="2" charset="-78"/>
              </a:rPr>
              <a:t>طیف</a:t>
            </a:r>
            <a:r>
              <a:rPr kumimoji="0" lang="en-US" sz="2400" b="0" i="0" u="none" strike="noStrike" cap="none" normalizeH="0" baseline="0" dirty="0">
                <a:ln>
                  <a:noFill/>
                </a:ln>
                <a:solidFill>
                  <a:schemeClr val="tx1"/>
                </a:solidFill>
                <a:effectLst/>
                <a:latin typeface="Arial" panose="020B0604020202020204" pitchFamily="34" charset="0"/>
                <a:cs typeface="Zar" panose="00000400000000000000" pitchFamily="2" charset="-78"/>
              </a:rPr>
              <a:t> UV </a:t>
            </a:r>
            <a:r>
              <a:rPr kumimoji="0" lang="ar-SA" sz="2400" b="0" i="0" u="none" strike="noStrike" cap="none" normalizeH="0" baseline="0" dirty="0">
                <a:ln>
                  <a:noFill/>
                </a:ln>
                <a:solidFill>
                  <a:schemeClr val="tx1"/>
                </a:solidFill>
                <a:effectLst/>
                <a:latin typeface="Arial" panose="020B0604020202020204" pitchFamily="34" charset="0"/>
                <a:cs typeface="Zar" panose="00000400000000000000" pitchFamily="2" charset="-78"/>
              </a:rPr>
              <a:t>است. تصاویر گرفته‌شده با پرتو فرابنفش با اهداف علمی، پزشکی یا هنری تهیه می‌شوند. این تصاویر ممکن است خراب‌شدن آثار هنری یا ساختارهایی را که در زیر نور آشکار نمی‌شوند را نشان دهند. ممکن است از تصاویر پزشکی تشخیصی برای تشخیص برخی اختلالات پوستی یا به عنوان شواهد آسیب استفاده شود. برخی از حیوانات، به ویژه حشرات، از</a:t>
            </a:r>
            <a:r>
              <a:rPr kumimoji="0" lang="en-US" sz="2400" b="0" i="0" u="none" strike="noStrike" cap="none" normalizeH="0" baseline="0" dirty="0">
                <a:ln>
                  <a:noFill/>
                </a:ln>
                <a:solidFill>
                  <a:schemeClr val="tx1"/>
                </a:solidFill>
                <a:effectLst/>
                <a:latin typeface="Arial" panose="020B0604020202020204" pitchFamily="34" charset="0"/>
                <a:cs typeface="Zar" panose="00000400000000000000" pitchFamily="2" charset="-78"/>
              </a:rPr>
              <a:t> </a:t>
            </a:r>
            <a:r>
              <a:rPr kumimoji="0" lang="ar-SA" sz="2400" b="0" i="0" u="none" strike="noStrike" cap="none" normalizeH="0" baseline="0" dirty="0">
                <a:ln>
                  <a:noFill/>
                </a:ln>
                <a:solidFill>
                  <a:schemeClr val="tx1"/>
                </a:solidFill>
                <a:effectLst/>
                <a:latin typeface="Arial" panose="020B0604020202020204" pitchFamily="34" charset="0"/>
                <a:cs typeface="Zar" panose="00000400000000000000" pitchFamily="2" charset="-78"/>
                <a:hlinkClick r:id="rId5" tooltip="طول‌موج"/>
              </a:rPr>
              <a:t>طول‌موج‌های</a:t>
            </a:r>
            <a:r>
              <a:rPr kumimoji="0" lang="en-US" sz="2400" b="0" i="0" u="none" strike="noStrike" cap="none" normalizeH="0" baseline="0" dirty="0">
                <a:ln>
                  <a:noFill/>
                </a:ln>
                <a:solidFill>
                  <a:schemeClr val="tx1"/>
                </a:solidFill>
                <a:effectLst/>
                <a:latin typeface="Arial" panose="020B0604020202020204" pitchFamily="34" charset="0"/>
                <a:cs typeface="Zar" panose="00000400000000000000" pitchFamily="2" charset="-78"/>
              </a:rPr>
              <a:t> </a:t>
            </a:r>
            <a:r>
              <a:rPr kumimoji="0" lang="ar-SA" sz="2400" b="0" i="0" u="none" strike="noStrike" cap="none" normalizeH="0" baseline="0" dirty="0">
                <a:ln>
                  <a:noFill/>
                </a:ln>
                <a:solidFill>
                  <a:schemeClr val="tx1"/>
                </a:solidFill>
                <a:effectLst/>
                <a:latin typeface="Arial" panose="020B0604020202020204" pitchFamily="34" charset="0"/>
                <a:cs typeface="Zar" panose="00000400000000000000" pitchFamily="2" charset="-78"/>
              </a:rPr>
              <a:t>فرابنفش برای دیدن استفاده می‌کنند؛ بنابراین عکاسی فرابنفش می‌تواند به بررسی علائم گیاهانی که حشرات را جذب می‌کنند کمک کند، در حالی‌که این علائم با چشم غیرمسلح برای انسان نامرئی است. عکاسی فرابنفش از مکان‌های باستانی ممکن است مصنوعات یا الگوهایی را نشان دهد که بدون استفاده از عکاسی فرابنفش قابل مشاهده نیستند</a:t>
            </a:r>
            <a:r>
              <a:rPr kumimoji="0" lang="en-US" sz="2400" b="0" i="0" u="none" strike="noStrike" cap="none" normalizeH="0" baseline="0" dirty="0">
                <a:ln>
                  <a:noFill/>
                </a:ln>
                <a:solidFill>
                  <a:schemeClr val="tx1"/>
                </a:solidFill>
                <a:effectLst/>
                <a:latin typeface="Arial" panose="020B0604020202020204" pitchFamily="34" charset="0"/>
                <a:cs typeface="Zar" panose="00000400000000000000" pitchFamily="2" charset="-78"/>
              </a:rPr>
              <a:t>. </a:t>
            </a:r>
          </a:p>
          <a:p>
            <a:pPr marL="0" marR="0" lvl="0" indent="0" algn="just" defTabSz="914400" rtl="1" eaLnBrk="0" fontAlgn="base" latinLnBrk="0" hangingPunct="0">
              <a:lnSpc>
                <a:spcPct val="15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anose="020B0604020202020204" pitchFamily="34" charset="0"/>
              <a:cs typeface="Zar" panose="00000400000000000000" pitchFamily="2" charset="-78"/>
            </a:endParaRPr>
          </a:p>
        </p:txBody>
      </p:sp>
      <p:pic>
        <p:nvPicPr>
          <p:cNvPr id="9218" name="Picture 2" descr="https://upload.wikimedia.org/wikipedia/commons/thumb/6/60/Sunscreen_on_back_under_normal_and_UV_light.jpg/220px-Sunscreen_on_back_under_normal_and_UV_light.jpg">
            <a:hlinkClick r:id="rId2"/>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5214" y="4025461"/>
            <a:ext cx="2409636" cy="273118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7"/>
          <a:stretch>
            <a:fillRect/>
          </a:stretch>
        </p:blipFill>
        <p:spPr>
          <a:xfrm>
            <a:off x="4267858" y="4155495"/>
            <a:ext cx="4644916" cy="2601153"/>
          </a:xfrm>
          <a:prstGeom prst="rect">
            <a:avLst/>
          </a:prstGeom>
        </p:spPr>
      </p:pic>
    </p:spTree>
    <p:extLst>
      <p:ext uri="{BB962C8B-B14F-4D97-AF65-F5344CB8AC3E}">
        <p14:creationId xmlns:p14="http://schemas.microsoft.com/office/powerpoint/2010/main" val="324663069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5820" y="101928"/>
            <a:ext cx="11866180" cy="6614182"/>
          </a:xfrm>
        </p:spPr>
        <p:txBody>
          <a:bodyPr>
            <a:noAutofit/>
          </a:bodyPr>
          <a:lstStyle/>
          <a:p>
            <a:pPr algn="just" rtl="1">
              <a:lnSpc>
                <a:spcPct val="120000"/>
              </a:lnSpc>
            </a:pPr>
            <a:r>
              <a:rPr lang="fa-IR" sz="2400" b="1" dirty="0">
                <a:cs typeface="Zar" panose="00000400000000000000" pitchFamily="2" charset="-78"/>
              </a:rPr>
              <a:t>استفاده از لامپ </a:t>
            </a:r>
            <a:r>
              <a:rPr lang="en-US" sz="2400" b="1" dirty="0">
                <a:cs typeface="Zar" panose="00000400000000000000" pitchFamily="2" charset="-78"/>
              </a:rPr>
              <a:t>UV </a:t>
            </a:r>
            <a:r>
              <a:rPr lang="fa-IR" sz="2400" b="1" dirty="0">
                <a:cs typeface="Zar" panose="00000400000000000000" pitchFamily="2" charset="-78"/>
              </a:rPr>
              <a:t> جهت ضدعفونی</a:t>
            </a:r>
          </a:p>
          <a:p>
            <a:pPr algn="just" rtl="1">
              <a:lnSpc>
                <a:spcPct val="120000"/>
              </a:lnSpc>
            </a:pPr>
            <a:r>
              <a:rPr lang="fa-IR" sz="2400" dirty="0">
                <a:cs typeface="Zar" panose="00000400000000000000" pitchFamily="2" charset="-78"/>
              </a:rPr>
              <a:t>درمورد تاریخچه استفاده از </a:t>
            </a:r>
            <a:r>
              <a:rPr lang="fa-IR" sz="2400" b="1" dirty="0">
                <a:cs typeface="Zar" panose="00000400000000000000" pitchFamily="2" charset="-78"/>
              </a:rPr>
              <a:t>لامپ </a:t>
            </a:r>
            <a:r>
              <a:rPr lang="en-US" sz="2400" b="1" dirty="0">
                <a:cs typeface="Zar" panose="00000400000000000000" pitchFamily="2" charset="-78"/>
              </a:rPr>
              <a:t>UV </a:t>
            </a:r>
            <a:r>
              <a:rPr lang="fa-IR" sz="2400" b="1" dirty="0">
                <a:cs typeface="Zar" panose="00000400000000000000" pitchFamily="2" charset="-78"/>
              </a:rPr>
              <a:t> جهت ضدعفونی</a:t>
            </a:r>
            <a:r>
              <a:rPr lang="fa-IR" sz="2400" dirty="0">
                <a:cs typeface="Zar" panose="00000400000000000000" pitchFamily="2" charset="-78"/>
              </a:rPr>
              <a:t> می‌توان به این موضوع اشاره کرد که برا اولین بار در 1876 دو دانشمند با نام‌های آرتور دانز و توماس بلانت در مورد تاثیرات اشعه ماورا بنفش بر روی اندام‌های زنده و ایجاد جهش در آن‌ها مقاله ای را منتشر کردند. با استفاده از تحقیقات آن‌ها و همین طور پژوهش‌هایی که پس از آن صورت گرفت نیلسن فینسن توانست نوعی از سل پوستی را با استفاده از اشعه ماورا بنفش درمان کند. او به خاطر این روش درمانی خود در سال 1903 توانست جایزه نوبل پزشکی را از آن خود کند .</a:t>
            </a:r>
          </a:p>
          <a:p>
            <a:pPr algn="just" rtl="1">
              <a:lnSpc>
                <a:spcPct val="120000"/>
              </a:lnSpc>
            </a:pPr>
            <a:r>
              <a:rPr lang="fa-IR" sz="2400" dirty="0">
                <a:cs typeface="Zar" panose="00000400000000000000" pitchFamily="2" charset="-78"/>
              </a:rPr>
              <a:t>طول موج‌های کوتاه پرتو فرابنفش طول موج بین 100-280</a:t>
            </a:r>
            <a:r>
              <a:rPr lang="en-US" sz="2400" dirty="0">
                <a:cs typeface="Zar" panose="00000400000000000000" pitchFamily="2" charset="-78"/>
              </a:rPr>
              <a:t>UV-C </a:t>
            </a:r>
            <a:r>
              <a:rPr lang="fa-IR" sz="2400" dirty="0">
                <a:cs typeface="Zar" panose="00000400000000000000" pitchFamily="2" charset="-78"/>
              </a:rPr>
              <a:t> می‌تواند </a:t>
            </a:r>
            <a:r>
              <a:rPr lang="fa-IR" sz="2400" dirty="0">
                <a:cs typeface="Zar" panose="00000400000000000000" pitchFamily="2" charset="-78"/>
                <a:hlinkClick r:id="rId2" tooltip="باکتری"/>
              </a:rPr>
              <a:t>باکتری‌ها</a:t>
            </a:r>
            <a:r>
              <a:rPr lang="fa-IR" sz="2400" dirty="0">
                <a:cs typeface="Zar" panose="00000400000000000000" pitchFamily="2" charset="-78"/>
              </a:rPr>
              <a:t> و سایر </a:t>
            </a:r>
            <a:r>
              <a:rPr lang="fa-IR" sz="2400" dirty="0">
                <a:cs typeface="Zar" panose="00000400000000000000" pitchFamily="2" charset="-78"/>
                <a:hlinkClick r:id="rId3" tooltip="ارگانیسم"/>
              </a:rPr>
              <a:t>ارگانیسم‌‌های</a:t>
            </a:r>
            <a:r>
              <a:rPr lang="fa-IR" sz="2400" dirty="0">
                <a:cs typeface="Zar" panose="00000400000000000000" pitchFamily="2" charset="-78"/>
              </a:rPr>
              <a:t> کوچک را منهدم کند. به همین دلیل برای </a:t>
            </a:r>
            <a:r>
              <a:rPr lang="fa-IR" sz="2400" dirty="0">
                <a:cs typeface="Zar" panose="00000400000000000000" pitchFamily="2" charset="-78"/>
                <a:hlinkClick r:id="rId4" tooltip="گندزدایی"/>
              </a:rPr>
              <a:t>گندزدایی</a:t>
            </a:r>
            <a:r>
              <a:rPr lang="fa-IR" sz="2400" dirty="0">
                <a:cs typeface="Zar" panose="00000400000000000000" pitchFamily="2" charset="-78"/>
              </a:rPr>
              <a:t> و ضدعفونی کردن سطوح مانند اتاق‌های بیمارستان‌ها استفاده می‌شوند.</a:t>
            </a:r>
            <a:endParaRPr lang="en-US" sz="2400" dirty="0">
              <a:cs typeface="Zar" panose="00000400000000000000" pitchFamily="2" charset="-78"/>
            </a:endParaRPr>
          </a:p>
          <a:p>
            <a:pPr algn="just" rtl="1">
              <a:lnSpc>
                <a:spcPct val="120000"/>
              </a:lnSpc>
            </a:pPr>
            <a:r>
              <a:rPr lang="fa-IR" sz="2400" dirty="0">
                <a:cs typeface="Zar" panose="00000400000000000000" pitchFamily="2" charset="-78"/>
              </a:rPr>
              <a:t> </a:t>
            </a:r>
          </a:p>
          <a:p>
            <a:pPr algn="just" rtl="1">
              <a:lnSpc>
                <a:spcPct val="120000"/>
              </a:lnSpc>
            </a:pPr>
            <a:endParaRPr lang="fa-IR" sz="2400" dirty="0">
              <a:cs typeface="Zar" panose="00000400000000000000" pitchFamily="2" charset="-78"/>
            </a:endParaRPr>
          </a:p>
        </p:txBody>
      </p:sp>
      <p:pic>
        <p:nvPicPr>
          <p:cNvPr id="6" name="Picture 5"/>
          <p:cNvPicPr>
            <a:picLocks noChangeAspect="1"/>
          </p:cNvPicPr>
          <p:nvPr/>
        </p:nvPicPr>
        <p:blipFill>
          <a:blip r:embed="rId5"/>
          <a:stretch>
            <a:fillRect/>
          </a:stretch>
        </p:blipFill>
        <p:spPr>
          <a:xfrm>
            <a:off x="935420" y="4014952"/>
            <a:ext cx="2028079" cy="2601311"/>
          </a:xfrm>
          <a:prstGeom prst="rect">
            <a:avLst/>
          </a:prstGeom>
        </p:spPr>
      </p:pic>
    </p:spTree>
    <p:extLst>
      <p:ext uri="{BB962C8B-B14F-4D97-AF65-F5344CB8AC3E}">
        <p14:creationId xmlns:p14="http://schemas.microsoft.com/office/powerpoint/2010/main" val="40365291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352" y="101928"/>
            <a:ext cx="11698014" cy="6614182"/>
          </a:xfrm>
        </p:spPr>
        <p:txBody>
          <a:bodyPr>
            <a:noAutofit/>
          </a:bodyPr>
          <a:lstStyle/>
          <a:p>
            <a:pPr algn="just" rtl="1">
              <a:lnSpc>
                <a:spcPct val="120000"/>
              </a:lnSpc>
            </a:pPr>
            <a:r>
              <a:rPr lang="fa-IR" sz="2400" b="1" dirty="0">
                <a:cs typeface="Zar" panose="00000400000000000000" pitchFamily="2" charset="-78"/>
              </a:rPr>
              <a:t>استفاده از لامپ </a:t>
            </a:r>
            <a:r>
              <a:rPr lang="en-US" sz="2400" b="1" dirty="0">
                <a:cs typeface="Zar" panose="00000400000000000000" pitchFamily="2" charset="-78"/>
              </a:rPr>
              <a:t>UV </a:t>
            </a:r>
            <a:r>
              <a:rPr lang="fa-IR" sz="2400" b="1" dirty="0">
                <a:cs typeface="Zar" panose="00000400000000000000" pitchFamily="2" charset="-78"/>
              </a:rPr>
              <a:t> جهت ضدعفونی</a:t>
            </a:r>
          </a:p>
          <a:p>
            <a:pPr algn="just" rtl="1">
              <a:lnSpc>
                <a:spcPct val="120000"/>
              </a:lnSpc>
            </a:pPr>
            <a:r>
              <a:rPr lang="fa-IR" sz="2400" dirty="0">
                <a:cs typeface="Zar" panose="00000400000000000000" pitchFamily="2" charset="-78"/>
              </a:rPr>
              <a:t>استفاده از لامپ ماواءبنفش جهت ضدعفونی از میانه قرن بیستم پذیرفته و رایج شد. اولین استفاده‌ها از لامپ </a:t>
            </a:r>
            <a:r>
              <a:rPr lang="en-US" sz="2400" b="1" dirty="0">
                <a:cs typeface="Zar" panose="00000400000000000000" pitchFamily="2" charset="-78"/>
              </a:rPr>
              <a:t>UV </a:t>
            </a:r>
            <a:r>
              <a:rPr lang="fa-IR" sz="2400" b="1" dirty="0">
                <a:cs typeface="Zar" panose="00000400000000000000" pitchFamily="2" charset="-78"/>
              </a:rPr>
              <a:t> </a:t>
            </a:r>
            <a:r>
              <a:rPr lang="fa-IR" sz="2400" dirty="0">
                <a:cs typeface="Zar" panose="00000400000000000000" pitchFamily="2" charset="-78"/>
              </a:rPr>
              <a:t>جهت ضدعفونی در کارخانه‌های دارو سازی و در مراحل تهیه دارو بود. بعد‌ها  همین سیستم در تصفیه آب نیز به کار گرفته شد. با استفاده از لامپ </a:t>
            </a:r>
            <a:r>
              <a:rPr lang="en-US" sz="2400" b="1" dirty="0">
                <a:cs typeface="Zar" panose="00000400000000000000" pitchFamily="2" charset="-78"/>
              </a:rPr>
              <a:t>UV</a:t>
            </a:r>
            <a:r>
              <a:rPr lang="en-US" sz="2400" dirty="0">
                <a:cs typeface="Zar" panose="00000400000000000000" pitchFamily="2" charset="-78"/>
              </a:rPr>
              <a:t> </a:t>
            </a:r>
            <a:r>
              <a:rPr lang="fa-IR" sz="2400" dirty="0">
                <a:cs typeface="Zar" panose="00000400000000000000" pitchFamily="2" charset="-78"/>
              </a:rPr>
              <a:t> جهت ضدعفونی و ترکیب آن با یک سیستم فیلتر فیزیکی می‌توان یک سیستم تصفیه و گند زدایی آب راه اندازی کرد و از آن برای </a:t>
            </a:r>
            <a:r>
              <a:rPr lang="fa-IR" sz="2400" dirty="0">
                <a:solidFill>
                  <a:srgbClr val="FF0000"/>
                </a:solidFill>
                <a:cs typeface="Zar" panose="00000400000000000000" pitchFamily="2" charset="-78"/>
              </a:rPr>
              <a:t>بازیافت آب و باز استفاده </a:t>
            </a:r>
            <a:r>
              <a:rPr lang="fa-IR" sz="2400" dirty="0">
                <a:cs typeface="Zar" panose="00000400000000000000" pitchFamily="2" charset="-78"/>
              </a:rPr>
              <a:t>از آن در داخل یک مجموعه یاری جست. لامپ </a:t>
            </a:r>
            <a:r>
              <a:rPr lang="en-US" sz="2400" b="1" dirty="0">
                <a:cs typeface="Zar" panose="00000400000000000000" pitchFamily="2" charset="-78"/>
              </a:rPr>
              <a:t>UV </a:t>
            </a:r>
            <a:r>
              <a:rPr lang="fa-IR" sz="2400" b="1" dirty="0">
                <a:cs typeface="Zar" panose="00000400000000000000" pitchFamily="2" charset="-78"/>
              </a:rPr>
              <a:t> </a:t>
            </a:r>
            <a:r>
              <a:rPr lang="fa-IR" sz="2400" dirty="0">
                <a:cs typeface="Zar" panose="00000400000000000000" pitchFamily="2" charset="-78"/>
              </a:rPr>
              <a:t>جهت ضدعفونی هوا در دستگاه‌های تهویه مطبوع نیز به کار گرفته می‌شود. یکی از دلایل این که هوای تولید شده توسط انواع </a:t>
            </a:r>
            <a:r>
              <a:rPr lang="fa-IR" sz="2400" dirty="0">
                <a:solidFill>
                  <a:srgbClr val="FF0000"/>
                </a:solidFill>
                <a:cs typeface="Zar" panose="00000400000000000000" pitchFamily="2" charset="-78"/>
              </a:rPr>
              <a:t>سیستم‌های تهویه مطبوع بوی نامناسبی </a:t>
            </a:r>
            <a:r>
              <a:rPr lang="fa-IR" sz="2400" dirty="0">
                <a:cs typeface="Zar" panose="00000400000000000000" pitchFamily="2" charset="-78"/>
              </a:rPr>
              <a:t>دارد، وجود انواع باکتری و سایر ارگان‌های زنده است. با استفاده از گند زدایی لامپ ماورا بنفش می‌توانیم تهویه مطبوع با کیفیت بالا تری داشته باشیم </a:t>
            </a:r>
          </a:p>
        </p:txBody>
      </p:sp>
      <p:pic>
        <p:nvPicPr>
          <p:cNvPr id="2" name="Picture 1"/>
          <p:cNvPicPr>
            <a:picLocks noChangeAspect="1"/>
          </p:cNvPicPr>
          <p:nvPr/>
        </p:nvPicPr>
        <p:blipFill>
          <a:blip r:embed="rId2"/>
          <a:stretch>
            <a:fillRect/>
          </a:stretch>
        </p:blipFill>
        <p:spPr>
          <a:xfrm>
            <a:off x="478054" y="3514118"/>
            <a:ext cx="3736594" cy="3307091"/>
          </a:xfrm>
          <a:prstGeom prst="rect">
            <a:avLst/>
          </a:prstGeom>
        </p:spPr>
      </p:pic>
      <p:pic>
        <p:nvPicPr>
          <p:cNvPr id="4" name="Picture 3"/>
          <p:cNvPicPr>
            <a:picLocks noChangeAspect="1"/>
          </p:cNvPicPr>
          <p:nvPr/>
        </p:nvPicPr>
        <p:blipFill>
          <a:blip r:embed="rId3"/>
          <a:stretch>
            <a:fillRect/>
          </a:stretch>
        </p:blipFill>
        <p:spPr>
          <a:xfrm>
            <a:off x="6206359" y="3949919"/>
            <a:ext cx="3820510" cy="2625884"/>
          </a:xfrm>
          <a:prstGeom prst="rect">
            <a:avLst/>
          </a:prstGeom>
        </p:spPr>
      </p:pic>
    </p:spTree>
    <p:extLst>
      <p:ext uri="{BB962C8B-B14F-4D97-AF65-F5344CB8AC3E}">
        <p14:creationId xmlns:p14="http://schemas.microsoft.com/office/powerpoint/2010/main" val="16551181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622281" y="189186"/>
            <a:ext cx="6054712" cy="6442842"/>
          </a:xfrm>
        </p:spPr>
        <p:txBody>
          <a:bodyPr>
            <a:normAutofit fontScale="85000" lnSpcReduction="10000"/>
          </a:bodyPr>
          <a:lstStyle/>
          <a:p>
            <a:pPr algn="just" rtl="1">
              <a:lnSpc>
                <a:spcPct val="170000"/>
              </a:lnSpc>
            </a:pPr>
            <a:r>
              <a:rPr lang="fa-IR" sz="2400" b="1" dirty="0">
                <a:cs typeface="Zar" panose="00000400000000000000" pitchFamily="2" charset="-78"/>
              </a:rPr>
              <a:t>گندزدایی</a:t>
            </a:r>
          </a:p>
          <a:p>
            <a:pPr algn="just" rtl="1">
              <a:lnSpc>
                <a:spcPct val="170000"/>
              </a:lnSpc>
            </a:pPr>
            <a:r>
              <a:rPr lang="fa-IR" sz="2400" dirty="0">
                <a:cs typeface="Zar" panose="00000400000000000000" pitchFamily="2" charset="-78"/>
              </a:rPr>
              <a:t>طول موج‌های کوتاه پرتو فرابنفش (طول موج بین 100-280 </a:t>
            </a:r>
            <a:r>
              <a:rPr lang="en-US" sz="2400" dirty="0">
                <a:cs typeface="Zar" panose="00000400000000000000" pitchFamily="2" charset="-78"/>
              </a:rPr>
              <a:t>UV-C) </a:t>
            </a:r>
            <a:r>
              <a:rPr lang="fa-IR" sz="2400" dirty="0">
                <a:cs typeface="Zar" panose="00000400000000000000" pitchFamily="2" charset="-78"/>
              </a:rPr>
              <a:t>می‌تواند </a:t>
            </a:r>
            <a:r>
              <a:rPr lang="fa-IR" sz="2400" dirty="0">
                <a:cs typeface="Zar" panose="00000400000000000000" pitchFamily="2" charset="-78"/>
                <a:hlinkClick r:id="rId2" tooltip="باکتری"/>
              </a:rPr>
              <a:t>باکتری‌ها</a:t>
            </a:r>
            <a:r>
              <a:rPr lang="fa-IR" sz="2400" dirty="0">
                <a:cs typeface="Zar" panose="00000400000000000000" pitchFamily="2" charset="-78"/>
              </a:rPr>
              <a:t> و سایر </a:t>
            </a:r>
            <a:r>
              <a:rPr lang="fa-IR" sz="2400" dirty="0">
                <a:cs typeface="Zar" panose="00000400000000000000" pitchFamily="2" charset="-78"/>
                <a:hlinkClick r:id="rId3" tooltip="ارگانیسم"/>
              </a:rPr>
              <a:t>ارگانیسم‌‌های</a:t>
            </a:r>
            <a:r>
              <a:rPr lang="fa-IR" sz="2400" dirty="0">
                <a:cs typeface="Zar" panose="00000400000000000000" pitchFamily="2" charset="-78"/>
              </a:rPr>
              <a:t> کوچک را منهدم کند. </a:t>
            </a:r>
            <a:r>
              <a:rPr lang="ar-SA" sz="2400" dirty="0">
                <a:cs typeface="Zar" panose="00000400000000000000" pitchFamily="2" charset="-78"/>
              </a:rPr>
              <a:t>تابش UV منجر به شکست و انهدام ژنوم میکروارگانیسم ها شامل باکتری، ویروس، قارچ و…. چه از نوع DNA و چه RNA می شود که اثر ضدعفونی کنندگی مناسبی در آب یا هوا را بدنبال دارد. بهمین دلیل لامپ ها و دستگاه های UV را مناسب ترین روش برای گندزدائی و ضدعفونی آب در مزارع پرورش ماهی یا سیستم های تصفیه آب می دانند. </a:t>
            </a:r>
            <a:r>
              <a:rPr lang="fa-IR" sz="2400" dirty="0">
                <a:cs typeface="Zar" panose="00000400000000000000" pitchFamily="2" charset="-78"/>
              </a:rPr>
              <a:t>به همین دلیل برای </a:t>
            </a:r>
            <a:r>
              <a:rPr lang="fa-IR" sz="2400" dirty="0">
                <a:cs typeface="Zar" panose="00000400000000000000" pitchFamily="2" charset="-78"/>
                <a:hlinkClick r:id="rId4" tooltip="گندزدایی"/>
              </a:rPr>
              <a:t>گندزدایی</a:t>
            </a:r>
            <a:r>
              <a:rPr lang="fa-IR" sz="2400" dirty="0">
                <a:cs typeface="Zar" panose="00000400000000000000" pitchFamily="2" charset="-78"/>
              </a:rPr>
              <a:t> و ضدعفونی کردن سطوح مانند اتاق‌های بیمارستان‌ها استفاده می‌شوند. از پرتو فرابنفش برای ضدعفونی آب، مواد خوراکی، تجهیزات پزشکی و لوازم صنعتی و غیره می‌توان استفاده نمود. </a:t>
            </a:r>
          </a:p>
          <a:p>
            <a:pPr algn="just" rtl="1">
              <a:lnSpc>
                <a:spcPct val="170000"/>
              </a:lnSpc>
            </a:pPr>
            <a:endParaRPr lang="fa-IR" sz="2400" dirty="0">
              <a:cs typeface="Zar" panose="00000400000000000000" pitchFamily="2" charset="-78"/>
            </a:endParaRPr>
          </a:p>
          <a:p>
            <a:pPr algn="just" rtl="1">
              <a:lnSpc>
                <a:spcPct val="170000"/>
              </a:lnSpc>
            </a:pPr>
            <a:endParaRPr lang="fa-IR" sz="2400" dirty="0">
              <a:cs typeface="Zar" panose="00000400000000000000" pitchFamily="2" charset="-78"/>
            </a:endParaRPr>
          </a:p>
          <a:p>
            <a:pPr algn="just" rtl="1">
              <a:lnSpc>
                <a:spcPct val="170000"/>
              </a:lnSpc>
            </a:pPr>
            <a:endParaRPr lang="fa-IR" sz="2400" dirty="0">
              <a:cs typeface="Zar" panose="00000400000000000000" pitchFamily="2" charset="-78"/>
            </a:endParaRPr>
          </a:p>
          <a:p>
            <a:pPr algn="just" rtl="1">
              <a:lnSpc>
                <a:spcPct val="170000"/>
              </a:lnSpc>
            </a:pPr>
            <a:endParaRPr lang="fa-IR" sz="2400" dirty="0">
              <a:cs typeface="Zar" panose="00000400000000000000" pitchFamily="2" charset="-78"/>
            </a:endParaRPr>
          </a:p>
          <a:p>
            <a:pPr algn="just" rtl="1">
              <a:lnSpc>
                <a:spcPct val="170000"/>
              </a:lnSpc>
            </a:pPr>
            <a:endParaRPr lang="fa-IR" sz="2400" dirty="0">
              <a:cs typeface="Zar" panose="00000400000000000000" pitchFamily="2" charset="-78"/>
            </a:endParaRPr>
          </a:p>
          <a:p>
            <a:pPr algn="just" rtl="1">
              <a:lnSpc>
                <a:spcPct val="170000"/>
              </a:lnSpc>
            </a:pPr>
            <a:endParaRPr lang="fa-IR" sz="2400" dirty="0">
              <a:cs typeface="Zar" panose="00000400000000000000" pitchFamily="2" charset="-78"/>
            </a:endParaRPr>
          </a:p>
          <a:p>
            <a:pPr algn="just" rtl="1">
              <a:lnSpc>
                <a:spcPct val="170000"/>
              </a:lnSpc>
            </a:pPr>
            <a:endParaRPr lang="fa-IR" sz="2400" dirty="0">
              <a:cs typeface="Zar" panose="00000400000000000000" pitchFamily="2" charset="-78"/>
            </a:endParaRPr>
          </a:p>
        </p:txBody>
      </p:sp>
      <p:pic>
        <p:nvPicPr>
          <p:cNvPr id="2" name="Picture 1"/>
          <p:cNvPicPr>
            <a:picLocks noChangeAspect="1"/>
          </p:cNvPicPr>
          <p:nvPr/>
        </p:nvPicPr>
        <p:blipFill>
          <a:blip r:embed="rId5"/>
          <a:stretch>
            <a:fillRect/>
          </a:stretch>
        </p:blipFill>
        <p:spPr>
          <a:xfrm>
            <a:off x="447251" y="3912968"/>
            <a:ext cx="5175029" cy="2470260"/>
          </a:xfrm>
          <a:prstGeom prst="rect">
            <a:avLst/>
          </a:prstGeom>
        </p:spPr>
      </p:pic>
      <p:pic>
        <p:nvPicPr>
          <p:cNvPr id="5" name="Picture 4"/>
          <p:cNvPicPr>
            <a:picLocks noChangeAspect="1"/>
          </p:cNvPicPr>
          <p:nvPr/>
        </p:nvPicPr>
        <p:blipFill>
          <a:blip r:embed="rId6"/>
          <a:stretch>
            <a:fillRect/>
          </a:stretch>
        </p:blipFill>
        <p:spPr>
          <a:xfrm>
            <a:off x="1156138" y="924418"/>
            <a:ext cx="4034463" cy="1666875"/>
          </a:xfrm>
          <a:prstGeom prst="rect">
            <a:avLst/>
          </a:prstGeom>
        </p:spPr>
      </p:pic>
    </p:spTree>
    <p:extLst>
      <p:ext uri="{BB962C8B-B14F-4D97-AF65-F5344CB8AC3E}">
        <p14:creationId xmlns:p14="http://schemas.microsoft.com/office/powerpoint/2010/main" val="371771868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92048" y="199696"/>
            <a:ext cx="7968724" cy="6658303"/>
          </a:xfrm>
        </p:spPr>
        <p:txBody>
          <a:bodyPr>
            <a:normAutofit fontScale="70000" lnSpcReduction="20000"/>
          </a:bodyPr>
          <a:lstStyle/>
          <a:p>
            <a:pPr algn="just" rtl="1">
              <a:lnSpc>
                <a:spcPct val="160000"/>
              </a:lnSpc>
            </a:pPr>
            <a:r>
              <a:rPr lang="fa-IR" b="1" dirty="0">
                <a:cs typeface="Zar" panose="00000400000000000000" pitchFamily="2" charset="-78"/>
              </a:rPr>
              <a:t>مزایای پرتو فرابنفش در گند زدایی </a:t>
            </a:r>
          </a:p>
          <a:p>
            <a:pPr algn="just" rtl="1">
              <a:lnSpc>
                <a:spcPct val="160000"/>
              </a:lnSpc>
            </a:pPr>
            <a:r>
              <a:rPr lang="fa-IR" dirty="0">
                <a:cs typeface="Zar" panose="00000400000000000000" pitchFamily="2" charset="-78"/>
              </a:rPr>
              <a:t>1-  نیاز به حمل‌ونقل و انبار مواد شیمیایی ندارد</a:t>
            </a:r>
          </a:p>
          <a:p>
            <a:pPr algn="just" rtl="1">
              <a:lnSpc>
                <a:spcPct val="160000"/>
              </a:lnSpc>
            </a:pPr>
            <a:r>
              <a:rPr lang="fa-IR" dirty="0">
                <a:cs typeface="Zar" panose="00000400000000000000" pitchFamily="2" charset="-78"/>
              </a:rPr>
              <a:t>2-  با تغییرات </a:t>
            </a:r>
            <a:r>
              <a:rPr lang="en-US" dirty="0">
                <a:cs typeface="Zar" panose="00000400000000000000" pitchFamily="2" charset="-78"/>
                <a:hlinkClick r:id="rId2" tooltip="پی‌اچ"/>
              </a:rPr>
              <a:t>PH</a:t>
            </a:r>
            <a:r>
              <a:rPr lang="en-US" dirty="0">
                <a:cs typeface="Zar" panose="00000400000000000000" pitchFamily="2" charset="-78"/>
              </a:rPr>
              <a:t> </a:t>
            </a:r>
            <a:r>
              <a:rPr lang="fa-IR" dirty="0">
                <a:cs typeface="Zar" panose="00000400000000000000" pitchFamily="2" charset="-78"/>
              </a:rPr>
              <a:t>و دما کارایی آن چندان تغییر نمی‌کند</a:t>
            </a:r>
          </a:p>
          <a:p>
            <a:pPr algn="just" rtl="1">
              <a:lnSpc>
                <a:spcPct val="160000"/>
              </a:lnSpc>
            </a:pPr>
            <a:r>
              <a:rPr lang="fa-IR" dirty="0">
                <a:cs typeface="Zar" panose="00000400000000000000" pitchFamily="2" charset="-78"/>
              </a:rPr>
              <a:t>3-  فراورده جانبی به وجود نمی‌آورد</a:t>
            </a:r>
          </a:p>
          <a:p>
            <a:pPr algn="just" rtl="1">
              <a:lnSpc>
                <a:spcPct val="160000"/>
              </a:lnSpc>
            </a:pPr>
            <a:r>
              <a:rPr lang="fa-IR" dirty="0">
                <a:cs typeface="Zar" panose="00000400000000000000" pitchFamily="2" charset="-78"/>
              </a:rPr>
              <a:t>4-  ایجاد طعم و بوی شیمیایی نمی‌کند </a:t>
            </a:r>
          </a:p>
          <a:p>
            <a:pPr algn="just" rtl="1">
              <a:lnSpc>
                <a:spcPct val="160000"/>
              </a:lnSpc>
            </a:pPr>
            <a:r>
              <a:rPr lang="fa-IR" dirty="0">
                <a:cs typeface="Zar" panose="00000400000000000000" pitchFamily="2" charset="-78"/>
              </a:rPr>
              <a:t>5-  زمان تماس لازم برای گندزدایی بسیار کوتاه است</a:t>
            </a:r>
          </a:p>
          <a:p>
            <a:pPr algn="just" rtl="1">
              <a:lnSpc>
                <a:spcPct val="160000"/>
              </a:lnSpc>
            </a:pPr>
            <a:r>
              <a:rPr lang="fa-IR" dirty="0">
                <a:cs typeface="Zar" panose="00000400000000000000" pitchFamily="2" charset="-78"/>
              </a:rPr>
              <a:t>6-  روی ارگانیسم های گروه هوازی اثر فوق‌العاده دارد. </a:t>
            </a:r>
          </a:p>
          <a:p>
            <a:pPr algn="just" rtl="1">
              <a:lnSpc>
                <a:spcPct val="160000"/>
              </a:lnSpc>
            </a:pPr>
            <a:r>
              <a:rPr lang="fa-IR" dirty="0">
                <a:cs typeface="Zar" panose="00000400000000000000" pitchFamily="2" charset="-78"/>
              </a:rPr>
              <a:t> مهمترین مسئله در استفاده از لامپهای </a:t>
            </a:r>
            <a:r>
              <a:rPr lang="en-US" dirty="0">
                <a:cs typeface="Zar" panose="00000400000000000000" pitchFamily="2" charset="-78"/>
              </a:rPr>
              <a:t>UV</a:t>
            </a:r>
            <a:r>
              <a:rPr lang="fa-IR" dirty="0">
                <a:cs typeface="Zar" panose="00000400000000000000" pitchFamily="2" charset="-78"/>
              </a:rPr>
              <a:t> برای گندزدایی </a:t>
            </a:r>
            <a:r>
              <a:rPr lang="fa-IR" dirty="0">
                <a:solidFill>
                  <a:srgbClr val="FF0000"/>
                </a:solidFill>
                <a:cs typeface="Zar" panose="00000400000000000000" pitchFamily="2" charset="-78"/>
              </a:rPr>
              <a:t>رعایت زمان </a:t>
            </a:r>
            <a:r>
              <a:rPr lang="fa-IR" dirty="0">
                <a:cs typeface="Zar" panose="00000400000000000000" pitchFamily="2" charset="-78"/>
              </a:rPr>
              <a:t>کارکرد این لامپها است . هر لامپ دارای </a:t>
            </a:r>
            <a:r>
              <a:rPr lang="fa-IR" dirty="0">
                <a:solidFill>
                  <a:srgbClr val="FF0000"/>
                </a:solidFill>
                <a:cs typeface="Zar" panose="00000400000000000000" pitchFamily="2" charset="-78"/>
              </a:rPr>
              <a:t>عمر مفیدی </a:t>
            </a:r>
            <a:r>
              <a:rPr lang="fa-IR" dirty="0">
                <a:cs typeface="Zar" panose="00000400000000000000" pitchFamily="2" charset="-78"/>
              </a:rPr>
              <a:t>می باشد که به ساعت توسط سازنده اعلام می گردد . پس از پایان عمر مفید لامپ اگر چه ظاهرا سالم و دارای نور بنفش می باشد اما قدرت ضدعفونی کنندگی خود را از دست داده است و نباید استفاده گردد. </a:t>
            </a:r>
          </a:p>
          <a:p>
            <a:pPr algn="just" rtl="1">
              <a:lnSpc>
                <a:spcPct val="160000"/>
              </a:lnSpc>
            </a:pPr>
            <a:r>
              <a:rPr lang="fa-IR" dirty="0">
                <a:cs typeface="Zar" panose="00000400000000000000" pitchFamily="2" charset="-78"/>
              </a:rPr>
              <a:t>برای کنترل و نظارت بر این موضوع می بایست مصرف کننده نسبت به </a:t>
            </a:r>
            <a:r>
              <a:rPr lang="fa-IR" dirty="0">
                <a:solidFill>
                  <a:srgbClr val="FF0000"/>
                </a:solidFill>
                <a:cs typeface="Zar" panose="00000400000000000000" pitchFamily="2" charset="-78"/>
              </a:rPr>
              <a:t>ثبت ساعتهای مصرف لامپ </a:t>
            </a:r>
            <a:r>
              <a:rPr lang="fa-IR" dirty="0">
                <a:cs typeface="Zar" panose="00000400000000000000" pitchFamily="2" charset="-78"/>
              </a:rPr>
              <a:t>اقدام نموده و مقدار تجمعی را محاسبه نماید  . </a:t>
            </a:r>
          </a:p>
          <a:p>
            <a:pPr>
              <a:lnSpc>
                <a:spcPct val="160000"/>
              </a:lnSpc>
            </a:pPr>
            <a:endParaRPr lang="fa-IR" dirty="0">
              <a:cs typeface="Zar" panose="00000400000000000000" pitchFamily="2" charset="-78"/>
            </a:endParaRPr>
          </a:p>
        </p:txBody>
      </p:sp>
      <p:pic>
        <p:nvPicPr>
          <p:cNvPr id="4" name="Picture 3"/>
          <p:cNvPicPr>
            <a:picLocks noChangeAspect="1"/>
          </p:cNvPicPr>
          <p:nvPr/>
        </p:nvPicPr>
        <p:blipFill>
          <a:blip r:embed="rId3"/>
          <a:stretch>
            <a:fillRect/>
          </a:stretch>
        </p:blipFill>
        <p:spPr>
          <a:xfrm>
            <a:off x="225732" y="557048"/>
            <a:ext cx="3723468" cy="3079531"/>
          </a:xfrm>
          <a:prstGeom prst="rect">
            <a:avLst/>
          </a:prstGeom>
        </p:spPr>
      </p:pic>
      <p:pic>
        <p:nvPicPr>
          <p:cNvPr id="5" name="Picture 4"/>
          <p:cNvPicPr>
            <a:picLocks noChangeAspect="1"/>
          </p:cNvPicPr>
          <p:nvPr/>
        </p:nvPicPr>
        <p:blipFill>
          <a:blip r:embed="rId4"/>
          <a:stretch>
            <a:fillRect/>
          </a:stretch>
        </p:blipFill>
        <p:spPr>
          <a:xfrm>
            <a:off x="225732" y="3974142"/>
            <a:ext cx="3766316" cy="2608523"/>
          </a:xfrm>
          <a:prstGeom prst="rect">
            <a:avLst/>
          </a:prstGeom>
        </p:spPr>
      </p:pic>
    </p:spTree>
    <p:extLst>
      <p:ext uri="{BB962C8B-B14F-4D97-AF65-F5344CB8AC3E}">
        <p14:creationId xmlns:p14="http://schemas.microsoft.com/office/powerpoint/2010/main" val="3321351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95401" y="1145628"/>
            <a:ext cx="9601196" cy="4730240"/>
          </a:xfrm>
        </p:spPr>
        <p:txBody>
          <a:bodyPr>
            <a:normAutofit/>
          </a:bodyPr>
          <a:lstStyle/>
          <a:p>
            <a:pPr marL="0" indent="0" algn="ctr">
              <a:buNone/>
            </a:pPr>
            <a:r>
              <a:rPr lang="fa-IR" sz="6600" b="1" dirty="0">
                <a:cs typeface="Zar" panose="00000400000000000000" pitchFamily="2" charset="-78"/>
              </a:rPr>
              <a:t>فصل اول  </a:t>
            </a:r>
          </a:p>
          <a:p>
            <a:pPr marL="0" indent="0" algn="ctr">
              <a:buNone/>
            </a:pPr>
            <a:endParaRPr lang="fa-IR" sz="6600" b="1" dirty="0">
              <a:cs typeface="Zar" panose="00000400000000000000" pitchFamily="2" charset="-78"/>
            </a:endParaRPr>
          </a:p>
          <a:p>
            <a:pPr marL="0" indent="0" algn="ctr">
              <a:buNone/>
            </a:pPr>
            <a:r>
              <a:rPr lang="fa-IR" sz="6600" b="1" dirty="0">
                <a:cs typeface="Zar" panose="00000400000000000000" pitchFamily="2" charset="-78"/>
              </a:rPr>
              <a:t>تعاریف </a:t>
            </a:r>
          </a:p>
        </p:txBody>
      </p:sp>
    </p:spTree>
    <p:extLst>
      <p:ext uri="{BB962C8B-B14F-4D97-AF65-F5344CB8AC3E}">
        <p14:creationId xmlns:p14="http://schemas.microsoft.com/office/powerpoint/2010/main" val="116328860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6028" y="735724"/>
            <a:ext cx="11161986" cy="5630425"/>
          </a:xfrm>
        </p:spPr>
        <p:txBody>
          <a:bodyPr/>
          <a:lstStyle/>
          <a:p>
            <a:pPr algn="just" rtl="1"/>
            <a:r>
              <a:rPr lang="fa-IR" b="1" dirty="0">
                <a:cs typeface="Zar" panose="00000400000000000000" pitchFamily="2" charset="-78"/>
              </a:rPr>
              <a:t>معایب ضدعفونی پرتو</a:t>
            </a:r>
          </a:p>
          <a:p>
            <a:pPr algn="just" rtl="1"/>
            <a:endParaRPr lang="fa-IR" dirty="0">
              <a:cs typeface="Zar" panose="00000400000000000000" pitchFamily="2" charset="-78"/>
            </a:endParaRPr>
          </a:p>
          <a:p>
            <a:pPr algn="just" rtl="1"/>
            <a:r>
              <a:rPr lang="fa-IR" dirty="0">
                <a:cs typeface="Zar" panose="00000400000000000000" pitchFamily="2" charset="-78"/>
              </a:rPr>
              <a:t>1-  باقی نماندن تأثیر ضدعفونی کنندگی ( عدم وجود باقیمانده) </a:t>
            </a:r>
          </a:p>
          <a:p>
            <a:pPr algn="just" rtl="1"/>
            <a:r>
              <a:rPr lang="fa-IR" dirty="0">
                <a:cs typeface="Zar" panose="00000400000000000000" pitchFamily="2" charset="-78"/>
              </a:rPr>
              <a:t>2-  نبود دانش فنی کافی درباره چگونگی عمل سیستم‌های </a:t>
            </a:r>
            <a:r>
              <a:rPr lang="en-US" dirty="0">
                <a:cs typeface="Zar" panose="00000400000000000000" pitchFamily="2" charset="-78"/>
              </a:rPr>
              <a:t>UV </a:t>
            </a:r>
            <a:r>
              <a:rPr lang="fa-IR" dirty="0">
                <a:cs typeface="Zar" panose="00000400000000000000" pitchFamily="2" charset="-78"/>
              </a:rPr>
              <a:t> در شرایط مختلف</a:t>
            </a:r>
          </a:p>
          <a:p>
            <a:pPr algn="just" rtl="1"/>
            <a:r>
              <a:rPr lang="fa-IR" dirty="0">
                <a:cs typeface="Zar" panose="00000400000000000000" pitchFamily="2" charset="-78"/>
              </a:rPr>
              <a:t>3-  برای </a:t>
            </a:r>
            <a:r>
              <a:rPr lang="fa-IR" dirty="0">
                <a:cs typeface="Zar" panose="00000400000000000000" pitchFamily="2" charset="-78"/>
                <a:hlinkClick r:id="rId2" tooltip="ترکیب آلی"/>
              </a:rPr>
              <a:t>مواد آلی</a:t>
            </a:r>
            <a:r>
              <a:rPr lang="fa-IR" dirty="0">
                <a:cs typeface="Zar" panose="00000400000000000000" pitchFamily="2" charset="-78"/>
              </a:rPr>
              <a:t> مناسب نیست</a:t>
            </a:r>
          </a:p>
          <a:p>
            <a:pPr algn="just" rtl="1"/>
            <a:r>
              <a:rPr lang="fa-IR" dirty="0">
                <a:cs typeface="Zar" panose="00000400000000000000" pitchFamily="2" charset="-78"/>
              </a:rPr>
              <a:t>4-  برای سطوح غیرقابل دید مثل زوایا و خلل و فرج مناسب نیست.</a:t>
            </a:r>
          </a:p>
          <a:p>
            <a:pPr algn="just" rtl="1"/>
            <a:r>
              <a:rPr lang="fa-IR" dirty="0">
                <a:cs typeface="Zar" panose="00000400000000000000" pitchFamily="2" charset="-78"/>
              </a:rPr>
              <a:t>5- روی بعضی از اشیا اثر کمتری دارد مثلاً پرتو می‌تواند سطوح </a:t>
            </a:r>
            <a:r>
              <a:rPr lang="fa-IR" dirty="0">
                <a:cs typeface="Zar" panose="00000400000000000000" pitchFamily="2" charset="-78"/>
                <a:hlinkClick r:id="rId3" tooltip="آلومینیوم"/>
              </a:rPr>
              <a:t>آلومینیوم</a:t>
            </a:r>
            <a:r>
              <a:rPr lang="fa-IR" dirty="0">
                <a:cs typeface="Zar" panose="00000400000000000000" pitchFamily="2" charset="-78"/>
              </a:rPr>
              <a:t> و </a:t>
            </a:r>
            <a:r>
              <a:rPr lang="fa-IR" dirty="0">
                <a:cs typeface="Zar" panose="00000400000000000000" pitchFamily="2" charset="-78"/>
                <a:hlinkClick r:id="rId4" tooltip="شیشه"/>
              </a:rPr>
              <a:t>شیشه</a:t>
            </a:r>
            <a:r>
              <a:rPr lang="fa-IR" dirty="0">
                <a:cs typeface="Zar" panose="00000400000000000000" pitchFamily="2" charset="-78"/>
              </a:rPr>
              <a:t> را استریل کند ولی روی چوب و لاستیک و کاغذ را نمی‌تواند استریل کند.</a:t>
            </a:r>
          </a:p>
          <a:p>
            <a:pPr algn="just" rtl="1"/>
            <a:endParaRPr lang="fa-IR" dirty="0"/>
          </a:p>
        </p:txBody>
      </p:sp>
      <p:pic>
        <p:nvPicPr>
          <p:cNvPr id="4" name="Picture 3"/>
          <p:cNvPicPr>
            <a:picLocks noChangeAspect="1"/>
          </p:cNvPicPr>
          <p:nvPr/>
        </p:nvPicPr>
        <p:blipFill>
          <a:blip r:embed="rId5"/>
          <a:stretch>
            <a:fillRect/>
          </a:stretch>
        </p:blipFill>
        <p:spPr>
          <a:xfrm>
            <a:off x="0" y="399394"/>
            <a:ext cx="2619375" cy="2112579"/>
          </a:xfrm>
          <a:prstGeom prst="rect">
            <a:avLst/>
          </a:prstGeom>
        </p:spPr>
      </p:pic>
      <p:pic>
        <p:nvPicPr>
          <p:cNvPr id="5" name="Picture 4"/>
          <p:cNvPicPr>
            <a:picLocks noChangeAspect="1"/>
          </p:cNvPicPr>
          <p:nvPr/>
        </p:nvPicPr>
        <p:blipFill>
          <a:blip r:embed="rId6"/>
          <a:stretch>
            <a:fillRect/>
          </a:stretch>
        </p:blipFill>
        <p:spPr>
          <a:xfrm>
            <a:off x="3510457" y="4686628"/>
            <a:ext cx="4256688" cy="2015851"/>
          </a:xfrm>
          <a:prstGeom prst="rect">
            <a:avLst/>
          </a:prstGeom>
        </p:spPr>
      </p:pic>
    </p:spTree>
    <p:extLst>
      <p:ext uri="{BB962C8B-B14F-4D97-AF65-F5344CB8AC3E}">
        <p14:creationId xmlns:p14="http://schemas.microsoft.com/office/powerpoint/2010/main" val="53462642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1945" y="304800"/>
            <a:ext cx="10901855" cy="6285186"/>
          </a:xfrm>
        </p:spPr>
        <p:txBody>
          <a:bodyPr/>
          <a:lstStyle/>
          <a:p>
            <a:pPr algn="just" rtl="1"/>
            <a:r>
              <a:rPr lang="fa-IR" b="1" dirty="0">
                <a:cs typeface="Zar" panose="00000400000000000000" pitchFamily="2" charset="-78"/>
              </a:rPr>
              <a:t>کاربرد لامپ یو وی برای ضدعفونی آب</a:t>
            </a:r>
          </a:p>
          <a:p>
            <a:pPr algn="just" rtl="1">
              <a:lnSpc>
                <a:spcPct val="150000"/>
              </a:lnSpc>
            </a:pPr>
            <a:r>
              <a:rPr lang="fa-IR" dirty="0">
                <a:cs typeface="Zar" panose="00000400000000000000" pitchFamily="2" charset="-78"/>
              </a:rPr>
              <a:t>تابش سطح مناسب نور ماورا بنفش منجر به </a:t>
            </a:r>
            <a:r>
              <a:rPr lang="fa-IR" dirty="0">
                <a:solidFill>
                  <a:srgbClr val="FF0000"/>
                </a:solidFill>
                <a:cs typeface="Zar" panose="00000400000000000000" pitchFamily="2" charset="-78"/>
              </a:rPr>
              <a:t>ریشه کن کردن میکروارگانیزم های  بیماری زا در آب </a:t>
            </a:r>
            <a:r>
              <a:rPr lang="fa-IR" dirty="0">
                <a:cs typeface="Zar" panose="00000400000000000000" pitchFamily="2" charset="-78"/>
              </a:rPr>
              <a:t>می شود. به طور کلی، درون لامپ های فرابنفش نوعی رشته فلزی است که منجر به ایجاد قوس الکتریکی شده و بخار جیوه را تحریک می کند. تحریک بخار باعث گرم شدن و افزایش فشار درون لوله و تشعشع </a:t>
            </a:r>
            <a:r>
              <a:rPr lang="en-US" dirty="0">
                <a:cs typeface="Zar" panose="00000400000000000000" pitchFamily="2" charset="-78"/>
              </a:rPr>
              <a:t>UV </a:t>
            </a:r>
            <a:r>
              <a:rPr lang="fa-IR" dirty="0">
                <a:cs typeface="Zar" panose="00000400000000000000" pitchFamily="2" charset="-78"/>
              </a:rPr>
              <a:t> می شود. اما در آن طول موج کوتاه نور نمی تواند از شیشه معمولی عبور کند ، بنابراین یک لوله ساخته شده از کوارتز ، بدنه اصلی لامپ را تشکیل می دهد. برای لامپ یو وی ضدعفونی آب از لامپ های یو وی نوع سی استفاده می شود</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3239" y="4708635"/>
            <a:ext cx="6812595" cy="2023241"/>
          </a:xfrm>
          <a:prstGeom prst="rect">
            <a:avLst/>
          </a:prstGeom>
        </p:spPr>
      </p:pic>
    </p:spTree>
    <p:extLst>
      <p:ext uri="{BB962C8B-B14F-4D97-AF65-F5344CB8AC3E}">
        <p14:creationId xmlns:p14="http://schemas.microsoft.com/office/powerpoint/2010/main" val="173467089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4323" y="115613"/>
            <a:ext cx="10996449" cy="3513193"/>
          </a:xfrm>
        </p:spPr>
        <p:txBody>
          <a:bodyPr>
            <a:noAutofit/>
          </a:bodyPr>
          <a:lstStyle/>
          <a:p>
            <a:pPr algn="r" rtl="1">
              <a:lnSpc>
                <a:spcPct val="150000"/>
              </a:lnSpc>
            </a:pPr>
            <a:r>
              <a:rPr lang="fa-IR" sz="2400" b="1" dirty="0">
                <a:cs typeface="Zar" panose="00000400000000000000" pitchFamily="2" charset="-78"/>
              </a:rPr>
              <a:t>ویژگی های لامپ یو وی برای ضدعفونی آب</a:t>
            </a:r>
            <a:br>
              <a:rPr lang="fa-IR" sz="2400" b="1" dirty="0">
                <a:cs typeface="Zar" panose="00000400000000000000" pitchFamily="2" charset="-78"/>
              </a:rPr>
            </a:br>
            <a:r>
              <a:rPr lang="fa-IR" sz="2400" b="1" dirty="0">
                <a:cs typeface="Zar" panose="00000400000000000000" pitchFamily="2" charset="-78"/>
              </a:rPr>
              <a:t> خروجی  :  </a:t>
            </a:r>
            <a:r>
              <a:rPr lang="fa-IR" sz="2400" dirty="0">
                <a:cs typeface="Zar" panose="00000400000000000000" pitchFamily="2" charset="-78"/>
              </a:rPr>
              <a:t>از ویژگی های لامپ یو وی استفاده برای ضدعفونی آب خروجی  است. خروجی لامپ  به  شدت تابش اشعه ماورا بنفش توسط لامپ </a:t>
            </a:r>
            <a:r>
              <a:rPr lang="en-US" sz="2400" dirty="0">
                <a:cs typeface="Zar" panose="00000400000000000000" pitchFamily="2" charset="-78"/>
              </a:rPr>
              <a:t>UV </a:t>
            </a:r>
            <a:r>
              <a:rPr lang="fa-IR" sz="2400" dirty="0">
                <a:cs typeface="Zar" panose="00000400000000000000" pitchFamily="2" charset="-78"/>
              </a:rPr>
              <a:t> گفته می شود. خروجی به فشار لامپ بستگی دارد که با افزایش دما تولید می شود. میزان تابش بالاتر تأثیر بیشتری در اثربخشی میکروب کشی دارد و قدرت بالاتری دارد. میزان تابش کم تر، انرژی کمتری دارد و در غیرفعال سازی عوامل بیماری زا کمتر موثر است.</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78725" y="3243236"/>
            <a:ext cx="6858000" cy="3429000"/>
          </a:xfrm>
        </p:spPr>
      </p:pic>
    </p:spTree>
    <p:extLst>
      <p:ext uri="{BB962C8B-B14F-4D97-AF65-F5344CB8AC3E}">
        <p14:creationId xmlns:p14="http://schemas.microsoft.com/office/powerpoint/2010/main" val="139609083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5491" y="273269"/>
            <a:ext cx="11480481" cy="5903694"/>
          </a:xfrm>
        </p:spPr>
        <p:txBody>
          <a:bodyPr>
            <a:normAutofit fontScale="92500" lnSpcReduction="10000"/>
          </a:bodyPr>
          <a:lstStyle/>
          <a:p>
            <a:pPr algn="just" rtl="1">
              <a:lnSpc>
                <a:spcPct val="150000"/>
              </a:lnSpc>
            </a:pPr>
            <a:r>
              <a:rPr lang="fa-IR" b="1" dirty="0">
                <a:cs typeface="Zar" panose="00000400000000000000" pitchFamily="2" charset="-78"/>
              </a:rPr>
              <a:t>فشار : </a:t>
            </a:r>
            <a:r>
              <a:rPr lang="fa-IR" dirty="0">
                <a:cs typeface="Zar" panose="00000400000000000000" pitchFamily="2" charset="-78"/>
              </a:rPr>
              <a:t>دومین ویژگی لامپ یو وی برای ضدعفونی آب فشار است که به فشار گاز داخلی لامپ اشاره دارد. سطح فشار گاز، تابش حاصل از آن را تعیین می کند. در لامپ های بخار جیوه ، فقط فشار کم یا متوسط باعث تولید اشعه </a:t>
            </a:r>
            <a:r>
              <a:rPr lang="en-US" dirty="0">
                <a:cs typeface="Zar" panose="00000400000000000000" pitchFamily="2" charset="-78"/>
              </a:rPr>
              <a:t>UVC </a:t>
            </a:r>
            <a:r>
              <a:rPr lang="fa-IR" dirty="0">
                <a:cs typeface="Zar" panose="00000400000000000000" pitchFamily="2" charset="-78"/>
              </a:rPr>
              <a:t> می شود. فشار بیشتر همچنین باعث تولید نور در طیف مرئی می شود. در فشار کم ، طول موج تابش در یک باند واحد در</a:t>
            </a:r>
            <a:r>
              <a:rPr lang="fa-IR" dirty="0">
                <a:solidFill>
                  <a:srgbClr val="FF0000"/>
                </a:solidFill>
                <a:cs typeface="Zar" panose="00000400000000000000" pitchFamily="2" charset="-78"/>
              </a:rPr>
              <a:t> 254 نانومتر </a:t>
            </a:r>
            <a:r>
              <a:rPr lang="fa-IR" dirty="0">
                <a:cs typeface="Zar" panose="00000400000000000000" pitchFamily="2" charset="-78"/>
              </a:rPr>
              <a:t>تولید می شود. مشخص شده است که این </a:t>
            </a:r>
            <a:r>
              <a:rPr lang="fa-IR" dirty="0">
                <a:solidFill>
                  <a:srgbClr val="FF0000"/>
                </a:solidFill>
                <a:cs typeface="Zar" panose="00000400000000000000" pitchFamily="2" charset="-78"/>
              </a:rPr>
              <a:t>بیشترین طول موج میکروب کش</a:t>
            </a:r>
            <a:r>
              <a:rPr lang="fa-IR" dirty="0">
                <a:cs typeface="Zar" panose="00000400000000000000" pitchFamily="2" charset="-78"/>
              </a:rPr>
              <a:t> است. در فشار کم خروجی این طول موج شدیدتر است.</a:t>
            </a:r>
          </a:p>
          <a:p>
            <a:pPr algn="just" rtl="1">
              <a:lnSpc>
                <a:spcPct val="150000"/>
              </a:lnSpc>
            </a:pPr>
            <a:r>
              <a:rPr lang="fa-IR" dirty="0">
                <a:cs typeface="Zar" panose="00000400000000000000" pitchFamily="2" charset="-78"/>
              </a:rPr>
              <a:t>در فشار متوسط، یک باند گسترده از طول موج ها در بالا و پایین 254 نانومتر تولید می شود. شدت طول موج 254 نانومتر به آن شدت نیست ، اما فشار بیشتر سایر طول موج های دیگر را پوشش می دهد تا هر چیزی را که تحت تأثیر طول موج 254 نانومتر قرار نمی گیرد هم ، پوشش داده شود. استفاده از لامپ یو وی برای ضدعفونی آب ، در اکثر سیستم های تصفیه آب صنعتی ، تجاری و شهری ، امکانات به سمت دو نوع لامپ خاص تمایل دارند تا میزان جریان آب تصفیه شده را کنترل کنند.</a:t>
            </a:r>
          </a:p>
        </p:txBody>
      </p:sp>
    </p:spTree>
    <p:extLst>
      <p:ext uri="{BB962C8B-B14F-4D97-AF65-F5344CB8AC3E}">
        <p14:creationId xmlns:p14="http://schemas.microsoft.com/office/powerpoint/2010/main" val="407252967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31227" y="100007"/>
            <a:ext cx="11729545" cy="6384876"/>
          </a:xfrm>
        </p:spPr>
        <p:txBody>
          <a:bodyPr>
            <a:noAutofit/>
          </a:bodyPr>
          <a:lstStyle/>
          <a:p>
            <a:pPr algn="just" rtl="1">
              <a:lnSpc>
                <a:spcPct val="120000"/>
              </a:lnSpc>
            </a:pPr>
            <a:r>
              <a:rPr lang="fa-IR" sz="2000" b="1" dirty="0">
                <a:cs typeface="Zar" panose="00000400000000000000" pitchFamily="2" charset="-78"/>
              </a:rPr>
              <a:t>لامپهای کم فشار / خروجی بالا</a:t>
            </a:r>
          </a:p>
          <a:p>
            <a:pPr algn="just" rtl="1">
              <a:lnSpc>
                <a:spcPct val="120000"/>
              </a:lnSpc>
            </a:pPr>
            <a:r>
              <a:rPr lang="fa-IR" sz="2000" dirty="0">
                <a:cs typeface="Zar" panose="00000400000000000000" pitchFamily="2" charset="-78"/>
              </a:rPr>
              <a:t>این لامپ ها هم میکروب کشی و هم </a:t>
            </a:r>
            <a:r>
              <a:rPr lang="fa-IR" sz="2000" dirty="0">
                <a:solidFill>
                  <a:srgbClr val="FF0000"/>
                </a:solidFill>
                <a:cs typeface="Zar" panose="00000400000000000000" pitchFamily="2" charset="-78"/>
              </a:rPr>
              <a:t>راندمان الکتریکی </a:t>
            </a:r>
            <a:r>
              <a:rPr lang="fa-IR" sz="2000" dirty="0">
                <a:cs typeface="Zar" panose="00000400000000000000" pitchFamily="2" charset="-78"/>
              </a:rPr>
              <a:t>خوبی دارند. در این لامپ یو وی برای ضدعفونی آب ، با فشار کم استفاده کمتر از انرژی را تضمین می کند در حالی که دارای خروجی بالا بوده که باعث بهبود کارایی میکروب کش می شود. این لامپ ها برای </a:t>
            </a:r>
            <a:r>
              <a:rPr lang="fa-IR" sz="2000" dirty="0">
                <a:solidFill>
                  <a:srgbClr val="FF0000"/>
                </a:solidFill>
                <a:cs typeface="Zar" panose="00000400000000000000" pitchFamily="2" charset="-78"/>
              </a:rPr>
              <a:t>جریانهای نسبتاً زیاد در تأسیساتی که می خواهند انرژی کمتری مصرف کنند </a:t>
            </a:r>
            <a:r>
              <a:rPr lang="fa-IR" sz="2000" dirty="0">
                <a:cs typeface="Zar" panose="00000400000000000000" pitchFamily="2" charset="-78"/>
              </a:rPr>
              <a:t>و همچنین فضای کمی دارند ، مناسب هستند. طیف تک رنگ، توان ورودی میان برد، بهره وری انرژی مناسب، دمای متوسط میان برد، عمر خوب لامپ همگی از ویژگی های لامپ یو وی برای ضدعفونی آب با فشار کم است.</a:t>
            </a:r>
          </a:p>
          <a:p>
            <a:pPr algn="just" rtl="1">
              <a:lnSpc>
                <a:spcPct val="120000"/>
              </a:lnSpc>
            </a:pPr>
            <a:r>
              <a:rPr lang="fa-IR" sz="2000" b="1" dirty="0">
                <a:cs typeface="Zar" panose="00000400000000000000" pitchFamily="2" charset="-78"/>
              </a:rPr>
              <a:t> لامپهای فشار متوسط / خروجی بالا</a:t>
            </a:r>
          </a:p>
          <a:p>
            <a:pPr algn="just" rtl="1">
              <a:lnSpc>
                <a:spcPct val="120000"/>
              </a:lnSpc>
            </a:pPr>
            <a:r>
              <a:rPr lang="fa-IR" sz="2000" dirty="0">
                <a:cs typeface="Zar" panose="00000400000000000000" pitchFamily="2" charset="-78"/>
              </a:rPr>
              <a:t>لامپ یو وی برای ضدعفونی آب فشار متوسط ، به این لامپ ها لامپ های فشار متوسط </a:t>
            </a:r>
            <a:r>
              <a:rPr lang="en-US" sz="2000" dirty="0">
                <a:cs typeface="Zar" panose="00000400000000000000" pitchFamily="2" charset="-78"/>
              </a:rPr>
              <a:t>MP </a:t>
            </a:r>
            <a:r>
              <a:rPr lang="fa-IR" sz="2000" dirty="0">
                <a:cs typeface="Zar" panose="00000400000000000000" pitchFamily="2" charset="-78"/>
              </a:rPr>
              <a:t> گفته می شود زیرا نمی توان آنها را با شدت خروجی کم کار کرد. این نیرومندترین لامپهای ماوراء بنفش هستند که در </a:t>
            </a:r>
            <a:r>
              <a:rPr lang="fa-IR" sz="2000" dirty="0">
                <a:solidFill>
                  <a:srgbClr val="FF0000"/>
                </a:solidFill>
                <a:cs typeface="Zar" panose="00000400000000000000" pitchFamily="2" charset="-78"/>
              </a:rPr>
              <a:t>تأسیسات با فضای کم استفاده می شوند</a:t>
            </a:r>
            <a:r>
              <a:rPr lang="fa-IR" sz="2000" dirty="0">
                <a:cs typeface="Zar" panose="00000400000000000000" pitchFamily="2" charset="-78"/>
              </a:rPr>
              <a:t>  و می توانند مصرف برق بیشتری داشته باشند. از ویژگی های لامپ یو وی برای ضدعفونی آب با فشار متوسط می توان، طیف پلی کروماتیک، توان ورودی با برد بالا، بازده کم انرژی، دمای عملیاتی دامنه بالا، عمر کمتر لامپ را نام برد</a:t>
            </a:r>
          </a:p>
          <a:p>
            <a:pPr algn="just" rtl="1">
              <a:lnSpc>
                <a:spcPct val="120000"/>
              </a:lnSpc>
            </a:pPr>
            <a:r>
              <a:rPr lang="fa-IR" sz="2000" b="1" dirty="0">
                <a:cs typeface="Zar" panose="00000400000000000000" pitchFamily="2" charset="-78"/>
              </a:rPr>
              <a:t>لامپ های کم فشار / خروجی کم</a:t>
            </a:r>
          </a:p>
          <a:p>
            <a:pPr algn="just" rtl="1">
              <a:lnSpc>
                <a:spcPct val="120000"/>
              </a:lnSpc>
            </a:pPr>
            <a:r>
              <a:rPr lang="fa-IR" sz="2000" dirty="0">
                <a:cs typeface="Zar" panose="00000400000000000000" pitchFamily="2" charset="-78"/>
              </a:rPr>
              <a:t>لامپ یو وی برای ضدعفونی آب، با خروجی کم عموما مورد استفاده قرار نمی گیرند زیرا به اندازه لامپ یو وی برای ضدعفونی آب دو مورد قبلی کارآمد نیستند و به لامپهای </a:t>
            </a:r>
            <a:r>
              <a:rPr lang="en-US" sz="2000" dirty="0">
                <a:cs typeface="Zar" panose="00000400000000000000" pitchFamily="2" charset="-78"/>
              </a:rPr>
              <a:t>UV </a:t>
            </a:r>
            <a:r>
              <a:rPr lang="fa-IR" sz="2000" dirty="0">
                <a:cs typeface="Zar" panose="00000400000000000000" pitchFamily="2" charset="-78"/>
              </a:rPr>
              <a:t> بیشتری نیاز دارند. با این حال ، آنها از نظر انرژی در سه سیستم بسیار کارآمد هستند و برای </a:t>
            </a:r>
            <a:r>
              <a:rPr lang="fa-IR" sz="2000" dirty="0">
                <a:solidFill>
                  <a:srgbClr val="FF0000"/>
                </a:solidFill>
                <a:cs typeface="Zar" panose="00000400000000000000" pitchFamily="2" charset="-78"/>
              </a:rPr>
              <a:t>کاربردهای بسیار کوچکتر </a:t>
            </a:r>
            <a:r>
              <a:rPr lang="fa-IR" sz="2000" dirty="0">
                <a:cs typeface="Zar" panose="00000400000000000000" pitchFamily="2" charset="-78"/>
              </a:rPr>
              <a:t>مقرون به صرفه هستند. از ویژگی های لامپ یو وی برای ضدعفونی آب می توان به طیف تک رنگ، توان ورودی کم برد، بهره وری انرژی مناسب، دمای کم دامنه کار، عمر خوب لامپ را نام برد. استفاده از لامپ یو وی برای ضدعفونی آب در سیستم ضد عفونی کننده بسته به نوع کاربرد ممکن است کم و بیش سودمند باشد</a:t>
            </a:r>
          </a:p>
          <a:p>
            <a:pPr algn="just" rtl="1">
              <a:lnSpc>
                <a:spcPct val="120000"/>
              </a:lnSpc>
            </a:pPr>
            <a:endParaRPr lang="fa-IR" sz="2000" dirty="0">
              <a:cs typeface="Zar" panose="00000400000000000000" pitchFamily="2" charset="-78"/>
            </a:endParaRPr>
          </a:p>
        </p:txBody>
      </p:sp>
    </p:spTree>
    <p:extLst>
      <p:ext uri="{BB962C8B-B14F-4D97-AF65-F5344CB8AC3E}">
        <p14:creationId xmlns:p14="http://schemas.microsoft.com/office/powerpoint/2010/main" val="393434119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0207" y="315310"/>
            <a:ext cx="11403724" cy="5861653"/>
          </a:xfrm>
        </p:spPr>
        <p:txBody>
          <a:bodyPr>
            <a:normAutofit/>
          </a:bodyPr>
          <a:lstStyle/>
          <a:p>
            <a:pPr algn="just" rtl="1">
              <a:lnSpc>
                <a:spcPct val="150000"/>
              </a:lnSpc>
            </a:pPr>
            <a:r>
              <a:rPr lang="fa-IR" b="1" dirty="0">
                <a:cs typeface="Zar" panose="00000400000000000000" pitchFamily="2" charset="-78"/>
              </a:rPr>
              <a:t>لامپ یو وی سولار</a:t>
            </a:r>
          </a:p>
          <a:p>
            <a:pPr algn="just" rtl="1">
              <a:lnSpc>
                <a:spcPct val="150000"/>
              </a:lnSpc>
            </a:pPr>
            <a:r>
              <a:rPr lang="fa-IR" dirty="0">
                <a:cs typeface="Zar" panose="00000400000000000000" pitchFamily="2" charset="-78"/>
              </a:rPr>
              <a:t>برخی از سالن های زیبایی از لامپ های یو وی برای برنزه کردن و سولاریوم استفاده می کنند. این عامل به عنوان یکی از فاکتورهای خطرات ابتلا به سرطان شناخته می شود. به طور کلی قرارگیری بیش از حد در معرض هر نوع اشعه ای از یو وی می تواند سلول های پوستی را تخریب کند و خطر ابتلا به سرطان را افزایش دهد. </a:t>
            </a:r>
          </a:p>
        </p:txBody>
      </p:sp>
      <p:pic>
        <p:nvPicPr>
          <p:cNvPr id="2" name="Picture 1"/>
          <p:cNvPicPr>
            <a:picLocks noChangeAspect="1"/>
          </p:cNvPicPr>
          <p:nvPr/>
        </p:nvPicPr>
        <p:blipFill>
          <a:blip r:embed="rId2"/>
          <a:stretch>
            <a:fillRect/>
          </a:stretch>
        </p:blipFill>
        <p:spPr>
          <a:xfrm>
            <a:off x="619452" y="3512589"/>
            <a:ext cx="5413486" cy="3171989"/>
          </a:xfrm>
          <a:prstGeom prst="rect">
            <a:avLst/>
          </a:prstGeom>
        </p:spPr>
      </p:pic>
      <p:pic>
        <p:nvPicPr>
          <p:cNvPr id="4" name="Picture 3"/>
          <p:cNvPicPr>
            <a:picLocks noChangeAspect="1"/>
          </p:cNvPicPr>
          <p:nvPr/>
        </p:nvPicPr>
        <p:blipFill>
          <a:blip r:embed="rId3"/>
          <a:stretch>
            <a:fillRect/>
          </a:stretch>
        </p:blipFill>
        <p:spPr>
          <a:xfrm>
            <a:off x="8156027" y="3997683"/>
            <a:ext cx="2459419" cy="2686895"/>
          </a:xfrm>
          <a:prstGeom prst="rect">
            <a:avLst/>
          </a:prstGeom>
        </p:spPr>
      </p:pic>
    </p:spTree>
    <p:extLst>
      <p:ext uri="{BB962C8B-B14F-4D97-AF65-F5344CB8AC3E}">
        <p14:creationId xmlns:p14="http://schemas.microsoft.com/office/powerpoint/2010/main" val="293120678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441434"/>
            <a:ext cx="11122572" cy="4151586"/>
          </a:xfrm>
        </p:spPr>
        <p:txBody>
          <a:bodyPr>
            <a:normAutofit fontScale="92500"/>
          </a:bodyPr>
          <a:lstStyle/>
          <a:p>
            <a:pPr algn="just" rtl="1">
              <a:lnSpc>
                <a:spcPct val="150000"/>
              </a:lnSpc>
            </a:pPr>
            <a:r>
              <a:rPr lang="fa-IR" dirty="0">
                <a:cs typeface="Zar" panose="00000400000000000000" pitchFamily="2" charset="-78"/>
              </a:rPr>
              <a:t>سولاریوم واحد برنزه کننده ای است که از اشعه ماوراء بنفش</a:t>
            </a:r>
            <a:r>
              <a:rPr lang="en-US" dirty="0">
                <a:cs typeface="Zar" panose="00000400000000000000" pitchFamily="2" charset="-78"/>
              </a:rPr>
              <a:t>UV </a:t>
            </a:r>
            <a:r>
              <a:rPr lang="fa-IR" dirty="0">
                <a:cs typeface="Zar" panose="00000400000000000000" pitchFamily="2" charset="-78"/>
              </a:rPr>
              <a:t> برای برنزه کردن پوست استفاده می کند. سولاریوم ها به عنوان تخت آفتاب، لامپ آفتابی یا تخت برنزه نیز شناخته می شوند. </a:t>
            </a:r>
          </a:p>
          <a:p>
            <a:pPr algn="just" rtl="1">
              <a:lnSpc>
                <a:spcPct val="150000"/>
              </a:lnSpc>
            </a:pPr>
            <a:r>
              <a:rPr lang="fa-IR" dirty="0">
                <a:cs typeface="Zar" panose="00000400000000000000" pitchFamily="2" charset="-78"/>
              </a:rPr>
              <a:t>چیزی به نام برنزه شدن ایمن از سولاریوم وجود ندارد. اشعه </a:t>
            </a:r>
            <a:r>
              <a:rPr lang="en-US" dirty="0">
                <a:cs typeface="Zar" panose="00000400000000000000" pitchFamily="2" charset="-78"/>
              </a:rPr>
              <a:t>UV </a:t>
            </a:r>
            <a:r>
              <a:rPr lang="fa-IR" dirty="0">
                <a:cs typeface="Zar" panose="00000400000000000000" pitchFamily="2" charset="-78"/>
              </a:rPr>
              <a:t> از سولاریوم خطر ابتلا به سرطان پوست را افزایش می دهد. </a:t>
            </a:r>
            <a:r>
              <a:rPr lang="fa-IR" dirty="0">
                <a:solidFill>
                  <a:srgbClr val="FF0000"/>
                </a:solidFill>
                <a:cs typeface="Zar" panose="00000400000000000000" pitchFamily="2" charset="-78"/>
              </a:rPr>
              <a:t>سولاریوم ها تا 6 برابر قوی تر از آفتاب ظهر تابستان</a:t>
            </a:r>
            <a:r>
              <a:rPr lang="fa-IR" dirty="0">
                <a:cs typeface="Zar" panose="00000400000000000000" pitchFamily="2" charset="-78"/>
              </a:rPr>
              <a:t>، سطوح </a:t>
            </a:r>
            <a:r>
              <a:rPr lang="en-US" dirty="0">
                <a:cs typeface="Zar" panose="00000400000000000000" pitchFamily="2" charset="-78"/>
              </a:rPr>
              <a:t>UV </a:t>
            </a:r>
            <a:r>
              <a:rPr lang="fa-IR" dirty="0">
                <a:cs typeface="Zar" panose="00000400000000000000" pitchFamily="2" charset="-78"/>
              </a:rPr>
              <a:t> ساطع می کنند. آنها همچنین می توانند باعث آسیب چشم و آسیب فوری پوست مانند آفتاب سوختگی، سوزش، قرمزی و تورم شوند.</a:t>
            </a:r>
          </a:p>
        </p:txBody>
      </p:sp>
      <p:pic>
        <p:nvPicPr>
          <p:cNvPr id="4" name="Picture 3"/>
          <p:cNvPicPr>
            <a:picLocks noChangeAspect="1"/>
          </p:cNvPicPr>
          <p:nvPr/>
        </p:nvPicPr>
        <p:blipFill>
          <a:blip r:embed="rId2"/>
          <a:stretch>
            <a:fillRect/>
          </a:stretch>
        </p:blipFill>
        <p:spPr>
          <a:xfrm>
            <a:off x="1071563" y="4709017"/>
            <a:ext cx="2943390" cy="2148983"/>
          </a:xfrm>
          <a:prstGeom prst="rect">
            <a:avLst/>
          </a:prstGeom>
        </p:spPr>
      </p:pic>
    </p:spTree>
    <p:extLst>
      <p:ext uri="{BB962C8B-B14F-4D97-AF65-F5344CB8AC3E}">
        <p14:creationId xmlns:p14="http://schemas.microsoft.com/office/powerpoint/2010/main" val="265119504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67559" y="304800"/>
            <a:ext cx="11288110" cy="3478924"/>
          </a:xfrm>
        </p:spPr>
        <p:txBody>
          <a:bodyPr>
            <a:normAutofit fontScale="77500" lnSpcReduction="20000"/>
          </a:bodyPr>
          <a:lstStyle/>
          <a:p>
            <a:pPr algn="just" rtl="1">
              <a:lnSpc>
                <a:spcPct val="150000"/>
              </a:lnSpc>
            </a:pPr>
            <a:r>
              <a:rPr lang="fa-IR" b="1" dirty="0">
                <a:cs typeface="Zar" panose="00000400000000000000" pitchFamily="2" charset="-78"/>
              </a:rPr>
              <a:t>استفاده از لامپ </a:t>
            </a:r>
            <a:r>
              <a:rPr lang="en-US" dirty="0">
                <a:cs typeface="Zar" panose="00000400000000000000" pitchFamily="2" charset="-78"/>
              </a:rPr>
              <a:t>UV</a:t>
            </a:r>
            <a:r>
              <a:rPr lang="en-US" b="1" dirty="0">
                <a:cs typeface="Zar" panose="00000400000000000000" pitchFamily="2" charset="-78"/>
              </a:rPr>
              <a:t> </a:t>
            </a:r>
            <a:r>
              <a:rPr lang="fa-IR" b="1" dirty="0">
                <a:cs typeface="Zar" panose="00000400000000000000" pitchFamily="2" charset="-78"/>
              </a:rPr>
              <a:t> برای ناخن </a:t>
            </a:r>
          </a:p>
          <a:p>
            <a:pPr algn="just" rtl="1">
              <a:lnSpc>
                <a:spcPct val="150000"/>
              </a:lnSpc>
            </a:pPr>
            <a:r>
              <a:rPr lang="fa-IR" dirty="0">
                <a:cs typeface="Zar" panose="00000400000000000000" pitchFamily="2" charset="-78"/>
              </a:rPr>
              <a:t>معمولا برای پروسه مانیکور معمولی از لامپ </a:t>
            </a:r>
            <a:r>
              <a:rPr lang="en-US" dirty="0">
                <a:cs typeface="Zar" panose="00000400000000000000" pitchFamily="2" charset="-78"/>
              </a:rPr>
              <a:t>UV</a:t>
            </a:r>
            <a:r>
              <a:rPr lang="fa-IR" dirty="0">
                <a:cs typeface="Zar" panose="00000400000000000000" pitchFamily="2" charset="-78"/>
              </a:rPr>
              <a:t> برای ناخن استفاده نمی کنند. از لامپ</a:t>
            </a:r>
            <a:r>
              <a:rPr lang="en-US" dirty="0">
                <a:cs typeface="Zar" panose="00000400000000000000" pitchFamily="2" charset="-78"/>
              </a:rPr>
              <a:t>UV </a:t>
            </a:r>
            <a:r>
              <a:rPr lang="fa-IR" dirty="0">
                <a:cs typeface="Zar" panose="00000400000000000000" pitchFamily="2" charset="-78"/>
              </a:rPr>
              <a:t> برای ناخن در مرحله ژلیش و برای خشک و محکم تر شدن آن استفاده می کنند و باعث می شود که لاک ثابت بماند و لب پر نشود. چه لامپ ال ای دی و چه لامپ دیگری در این دستگاه ها استفاده شود، به هر حال لامپ </a:t>
            </a:r>
            <a:r>
              <a:rPr lang="en-US" dirty="0">
                <a:cs typeface="Zar" panose="00000400000000000000" pitchFamily="2" charset="-78"/>
              </a:rPr>
              <a:t>UV</a:t>
            </a:r>
            <a:r>
              <a:rPr lang="fa-IR" dirty="0">
                <a:cs typeface="Zar" panose="00000400000000000000" pitchFamily="2" charset="-78"/>
              </a:rPr>
              <a:t> برای ناخن ساطع کننده اشعه یو وی است که مضر است. اشعه ای که توسط </a:t>
            </a:r>
            <a:r>
              <a:rPr lang="fa-IR" b="1" dirty="0">
                <a:cs typeface="Zar" panose="00000400000000000000" pitchFamily="2" charset="-78"/>
              </a:rPr>
              <a:t>لامپ</a:t>
            </a:r>
            <a:r>
              <a:rPr lang="en-US" dirty="0">
                <a:cs typeface="Zar" panose="00000400000000000000" pitchFamily="2" charset="-78"/>
              </a:rPr>
              <a:t>UV</a:t>
            </a:r>
            <a:r>
              <a:rPr lang="en-US" b="1" dirty="0">
                <a:cs typeface="Zar" panose="00000400000000000000" pitchFamily="2" charset="-78"/>
              </a:rPr>
              <a:t> </a:t>
            </a:r>
            <a:r>
              <a:rPr lang="fa-IR" b="1" dirty="0">
                <a:cs typeface="Zar" panose="00000400000000000000" pitchFamily="2" charset="-78"/>
              </a:rPr>
              <a:t> برای ناخن</a:t>
            </a:r>
            <a:r>
              <a:rPr lang="fa-IR" dirty="0">
                <a:cs typeface="Zar" panose="00000400000000000000" pitchFamily="2" charset="-78"/>
              </a:rPr>
              <a:t> ساطع می شود از نوع </a:t>
            </a:r>
            <a:r>
              <a:rPr lang="en-US" dirty="0">
                <a:cs typeface="Zar" panose="00000400000000000000" pitchFamily="2" charset="-78"/>
              </a:rPr>
              <a:t>UVA </a:t>
            </a:r>
            <a:r>
              <a:rPr lang="fa-IR" dirty="0">
                <a:cs typeface="Zar" panose="00000400000000000000" pitchFamily="2" charset="-78"/>
              </a:rPr>
              <a:t> است. قرارگیری درمعرض اشعه یو وی </a:t>
            </a:r>
            <a:r>
              <a:rPr lang="en-US" dirty="0">
                <a:cs typeface="Zar" panose="00000400000000000000" pitchFamily="2" charset="-78"/>
              </a:rPr>
              <a:t>A</a:t>
            </a:r>
            <a:r>
              <a:rPr lang="fa-IR" dirty="0">
                <a:cs typeface="Zar" panose="00000400000000000000" pitchFamily="2" charset="-78"/>
              </a:rPr>
              <a:t> منجر به پیری زودرس پوست و ایجاد دانه های سرسیاه و چروک می شود. </a:t>
            </a:r>
          </a:p>
          <a:p>
            <a:pPr algn="just" rtl="1">
              <a:lnSpc>
                <a:spcPct val="150000"/>
              </a:lnSpc>
            </a:pPr>
            <a:endParaRPr lang="fa-IR" dirty="0">
              <a:cs typeface="Zar" panose="00000400000000000000" pitchFamily="2" charset="-78"/>
            </a:endParaRPr>
          </a:p>
        </p:txBody>
      </p:sp>
      <p:pic>
        <p:nvPicPr>
          <p:cNvPr id="4"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5421" y="3909879"/>
            <a:ext cx="3722035" cy="2948121"/>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96303" y="3885907"/>
            <a:ext cx="5686098" cy="2972093"/>
          </a:xfrm>
          <a:prstGeom prst="rect">
            <a:avLst/>
          </a:prstGeom>
        </p:spPr>
      </p:pic>
    </p:spTree>
    <p:extLst>
      <p:ext uri="{BB962C8B-B14F-4D97-AF65-F5344CB8AC3E}">
        <p14:creationId xmlns:p14="http://schemas.microsoft.com/office/powerpoint/2010/main" val="421797621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06365" y="1187669"/>
            <a:ext cx="10515600" cy="4204138"/>
          </a:xfrm>
        </p:spPr>
        <p:txBody>
          <a:bodyPr>
            <a:normAutofit/>
          </a:bodyPr>
          <a:lstStyle/>
          <a:p>
            <a:pPr marL="0" indent="0" algn="ctr" rtl="1">
              <a:buNone/>
            </a:pPr>
            <a:r>
              <a:rPr lang="fa-IR" sz="6600" b="1" dirty="0">
                <a:cs typeface="Zar" panose="00000400000000000000" pitchFamily="2" charset="-78"/>
              </a:rPr>
              <a:t>فصل ششم</a:t>
            </a:r>
          </a:p>
          <a:p>
            <a:pPr marL="0" indent="0" algn="ctr" rtl="1">
              <a:buNone/>
            </a:pPr>
            <a:endParaRPr lang="fa-IR" sz="6600" b="1" dirty="0">
              <a:cs typeface="Zar" panose="00000400000000000000" pitchFamily="2" charset="-78"/>
            </a:endParaRPr>
          </a:p>
          <a:p>
            <a:pPr marL="0" indent="0" algn="ctr" rtl="1">
              <a:buNone/>
            </a:pPr>
            <a:r>
              <a:rPr lang="fa-IR" sz="6600" b="1" dirty="0">
                <a:cs typeface="Zar" panose="00000400000000000000" pitchFamily="2" charset="-78"/>
              </a:rPr>
              <a:t>اثرات پرتو یو وی بر سلامت </a:t>
            </a:r>
          </a:p>
        </p:txBody>
      </p:sp>
    </p:spTree>
    <p:extLst>
      <p:ext uri="{BB962C8B-B14F-4D97-AF65-F5344CB8AC3E}">
        <p14:creationId xmlns:p14="http://schemas.microsoft.com/office/powerpoint/2010/main" val="79542554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72966" y="210208"/>
            <a:ext cx="11056882" cy="6411309"/>
          </a:xfrm>
        </p:spPr>
        <p:txBody>
          <a:bodyPr>
            <a:normAutofit fontScale="85000" lnSpcReduction="20000"/>
          </a:bodyPr>
          <a:lstStyle/>
          <a:p>
            <a:pPr marL="0" indent="0" algn="just" rtl="1">
              <a:lnSpc>
                <a:spcPct val="150000"/>
              </a:lnSpc>
              <a:buNone/>
            </a:pPr>
            <a:r>
              <a:rPr lang="fa-IR" dirty="0">
                <a:cs typeface="Zar" panose="00000400000000000000" pitchFamily="2" charset="-78"/>
              </a:rPr>
              <a:t>پرتوهاي فرابنفش خورشیدی یک </a:t>
            </a:r>
            <a:r>
              <a:rPr lang="fa-IR" dirty="0">
                <a:solidFill>
                  <a:srgbClr val="FF0000"/>
                </a:solidFill>
                <a:cs typeface="Zar" panose="00000400000000000000" pitchFamily="2" charset="-78"/>
              </a:rPr>
              <a:t>عامل خطر محیطی مهم </a:t>
            </a:r>
            <a:r>
              <a:rPr lang="fa-IR" dirty="0">
                <a:cs typeface="Zar" panose="00000400000000000000" pitchFamily="2" charset="-78"/>
              </a:rPr>
              <a:t>برای انسان است و اهمیت این عامل خطر با تخریب بیشترلایه ازن، افزایش می‌يابد. مقادير کم پرتوهاي فرابنفش برای انسان سودمند و براي تولید ویتامین </a:t>
            </a:r>
            <a:r>
              <a:rPr lang="en-US" dirty="0">
                <a:cs typeface="Zar" panose="00000400000000000000" pitchFamily="2" charset="-78"/>
              </a:rPr>
              <a:t>D </a:t>
            </a:r>
            <a:r>
              <a:rPr lang="fa-IR" dirty="0">
                <a:cs typeface="Zar" panose="00000400000000000000" pitchFamily="2" charset="-78"/>
              </a:rPr>
              <a:t> ضروری مي باشد. </a:t>
            </a:r>
          </a:p>
          <a:p>
            <a:pPr marL="0" indent="0" algn="just" rtl="1">
              <a:lnSpc>
                <a:spcPct val="150000"/>
              </a:lnSpc>
              <a:buNone/>
            </a:pPr>
            <a:r>
              <a:rPr lang="fa-IR" dirty="0">
                <a:cs typeface="Zar" panose="00000400000000000000" pitchFamily="2" charset="-78"/>
              </a:rPr>
              <a:t>پرتوهای فرابنفش همچنين برای درمان برخي از بیماری ها نظير راشیتیسم، پسوریازیس و اگزما كاربرد دارد. این مسئله باید </a:t>
            </a:r>
            <a:r>
              <a:rPr lang="fa-IR" dirty="0">
                <a:solidFill>
                  <a:srgbClr val="FF0000"/>
                </a:solidFill>
                <a:cs typeface="Zar" panose="00000400000000000000" pitchFamily="2" charset="-78"/>
              </a:rPr>
              <a:t>تحت نظر پزشک بوده و مزاياي درمان در مقابل خطرات ناشی از قرار گرفتن در معرض پرتوهای فرابنفش مورد قضاوت و مقایسه </a:t>
            </a:r>
            <a:r>
              <a:rPr lang="fa-IR" dirty="0">
                <a:cs typeface="Zar" panose="00000400000000000000" pitchFamily="2" charset="-78"/>
              </a:rPr>
              <a:t>قرار گیرد.</a:t>
            </a:r>
          </a:p>
          <a:p>
            <a:pPr marL="0" indent="0" algn="just" rtl="1">
              <a:lnSpc>
                <a:spcPct val="150000"/>
              </a:lnSpc>
              <a:buNone/>
            </a:pPr>
            <a:r>
              <a:rPr lang="fa-IR" dirty="0">
                <a:cs typeface="Zar" panose="00000400000000000000" pitchFamily="2" charset="-78"/>
              </a:rPr>
              <a:t>مواجهه طولانی مدت انسان با پرتوهای فرابنفش خورشیدی ممکن است منجر به ايجاد طيف وسیعي از عوارض بهداشتي حاد و مزمن مانند پيري زودرس پوست، سرطان پوست، واكنش هاي التهابي چشم، آب مرواريد و ضعف سیستم ایمنی بدن شود. آفتاب سوختگی و برنزه شدن از شایعترین عوارض حاد شناخته شده مواجهه با تابش بیش از حد پرتوهاي فرابنفش است. در دراز مدت، پرتوهاي فرابنفش سبب </a:t>
            </a:r>
            <a:r>
              <a:rPr lang="fa-IR" dirty="0">
                <a:solidFill>
                  <a:srgbClr val="FF0000"/>
                </a:solidFill>
                <a:cs typeface="Zar" panose="00000400000000000000" pitchFamily="2" charset="-78"/>
              </a:rPr>
              <a:t>تغییرات غیر قابل برگشت </a:t>
            </a:r>
            <a:r>
              <a:rPr lang="fa-IR" dirty="0">
                <a:cs typeface="Zar" panose="00000400000000000000" pitchFamily="2" charset="-78"/>
              </a:rPr>
              <a:t>در سلول ها، بافت های فیبری و رگهای خونی می شوند که سبب پیری زودرس پوست خواهد شد. پرتوهای فرابنفش همچنين میتواند باعث واکنش های التهابی چشم شوند.</a:t>
            </a:r>
          </a:p>
        </p:txBody>
      </p:sp>
    </p:spTree>
    <p:extLst>
      <p:ext uri="{BB962C8B-B14F-4D97-AF65-F5344CB8AC3E}">
        <p14:creationId xmlns:p14="http://schemas.microsoft.com/office/powerpoint/2010/main" val="23046163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99089" y="105102"/>
            <a:ext cx="11183006" cy="5097517"/>
          </a:xfrm>
        </p:spPr>
        <p:txBody>
          <a:bodyPr>
            <a:normAutofit fontScale="77500" lnSpcReduction="20000"/>
          </a:bodyPr>
          <a:lstStyle/>
          <a:p>
            <a:pPr marL="0" indent="0" algn="just" rtl="1">
              <a:lnSpc>
                <a:spcPct val="150000"/>
              </a:lnSpc>
              <a:buNone/>
            </a:pPr>
            <a:r>
              <a:rPr lang="fa-IR" b="1" dirty="0">
                <a:cs typeface="Zar" panose="00000400000000000000" pitchFamily="2" charset="-78"/>
              </a:rPr>
              <a:t>تعریف پرتو و انواع آن</a:t>
            </a:r>
            <a:r>
              <a:rPr lang="fa-IR" dirty="0">
                <a:cs typeface="Zar" panose="00000400000000000000" pitchFamily="2" charset="-78"/>
              </a:rPr>
              <a:t>: پرتو یا تشعشع عبارت است از انرژی که به صورت امواج الكترومغناطيسي یا ذرات در خلاء یا در محیط مادی منتشر می شود. برخی از پرتوها دارای جرم و بعضی فاقد آن می باشند و با توجه به </a:t>
            </a:r>
            <a:r>
              <a:rPr lang="fa-IR" dirty="0">
                <a:solidFill>
                  <a:srgbClr val="FF0000"/>
                </a:solidFill>
                <a:cs typeface="Zar" panose="00000400000000000000" pitchFamily="2" charset="-78"/>
              </a:rPr>
              <a:t>میزان انرژی، دارای قدرت نفوذ متفاوت در ماده </a:t>
            </a:r>
            <a:r>
              <a:rPr lang="fa-IR" dirty="0">
                <a:cs typeface="Zar" panose="00000400000000000000" pitchFamily="2" charset="-78"/>
              </a:rPr>
              <a:t>هستند</a:t>
            </a:r>
          </a:p>
          <a:p>
            <a:pPr marL="0" indent="0" algn="just" rtl="1">
              <a:lnSpc>
                <a:spcPct val="150000"/>
              </a:lnSpc>
              <a:buNone/>
            </a:pPr>
            <a:r>
              <a:rPr lang="fa-IR" dirty="0">
                <a:cs typeface="Zar" panose="00000400000000000000" pitchFamily="2" charset="-78"/>
              </a:rPr>
              <a:t>پرتوها به صورت کلی به دو دسته تقسيم ميشوند:</a:t>
            </a:r>
          </a:p>
          <a:p>
            <a:pPr marL="0" indent="0" algn="just" rtl="1">
              <a:lnSpc>
                <a:spcPct val="150000"/>
              </a:lnSpc>
              <a:buNone/>
            </a:pPr>
            <a:r>
              <a:rPr lang="fa-IR" dirty="0">
                <a:cs typeface="Zar" panose="00000400000000000000" pitchFamily="2" charset="-78"/>
              </a:rPr>
              <a:t> الف- پرتوهای </a:t>
            </a:r>
            <a:r>
              <a:rPr lang="fa-IR" dirty="0">
                <a:solidFill>
                  <a:srgbClr val="FF0000"/>
                </a:solidFill>
                <a:cs typeface="Zar" panose="00000400000000000000" pitchFamily="2" charset="-78"/>
              </a:rPr>
              <a:t>یون ساز (یونیزان) </a:t>
            </a:r>
            <a:r>
              <a:rPr lang="fa-IR" dirty="0">
                <a:cs typeface="Zar" panose="00000400000000000000" pitchFamily="2" charset="-78"/>
              </a:rPr>
              <a:t>دسته ای از پرتوها هستند كه قابليت يون سازي (تبديل اتم به يون) دارند. پرتوهاي ایکس، گاما، آلفا و بتا نمونه هايی از پرتوهاي يون ساز می باشند. اين پرتوها در صورت برخورد با بافت زنده می توانند تغييراتي در مولكول هاي </a:t>
            </a:r>
            <a:r>
              <a:rPr lang="en-US" dirty="0">
                <a:cs typeface="Zar" panose="00000400000000000000" pitchFamily="2" charset="-78"/>
              </a:rPr>
              <a:t>DNA </a:t>
            </a:r>
            <a:r>
              <a:rPr lang="fa-IR" dirty="0">
                <a:cs typeface="Zar" panose="00000400000000000000" pitchFamily="2" charset="-78"/>
              </a:rPr>
              <a:t>بدن ايجاد نموده و حتي می توانند منجر به بيماري هايي چون سرطان، آب مرواريد و مرگ گردند.</a:t>
            </a:r>
          </a:p>
          <a:p>
            <a:pPr marL="0" indent="0" algn="just" rtl="1">
              <a:lnSpc>
                <a:spcPct val="150000"/>
              </a:lnSpc>
              <a:buNone/>
            </a:pPr>
            <a:r>
              <a:rPr lang="fa-IR" dirty="0">
                <a:cs typeface="Zar" panose="00000400000000000000" pitchFamily="2" charset="-78"/>
              </a:rPr>
              <a:t>ب- پرتوهای </a:t>
            </a:r>
            <a:r>
              <a:rPr lang="fa-IR" dirty="0">
                <a:solidFill>
                  <a:srgbClr val="FF0000"/>
                </a:solidFill>
                <a:cs typeface="Zar" panose="00000400000000000000" pitchFamily="2" charset="-78"/>
              </a:rPr>
              <a:t>غیر یون ساز(غیر یونیزان) </a:t>
            </a:r>
            <a:r>
              <a:rPr lang="fa-IR" dirty="0">
                <a:cs typeface="Zar" panose="00000400000000000000" pitchFamily="2" charset="-78"/>
              </a:rPr>
              <a:t>اين پرتوها داراي انرژي كافي براي يونيزاسيون نمی باشند و شامل پرتوهاي فرابنفش، نور مرئي، پرتو فروسرخ، امواج ماكروويو و امواج راديويي می باشند.</a:t>
            </a:r>
          </a:p>
        </p:txBody>
      </p:sp>
      <p:pic>
        <p:nvPicPr>
          <p:cNvPr id="6" name="Picture 5"/>
          <p:cNvPicPr>
            <a:picLocks noChangeAspect="1"/>
          </p:cNvPicPr>
          <p:nvPr/>
        </p:nvPicPr>
        <p:blipFill>
          <a:blip r:embed="rId2"/>
          <a:stretch>
            <a:fillRect/>
          </a:stretch>
        </p:blipFill>
        <p:spPr>
          <a:xfrm>
            <a:off x="599089" y="4807451"/>
            <a:ext cx="4529959" cy="1976976"/>
          </a:xfrm>
          <a:prstGeom prst="rect">
            <a:avLst/>
          </a:prstGeom>
        </p:spPr>
      </p:pic>
    </p:spTree>
    <p:extLst>
      <p:ext uri="{BB962C8B-B14F-4D97-AF65-F5344CB8AC3E}">
        <p14:creationId xmlns:p14="http://schemas.microsoft.com/office/powerpoint/2010/main" val="344545818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0111" y="262760"/>
            <a:ext cx="10765221" cy="5002922"/>
          </a:xfrm>
        </p:spPr>
        <p:txBody>
          <a:bodyPr>
            <a:normAutofit fontScale="85000" lnSpcReduction="10000"/>
          </a:bodyPr>
          <a:lstStyle/>
          <a:p>
            <a:pPr algn="just" rtl="1">
              <a:lnSpc>
                <a:spcPct val="150000"/>
              </a:lnSpc>
            </a:pPr>
            <a:r>
              <a:rPr lang="fa-IR" b="1" dirty="0">
                <a:cs typeface="Zar" panose="00000400000000000000" pitchFamily="2" charset="-78"/>
              </a:rPr>
              <a:t>تأثیرات مثبت پرتو فرابنفش</a:t>
            </a:r>
          </a:p>
          <a:p>
            <a:pPr algn="just" rtl="1">
              <a:lnSpc>
                <a:spcPct val="150000"/>
              </a:lnSpc>
            </a:pPr>
            <a:r>
              <a:rPr lang="fa-IR" dirty="0">
                <a:cs typeface="Zar" panose="00000400000000000000" pitchFamily="2" charset="-78"/>
              </a:rPr>
              <a:t>از جمله اثرات مثبت قرار گرفتن در معرض تابش باند </a:t>
            </a:r>
            <a:r>
              <a:rPr lang="en-US" dirty="0">
                <a:solidFill>
                  <a:srgbClr val="FF0000"/>
                </a:solidFill>
                <a:cs typeface="Zar" panose="00000400000000000000" pitchFamily="2" charset="-78"/>
              </a:rPr>
              <a:t>UVB </a:t>
            </a:r>
            <a:r>
              <a:rPr lang="fa-IR" dirty="0">
                <a:cs typeface="Zar" panose="00000400000000000000" pitchFamily="2" charset="-78"/>
              </a:rPr>
              <a:t> تحریک پوست برای تولید "ویتامین </a:t>
            </a:r>
            <a:r>
              <a:rPr lang="en-US" dirty="0">
                <a:cs typeface="Zar" panose="00000400000000000000" pitchFamily="2" charset="-78"/>
              </a:rPr>
              <a:t>D </a:t>
            </a:r>
            <a:r>
              <a:rPr lang="fa-IR" dirty="0">
                <a:cs typeface="Zar" panose="00000400000000000000" pitchFamily="2" charset="-78"/>
              </a:rPr>
              <a:t> " است. تخمین زده می‌شود که علت مرگ ناخواسته سالانه ده‌ها هزار شهروند آمریکایی تنها به دلیل سرطان‌های ناشی از کمبود و اختلال در جذب ویتامین</a:t>
            </a:r>
            <a:r>
              <a:rPr lang="en-US" dirty="0">
                <a:cs typeface="Zar" panose="00000400000000000000" pitchFamily="2" charset="-78"/>
              </a:rPr>
              <a:t>D </a:t>
            </a:r>
            <a:r>
              <a:rPr lang="fa-IR" dirty="0">
                <a:cs typeface="Zar" panose="00000400000000000000" pitchFamily="2" charset="-78"/>
              </a:rPr>
              <a:t> باشد. دیگر تأثیر اختلال در جذب ویتامین</a:t>
            </a:r>
            <a:r>
              <a:rPr lang="en-US" dirty="0">
                <a:cs typeface="Zar" panose="00000400000000000000" pitchFamily="2" charset="-78"/>
              </a:rPr>
              <a:t>D </a:t>
            </a:r>
            <a:r>
              <a:rPr lang="fa-IR" dirty="0">
                <a:cs typeface="Zar" panose="00000400000000000000" pitchFamily="2" charset="-78"/>
              </a:rPr>
              <a:t> پوکی استخوان و سایر عوارض متأثر از اختلال مغز استخوان که منجر به درد، </a:t>
            </a:r>
            <a:r>
              <a:rPr lang="fa-IR" dirty="0">
                <a:solidFill>
                  <a:srgbClr val="FF0000"/>
                </a:solidFill>
                <a:cs typeface="Zar" panose="00000400000000000000" pitchFamily="2" charset="-78"/>
              </a:rPr>
              <a:t>عدم تحمل وزن شخص توسط خود</a:t>
            </a:r>
            <a:r>
              <a:rPr lang="fa-IR" dirty="0">
                <a:cs typeface="Zar" panose="00000400000000000000" pitchFamily="2" charset="-78"/>
              </a:rPr>
              <a:t>، و نهایتاً ایجاد ترک و شکستگی‌های ناخواسته به ویژه در خانم‌ها خواهد بود.</a:t>
            </a:r>
          </a:p>
          <a:p>
            <a:pPr algn="just" rtl="1">
              <a:lnSpc>
                <a:spcPct val="150000"/>
              </a:lnSpc>
            </a:pPr>
            <a:r>
              <a:rPr lang="fa-IR" dirty="0">
                <a:cs typeface="Zar" panose="00000400000000000000" pitchFamily="2" charset="-78"/>
              </a:rPr>
              <a:t> البته امروزه در برخی کشورها تأکید بسیاری بر غنی‌سازی مواد خوراکی با افزودن رژیم‌های ویتامین</a:t>
            </a:r>
            <a:r>
              <a:rPr lang="en-US" dirty="0">
                <a:cs typeface="Zar" panose="00000400000000000000" pitchFamily="2" charset="-78"/>
              </a:rPr>
              <a:t>D </a:t>
            </a:r>
            <a:r>
              <a:rPr lang="fa-IR" dirty="0">
                <a:cs typeface="Zar" panose="00000400000000000000" pitchFamily="2" charset="-78"/>
              </a:rPr>
              <a:t>  وکلسیم می‌شود که در مقایسه با اثرات محتمل سوء </a:t>
            </a:r>
            <a:r>
              <a:rPr lang="en-US" dirty="0">
                <a:cs typeface="Zar" panose="00000400000000000000" pitchFamily="2" charset="-78"/>
              </a:rPr>
              <a:t>UVB </a:t>
            </a:r>
            <a:r>
              <a:rPr lang="fa-IR" dirty="0">
                <a:cs typeface="Zar" panose="00000400000000000000" pitchFamily="2" charset="-78"/>
              </a:rPr>
              <a:t> بر پوست بدن انسان (سرطان) بسیار پسندیده و مرجح هستند. </a:t>
            </a:r>
            <a:endParaRPr lang="en-US" dirty="0">
              <a:cs typeface="Zar" panose="00000400000000000000" pitchFamily="2" charset="-78"/>
            </a:endParaRPr>
          </a:p>
        </p:txBody>
      </p:sp>
      <p:pic>
        <p:nvPicPr>
          <p:cNvPr id="4" name="Picture 3"/>
          <p:cNvPicPr>
            <a:picLocks noChangeAspect="1"/>
          </p:cNvPicPr>
          <p:nvPr/>
        </p:nvPicPr>
        <p:blipFill>
          <a:blip r:embed="rId2"/>
          <a:stretch>
            <a:fillRect/>
          </a:stretch>
        </p:blipFill>
        <p:spPr>
          <a:xfrm>
            <a:off x="2471903" y="5118538"/>
            <a:ext cx="5095545" cy="1511836"/>
          </a:xfrm>
          <a:prstGeom prst="rect">
            <a:avLst/>
          </a:prstGeom>
        </p:spPr>
      </p:pic>
    </p:spTree>
    <p:extLst>
      <p:ext uri="{BB962C8B-B14F-4D97-AF65-F5344CB8AC3E}">
        <p14:creationId xmlns:p14="http://schemas.microsoft.com/office/powerpoint/2010/main" val="157007000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132083" y="365125"/>
            <a:ext cx="8986344" cy="6245882"/>
          </a:xfrm>
        </p:spPr>
        <p:txBody>
          <a:bodyPr>
            <a:normAutofit lnSpcReduction="10000"/>
          </a:bodyPr>
          <a:lstStyle/>
          <a:p>
            <a:pPr algn="just" rtl="1">
              <a:lnSpc>
                <a:spcPct val="150000"/>
              </a:lnSpc>
            </a:pPr>
            <a:r>
              <a:rPr lang="fa-IR" sz="2400" b="1" dirty="0">
                <a:cs typeface="Zar" panose="00000400000000000000" pitchFamily="2" charset="-78"/>
              </a:rPr>
              <a:t>نحوه اثر </a:t>
            </a:r>
            <a:r>
              <a:rPr lang="en-US" sz="2400" b="1" dirty="0">
                <a:cs typeface="Zar" panose="00000400000000000000" pitchFamily="2" charset="-78"/>
              </a:rPr>
              <a:t>UV</a:t>
            </a:r>
            <a:r>
              <a:rPr lang="fa-IR" sz="2400" b="1" dirty="0">
                <a:cs typeface="Zar" panose="00000400000000000000" pitchFamily="2" charset="-78"/>
              </a:rPr>
              <a:t> بر بدن </a:t>
            </a:r>
          </a:p>
          <a:p>
            <a:pPr algn="just" rtl="1">
              <a:lnSpc>
                <a:spcPct val="150000"/>
              </a:lnSpc>
            </a:pPr>
            <a:r>
              <a:rPr lang="fa-IR" sz="2400" dirty="0">
                <a:cs typeface="Zar" panose="00000400000000000000" pitchFamily="2" charset="-78"/>
              </a:rPr>
              <a:t>اصل کلی: در مورد انسان، حضور طولانی در مقابل تابش فرابنفش، می‌تواند احتمال ابتلاء به آسیب‌های حاد و مزمن پوستی، بینایی و حتی تخریب کل </a:t>
            </a:r>
            <a:r>
              <a:rPr lang="fa-IR" sz="2400" dirty="0">
                <a:cs typeface="Zar" panose="00000400000000000000" pitchFamily="2" charset="-78"/>
                <a:hlinkClick r:id="rId2" tooltip="سیستم ایمنی بدن"/>
              </a:rPr>
              <a:t>سیستم ایمنی بدن</a:t>
            </a:r>
            <a:r>
              <a:rPr lang="fa-IR" sz="2400" dirty="0">
                <a:cs typeface="Zar" panose="00000400000000000000" pitchFamily="2" charset="-78"/>
              </a:rPr>
              <a:t> را به دنبال داشته باشد. </a:t>
            </a:r>
          </a:p>
          <a:p>
            <a:pPr lvl="1" algn="just" rtl="1">
              <a:lnSpc>
                <a:spcPct val="150000"/>
              </a:lnSpc>
            </a:pPr>
            <a:r>
              <a:rPr lang="fa-IR" dirty="0">
                <a:cs typeface="Zar" panose="00000400000000000000" pitchFamily="2" charset="-78"/>
                <a:hlinkClick r:id="rId3" tooltip="فوتون"/>
              </a:rPr>
              <a:t>فوتون‌های</a:t>
            </a:r>
            <a:r>
              <a:rPr lang="fa-IR" dirty="0">
                <a:cs typeface="Zar" panose="00000400000000000000" pitchFamily="2" charset="-78"/>
              </a:rPr>
              <a:t> پرتو فرابنفش به خصوص در باند </a:t>
            </a:r>
            <a:r>
              <a:rPr lang="en-US" dirty="0">
                <a:cs typeface="Zar" panose="00000400000000000000" pitchFamily="2" charset="-78"/>
              </a:rPr>
              <a:t>UVB، </a:t>
            </a:r>
            <a:r>
              <a:rPr lang="fa-IR" dirty="0">
                <a:cs typeface="Zar" panose="00000400000000000000" pitchFamily="2" charset="-78"/>
              </a:rPr>
              <a:t>به هر نوع مولکول </a:t>
            </a:r>
            <a:r>
              <a:rPr lang="en-US" dirty="0">
                <a:cs typeface="Zar" panose="00000400000000000000" pitchFamily="2" charset="-78"/>
                <a:hlinkClick r:id="rId4" tooltip="دی‌ان‌ای"/>
              </a:rPr>
              <a:t>DNA</a:t>
            </a:r>
            <a:r>
              <a:rPr lang="en-US" dirty="0">
                <a:cs typeface="Zar" panose="00000400000000000000" pitchFamily="2" charset="-78"/>
              </a:rPr>
              <a:t> </a:t>
            </a:r>
            <a:r>
              <a:rPr lang="fa-IR" dirty="0">
                <a:cs typeface="Zar" panose="00000400000000000000" pitchFamily="2" charset="-78"/>
              </a:rPr>
              <a:t> متعلق به ارگان‌های زنده، به اشکال گوناگون حمله‌ور می‌شوند.</a:t>
            </a:r>
          </a:p>
          <a:p>
            <a:pPr lvl="1" algn="just" rtl="1">
              <a:lnSpc>
                <a:spcPct val="150000"/>
              </a:lnSpc>
            </a:pPr>
            <a:r>
              <a:rPr lang="fa-IR" dirty="0">
                <a:cs typeface="Zar" panose="00000400000000000000" pitchFamily="2" charset="-78"/>
              </a:rPr>
              <a:t>در شایع‌ترین حالت، حمله علیه نزدیک‌ترین ترکیب "</a:t>
            </a:r>
            <a:r>
              <a:rPr lang="fa-IR" dirty="0">
                <a:cs typeface="Zar" panose="00000400000000000000" pitchFamily="2" charset="-78"/>
                <a:hlinkClick r:id="rId5" tooltip="باز تیمین"/>
              </a:rPr>
              <a:t>باز تیمین</a:t>
            </a:r>
            <a:r>
              <a:rPr lang="fa-IR" dirty="0">
                <a:cs typeface="Zar" panose="00000400000000000000" pitchFamily="2" charset="-78"/>
              </a:rPr>
              <a:t> یا </a:t>
            </a:r>
            <a:r>
              <a:rPr lang="en-US" dirty="0">
                <a:cs typeface="Zar" panose="00000400000000000000" pitchFamily="2" charset="-78"/>
              </a:rPr>
              <a:t>Thymine Bases" </a:t>
            </a:r>
            <a:r>
              <a:rPr lang="fa-IR" dirty="0">
                <a:cs typeface="Zar" panose="00000400000000000000" pitchFamily="2" charset="-78"/>
              </a:rPr>
              <a:t>در حلقه </a:t>
            </a:r>
            <a:r>
              <a:rPr lang="en-US" dirty="0">
                <a:cs typeface="Zar" panose="00000400000000000000" pitchFamily="2" charset="-78"/>
              </a:rPr>
              <a:t>DNA </a:t>
            </a:r>
            <a:r>
              <a:rPr lang="fa-IR" dirty="0">
                <a:cs typeface="Zar" panose="00000400000000000000" pitchFamily="2" charset="-78"/>
              </a:rPr>
              <a:t> اتفاق می‌افتد. در این حالت "بازهای تیمین یا </a:t>
            </a:r>
            <a:r>
              <a:rPr lang="en-US" dirty="0">
                <a:cs typeface="Zar" panose="00000400000000000000" pitchFamily="2" charset="-78"/>
              </a:rPr>
              <a:t>Thymine Bases" </a:t>
            </a:r>
            <a:r>
              <a:rPr lang="fa-IR" dirty="0">
                <a:cs typeface="Zar" panose="00000400000000000000" pitchFamily="2" charset="-78"/>
              </a:rPr>
              <a:t>همپایه، به عوض نگهداری تعادل پله‌ای </a:t>
            </a:r>
            <a:r>
              <a:rPr lang="en-US" dirty="0">
                <a:cs typeface="Zar" panose="00000400000000000000" pitchFamily="2" charset="-78"/>
              </a:rPr>
              <a:t>DNA </a:t>
            </a:r>
            <a:r>
              <a:rPr lang="fa-IR" dirty="0">
                <a:cs typeface="Zar" panose="00000400000000000000" pitchFamily="2" charset="-78"/>
              </a:rPr>
              <a:t>یا به عبارتی</a:t>
            </a:r>
            <a:r>
              <a:rPr lang="en-US" dirty="0">
                <a:cs typeface="Zar" panose="00000400000000000000" pitchFamily="2" charset="-78"/>
              </a:rPr>
              <a:t>LADDER BASE BOND“ </a:t>
            </a:r>
            <a:r>
              <a:rPr lang="fa-IR" dirty="0">
                <a:cs typeface="Zar" panose="00000400000000000000" pitchFamily="2" charset="-78"/>
              </a:rPr>
              <a:t> " به همپایه خویش پیوسته و باعث بوجود آمدن نوعی </a:t>
            </a:r>
            <a:r>
              <a:rPr lang="en-US" dirty="0">
                <a:cs typeface="Zar" panose="00000400000000000000" pitchFamily="2" charset="-78"/>
              </a:rPr>
              <a:t>DNA «</a:t>
            </a:r>
            <a:r>
              <a:rPr lang="fa-IR" dirty="0">
                <a:cs typeface="Zar" panose="00000400000000000000" pitchFamily="2" charset="-78"/>
              </a:rPr>
              <a:t>معیوب» می‌شوند.</a:t>
            </a:r>
          </a:p>
        </p:txBody>
      </p:sp>
      <p:pic>
        <p:nvPicPr>
          <p:cNvPr id="5" name="Picture 4" descr="https://parsuv.ir/wp-content/uploads/2019/08/what-300x22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103587"/>
            <a:ext cx="3132083" cy="34999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42533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960884" y="365125"/>
            <a:ext cx="7157544" cy="5972613"/>
          </a:xfrm>
        </p:spPr>
        <p:txBody>
          <a:bodyPr>
            <a:normAutofit/>
          </a:bodyPr>
          <a:lstStyle/>
          <a:p>
            <a:pPr algn="just" rtl="1">
              <a:lnSpc>
                <a:spcPct val="150000"/>
              </a:lnSpc>
            </a:pPr>
            <a:r>
              <a:rPr lang="fa-IR" sz="2400" b="1" dirty="0">
                <a:cs typeface="Zar" panose="00000400000000000000" pitchFamily="2" charset="-78"/>
              </a:rPr>
              <a:t>نحوه اثر </a:t>
            </a:r>
            <a:r>
              <a:rPr lang="en-US" sz="2400" b="1" dirty="0">
                <a:cs typeface="Zar" panose="00000400000000000000" pitchFamily="2" charset="-78"/>
              </a:rPr>
              <a:t>UV</a:t>
            </a:r>
            <a:r>
              <a:rPr lang="fa-IR" sz="2400" b="1" dirty="0">
                <a:cs typeface="Zar" panose="00000400000000000000" pitchFamily="2" charset="-78"/>
              </a:rPr>
              <a:t> بر بدن </a:t>
            </a:r>
          </a:p>
          <a:p>
            <a:pPr algn="just" rtl="1">
              <a:lnSpc>
                <a:spcPct val="150000"/>
              </a:lnSpc>
            </a:pPr>
            <a:r>
              <a:rPr lang="fa-IR" sz="2400" dirty="0">
                <a:cs typeface="Zar" panose="00000400000000000000" pitchFamily="2" charset="-78"/>
              </a:rPr>
              <a:t>در این صورت زنجیره </a:t>
            </a:r>
            <a:r>
              <a:rPr lang="fa-IR" sz="2400" dirty="0">
                <a:cs typeface="Zar" panose="00000400000000000000" pitchFamily="2" charset="-78"/>
                <a:hlinkClick r:id="rId2" tooltip="دی‌ان‌ای"/>
              </a:rPr>
              <a:t>دی‌ان‌ای</a:t>
            </a:r>
            <a:r>
              <a:rPr lang="fa-IR" sz="2400" dirty="0">
                <a:cs typeface="Zar" panose="00000400000000000000" pitchFamily="2" charset="-78"/>
              </a:rPr>
              <a:t> با از دست دادن کد رمزی اصلی خود، به نوعی کد با رمز دیگری تبدیل و معنای اولیه ساختار </a:t>
            </a:r>
            <a:r>
              <a:rPr lang="fa-IR" sz="2400" dirty="0">
                <a:cs typeface="Zar" panose="00000400000000000000" pitchFamily="2" charset="-78"/>
                <a:hlinkClick r:id="rId3" tooltip="هسته سلولی"/>
              </a:rPr>
              <a:t>هسته سلولی</a:t>
            </a:r>
            <a:r>
              <a:rPr lang="fa-IR" sz="2400" dirty="0">
                <a:cs typeface="Zar" panose="00000400000000000000" pitchFamily="2" charset="-78"/>
              </a:rPr>
              <a:t> خود را از دست داده که عملاً حاصل، سلولی با عملکرد غیر مشخص یا تخریب شده سرطانی است. </a:t>
            </a:r>
          </a:p>
          <a:p>
            <a:pPr lvl="1" algn="just" rtl="1">
              <a:lnSpc>
                <a:spcPct val="150000"/>
              </a:lnSpc>
            </a:pPr>
            <a:r>
              <a:rPr lang="fa-IR" dirty="0">
                <a:cs typeface="Zar" panose="00000400000000000000" pitchFamily="2" charset="-78"/>
              </a:rPr>
              <a:t>همه پرتوهای </a:t>
            </a:r>
            <a:r>
              <a:rPr lang="en-US" dirty="0">
                <a:cs typeface="Zar" panose="00000400000000000000" pitchFamily="2" charset="-78"/>
              </a:rPr>
              <a:t>UVA ,UVB </a:t>
            </a:r>
            <a:r>
              <a:rPr lang="fa-IR" dirty="0">
                <a:cs typeface="Zar" panose="00000400000000000000" pitchFamily="2" charset="-78"/>
              </a:rPr>
              <a:t> ویا </a:t>
            </a:r>
            <a:r>
              <a:rPr lang="en-US" dirty="0">
                <a:cs typeface="Zar" panose="00000400000000000000" pitchFamily="2" charset="-78"/>
              </a:rPr>
              <a:t>UVC </a:t>
            </a:r>
            <a:r>
              <a:rPr lang="fa-IR" dirty="0">
                <a:cs typeface="Zar" panose="00000400000000000000" pitchFamily="2" charset="-78"/>
              </a:rPr>
              <a:t> قادرند که از عمر </a:t>
            </a:r>
            <a:r>
              <a:rPr lang="fa-IR" dirty="0">
                <a:cs typeface="Zar" panose="00000400000000000000" pitchFamily="2" charset="-78"/>
                <a:hlinkClick r:id="rId4" tooltip="سلول"/>
              </a:rPr>
              <a:t>سلول‌های</a:t>
            </a:r>
            <a:r>
              <a:rPr lang="fa-IR" dirty="0">
                <a:cs typeface="Zar" panose="00000400000000000000" pitchFamily="2" charset="-78"/>
              </a:rPr>
              <a:t> اساسی </a:t>
            </a:r>
            <a:r>
              <a:rPr lang="fa-IR" dirty="0">
                <a:cs typeface="Zar" panose="00000400000000000000" pitchFamily="2" charset="-78"/>
                <a:hlinkClick r:id="rId5" tooltip="بدن"/>
              </a:rPr>
              <a:t>بدن</a:t>
            </a:r>
            <a:r>
              <a:rPr lang="fa-IR" dirty="0">
                <a:cs typeface="Zar" panose="00000400000000000000" pitchFamily="2" charset="-78"/>
              </a:rPr>
              <a:t> از جمله بافت‌های فیبروزی </a:t>
            </a:r>
            <a:r>
              <a:rPr lang="fa-IR" dirty="0">
                <a:cs typeface="Zar" panose="00000400000000000000" pitchFamily="2" charset="-78"/>
                <a:hlinkClick r:id="rId6" tooltip="پروتئین"/>
              </a:rPr>
              <a:t>پروتئینی</a:t>
            </a:r>
            <a:r>
              <a:rPr lang="fa-IR" dirty="0">
                <a:cs typeface="Zar" panose="00000400000000000000" pitchFamily="2" charset="-78"/>
              </a:rPr>
              <a:t> موجود در بدن از جمله </a:t>
            </a:r>
            <a:r>
              <a:rPr lang="fa-IR" dirty="0">
                <a:cs typeface="Zar" panose="00000400000000000000" pitchFamily="2" charset="-78"/>
                <a:hlinkClick r:id="rId7" tooltip="پوست"/>
              </a:rPr>
              <a:t>پوست</a:t>
            </a:r>
            <a:r>
              <a:rPr lang="fa-IR" dirty="0">
                <a:cs typeface="Zar" panose="00000400000000000000" pitchFamily="2" charset="-78"/>
              </a:rPr>
              <a:t>، </a:t>
            </a:r>
            <a:r>
              <a:rPr lang="fa-IR" dirty="0">
                <a:cs typeface="Zar" panose="00000400000000000000" pitchFamily="2" charset="-78"/>
                <a:hlinkClick r:id="rId8" tooltip="استخوان"/>
              </a:rPr>
              <a:t>استخوان</a:t>
            </a:r>
            <a:r>
              <a:rPr lang="fa-IR" dirty="0">
                <a:cs typeface="Zar" panose="00000400000000000000" pitchFamily="2" charset="-78"/>
              </a:rPr>
              <a:t>، </a:t>
            </a:r>
            <a:r>
              <a:rPr lang="fa-IR" dirty="0">
                <a:cs typeface="Zar" panose="00000400000000000000" pitchFamily="2" charset="-78"/>
                <a:hlinkClick r:id="rId9" tooltip="غضروف"/>
              </a:rPr>
              <a:t>غضروف</a:t>
            </a:r>
            <a:r>
              <a:rPr lang="fa-IR" dirty="0">
                <a:cs typeface="Zar" panose="00000400000000000000" pitchFamily="2" charset="-78"/>
              </a:rPr>
              <a:t> و هرگونه </a:t>
            </a:r>
            <a:r>
              <a:rPr lang="fa-IR" dirty="0">
                <a:cs typeface="Zar" panose="00000400000000000000" pitchFamily="2" charset="-78"/>
                <a:hlinkClick r:id="rId10" tooltip="بافت پیوندی"/>
              </a:rPr>
              <a:t>بافت پیوندی</a:t>
            </a:r>
            <a:r>
              <a:rPr lang="fa-IR" dirty="0">
                <a:cs typeface="Zar" panose="00000400000000000000" pitchFamily="2" charset="-78"/>
              </a:rPr>
              <a:t> بکاهند.</a:t>
            </a:r>
          </a:p>
        </p:txBody>
      </p:sp>
      <p:pic>
        <p:nvPicPr>
          <p:cNvPr id="2" name="Picture 1"/>
          <p:cNvPicPr>
            <a:picLocks noChangeAspect="1"/>
          </p:cNvPicPr>
          <p:nvPr/>
        </p:nvPicPr>
        <p:blipFill>
          <a:blip r:embed="rId11"/>
          <a:stretch>
            <a:fillRect/>
          </a:stretch>
        </p:blipFill>
        <p:spPr>
          <a:xfrm>
            <a:off x="255532" y="1436468"/>
            <a:ext cx="4022177" cy="4449325"/>
          </a:xfrm>
          <a:prstGeom prst="rect">
            <a:avLst/>
          </a:prstGeom>
        </p:spPr>
      </p:pic>
    </p:spTree>
    <p:extLst>
      <p:ext uri="{BB962C8B-B14F-4D97-AF65-F5344CB8AC3E}">
        <p14:creationId xmlns:p14="http://schemas.microsoft.com/office/powerpoint/2010/main" val="30626628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46538" y="315310"/>
            <a:ext cx="11424745" cy="6138042"/>
          </a:xfrm>
        </p:spPr>
        <p:txBody>
          <a:bodyPr>
            <a:normAutofit lnSpcReduction="10000"/>
          </a:bodyPr>
          <a:lstStyle/>
          <a:p>
            <a:pPr algn="just" rtl="1">
              <a:lnSpc>
                <a:spcPct val="150000"/>
              </a:lnSpc>
            </a:pPr>
            <a:r>
              <a:rPr lang="fa-IR" b="1" dirty="0"/>
              <a:t>اثرات پرتوفرابنفش بر پوست</a:t>
            </a:r>
          </a:p>
          <a:p>
            <a:pPr algn="just" rtl="1">
              <a:lnSpc>
                <a:spcPct val="150000"/>
              </a:lnSpc>
            </a:pPr>
            <a:r>
              <a:rPr lang="fa-IR" dirty="0"/>
              <a:t> </a:t>
            </a:r>
            <a:r>
              <a:rPr lang="fa-IR" dirty="0">
                <a:solidFill>
                  <a:srgbClr val="FF0000"/>
                </a:solidFill>
              </a:rPr>
              <a:t>پوست بزرگترین عضو بدن بوده و وظیفه آن ذخیره چربی، خنک نگهداشتن بدن و ساختن ویتامین</a:t>
            </a:r>
            <a:r>
              <a:rPr lang="en-US" dirty="0">
                <a:solidFill>
                  <a:srgbClr val="FF0000"/>
                </a:solidFill>
              </a:rPr>
              <a:t>D </a:t>
            </a:r>
            <a:r>
              <a:rPr lang="fa-IR" dirty="0">
                <a:solidFill>
                  <a:srgbClr val="FF0000"/>
                </a:solidFill>
              </a:rPr>
              <a:t> </a:t>
            </a:r>
            <a:r>
              <a:rPr lang="fa-IR" dirty="0"/>
              <a:t>در بدن است و بدن را از </a:t>
            </a:r>
            <a:r>
              <a:rPr lang="fa-IR" dirty="0">
                <a:solidFill>
                  <a:srgbClr val="FF0000"/>
                </a:solidFill>
              </a:rPr>
              <a:t>عفونت، نور، از دست رفتن آب و سایر مایعات و جراحات محافظت </a:t>
            </a:r>
            <a:r>
              <a:rPr lang="fa-IR" dirty="0"/>
              <a:t>می کند. پرتوهای فرابنفش به سادگی میتوانند به پوست صدمه بزنند و این صدمه میتواند موجب سرطان پوست شود. یک </a:t>
            </a:r>
            <a:r>
              <a:rPr lang="fa-IR" dirty="0">
                <a:solidFill>
                  <a:srgbClr val="FF0000"/>
                </a:solidFill>
              </a:rPr>
              <a:t>تصور غلط رایج </a:t>
            </a:r>
            <a:r>
              <a:rPr lang="fa-IR" dirty="0"/>
              <a:t>است که تنها افراد با </a:t>
            </a:r>
            <a:r>
              <a:rPr lang="fa-IR" dirty="0">
                <a:solidFill>
                  <a:srgbClr val="FF0000"/>
                </a:solidFill>
              </a:rPr>
              <a:t>پوست روشن </a:t>
            </a:r>
            <a:r>
              <a:rPr lang="fa-IR" dirty="0"/>
              <a:t>باید نگران تماس بیش از حد با نورخورشید باشند. در واقع پوست های تیره تردارای رنگدانه محافظ مالنین بیشتري است و درنتيجه ميزان بروز سرطان پوست در افراد تیره پوست کمتر است. اما با این حال، سرطان پوست ناشی از مواجهه با پرتوهاي فرابنفش در افراد با پوست تیره هم رخ می دهد و </a:t>
            </a:r>
            <a:r>
              <a:rPr lang="fa-IR" dirty="0">
                <a:solidFill>
                  <a:srgbClr val="FF0000"/>
                </a:solidFill>
              </a:rPr>
              <a:t>متاسفانه اغلب در مرحله بعد كه خطرناک تراست تشخیص داده مي شود </a:t>
            </a:r>
            <a:r>
              <a:rPr lang="fa-IR" dirty="0"/>
              <a:t>در ذیل مهمترین اثرات پوستی ناشی از مواجهه با پرتوهای فرابنفش بیان شده اند:</a:t>
            </a:r>
          </a:p>
        </p:txBody>
      </p:sp>
    </p:spTree>
    <p:extLst>
      <p:ext uri="{BB962C8B-B14F-4D97-AF65-F5344CB8AC3E}">
        <p14:creationId xmlns:p14="http://schemas.microsoft.com/office/powerpoint/2010/main" val="32923345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352" y="325821"/>
            <a:ext cx="11353800" cy="6232634"/>
          </a:xfrm>
        </p:spPr>
        <p:txBody>
          <a:bodyPr>
            <a:normAutofit fontScale="77500" lnSpcReduction="20000"/>
          </a:bodyPr>
          <a:lstStyle/>
          <a:p>
            <a:pPr algn="just" rtl="1">
              <a:lnSpc>
                <a:spcPct val="160000"/>
              </a:lnSpc>
            </a:pPr>
            <a:r>
              <a:rPr lang="fa-IR" b="1" dirty="0">
                <a:cs typeface="Zar" panose="00000400000000000000" pitchFamily="2" charset="-78"/>
              </a:rPr>
              <a:t>آفتاب سوختگی</a:t>
            </a:r>
            <a:r>
              <a:rPr lang="fa-IR" dirty="0">
                <a:cs typeface="Zar" panose="00000400000000000000" pitchFamily="2" charset="-78"/>
              </a:rPr>
              <a:t> (برنزه شدن و پيري زودرس پوست همان قرمزشدن ) : شناخته شده ترين اثر حاد مواجهه بیش از حد با پرتوهای فرابنفش، برافروختگي پوست است که به عنوان »آفتاب سوختگی« شناخته می شود. علاوه بر این، بسیاری از مردم در اثر تحریک تولید مالنین توسط پرتوهای فرابنفش برنزه ميشوند که در عرض چند روز پس از مواجهه با پرتوهای فرابنفش رخ می دهد. </a:t>
            </a:r>
          </a:p>
          <a:p>
            <a:pPr algn="just" rtl="1">
              <a:lnSpc>
                <a:spcPct val="160000"/>
              </a:lnSpc>
            </a:pPr>
            <a:r>
              <a:rPr lang="fa-IR" dirty="0">
                <a:cs typeface="Zar" panose="00000400000000000000" pitchFamily="2" charset="-78"/>
              </a:rPr>
              <a:t>در مراحل پیشرفته تر یکی از اثرات با سازگاری مشخص کم، </a:t>
            </a:r>
            <a:r>
              <a:rPr lang="fa-IR" dirty="0">
                <a:solidFill>
                  <a:srgbClr val="FF0000"/>
                </a:solidFill>
                <a:cs typeface="Zar" panose="00000400000000000000" pitchFamily="2" charset="-78"/>
              </a:rPr>
              <a:t>ضخيمتر شدن لایه هاي بیرونی پوست </a:t>
            </a:r>
            <a:r>
              <a:rPr lang="fa-IR" dirty="0">
                <a:cs typeface="Zar" panose="00000400000000000000" pitchFamily="2" charset="-78"/>
              </a:rPr>
              <a:t>است که نفوذ پرتو را به داخل قسمت های عمیق تر پوست کاهش می دهد. بسته به نوع پوست، در افراد مختلف آستانه اولیه پوست برای بروز برافروختگی و توانایی برای سازگاری نسبت به پرتوهای فرابنفش بسیار متفاوت است. تماس مزمن با پرتوهای فرابنفش باعث برخي از تغییرات تخريبي در سلول ها، رگ های خونی و بافت همبند پوست ميشود كه عبارتند از </a:t>
            </a:r>
            <a:r>
              <a:rPr lang="fa-IR" dirty="0">
                <a:solidFill>
                  <a:srgbClr val="FF0000"/>
                </a:solidFill>
                <a:cs typeface="Zar" panose="00000400000000000000" pitchFamily="2" charset="-78"/>
              </a:rPr>
              <a:t>کک و مک و خال </a:t>
            </a:r>
            <a:r>
              <a:rPr lang="fa-IR" dirty="0">
                <a:cs typeface="Zar" panose="00000400000000000000" pitchFamily="2" charset="-78"/>
              </a:rPr>
              <a:t>که در قسمت های رنگدانه ای پوست ایجاد می شود. </a:t>
            </a:r>
            <a:r>
              <a:rPr lang="fa-IR" dirty="0">
                <a:solidFill>
                  <a:srgbClr val="FF0000"/>
                </a:solidFill>
                <a:cs typeface="Zar" panose="00000400000000000000" pitchFamily="2" charset="-78"/>
              </a:rPr>
              <a:t>انتشار رنگدانه های قهوه ای</a:t>
            </a:r>
            <a:r>
              <a:rPr lang="fa-IR" dirty="0">
                <a:cs typeface="Zar" panose="00000400000000000000" pitchFamily="2" charset="-78"/>
              </a:rPr>
              <a:t> نیز یکی دیگر ازاين اثرات می باشد. پرتوهای فرابنفش همچنین </a:t>
            </a:r>
            <a:r>
              <a:rPr lang="fa-IR" dirty="0">
                <a:solidFill>
                  <a:srgbClr val="FF0000"/>
                </a:solidFill>
                <a:cs typeface="Zar" panose="00000400000000000000" pitchFamily="2" charset="-78"/>
              </a:rPr>
              <a:t>پیری زودرس پوست را تسریع </a:t>
            </a:r>
            <a:r>
              <a:rPr lang="fa-IR" dirty="0">
                <a:cs typeface="Zar" panose="00000400000000000000" pitchFamily="2" charset="-78"/>
              </a:rPr>
              <a:t>كرده و باعث از بين رفتن تدریجی خاصیت ارتجاعی پوست و در نتيجه چین و چروک، خشکي و </a:t>
            </a:r>
            <a:r>
              <a:rPr lang="fa-IR" dirty="0">
                <a:solidFill>
                  <a:srgbClr val="FF0000"/>
                </a:solidFill>
                <a:cs typeface="Zar" panose="00000400000000000000" pitchFamily="2" charset="-78"/>
              </a:rPr>
              <a:t>زبري پوست </a:t>
            </a:r>
            <a:r>
              <a:rPr lang="fa-IR" dirty="0">
                <a:cs typeface="Zar" panose="00000400000000000000" pitchFamily="2" charset="-78"/>
              </a:rPr>
              <a:t>ميشود.</a:t>
            </a:r>
          </a:p>
        </p:txBody>
      </p:sp>
    </p:spTree>
    <p:extLst>
      <p:ext uri="{BB962C8B-B14F-4D97-AF65-F5344CB8AC3E}">
        <p14:creationId xmlns:p14="http://schemas.microsoft.com/office/powerpoint/2010/main" val="169770873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36331" y="388883"/>
            <a:ext cx="11498317" cy="5788080"/>
          </a:xfrm>
        </p:spPr>
        <p:txBody>
          <a:bodyPr>
            <a:normAutofit/>
          </a:bodyPr>
          <a:lstStyle/>
          <a:p>
            <a:pPr algn="just" rtl="1">
              <a:lnSpc>
                <a:spcPct val="100000"/>
              </a:lnSpc>
            </a:pPr>
            <a:r>
              <a:rPr lang="fa-IR" b="1" dirty="0">
                <a:cs typeface="Zar" panose="00000400000000000000" pitchFamily="2" charset="-78"/>
              </a:rPr>
              <a:t>سوختگی ها </a:t>
            </a:r>
            <a:r>
              <a:rPr lang="fa-IR" dirty="0">
                <a:cs typeface="Zar" panose="00000400000000000000" pitchFamily="2" charset="-78"/>
              </a:rPr>
              <a:t>معمولا بر اساس شدت و عمق آسیب دسته بندی می شوند : سوختگی های درجه ی اول، درجه ی دوم و درجه ی سوم. پوست دارای سه لایه می باشد. عمق سوختگی بستگی به این دارد که کدام یک از این لایه ها آسیب دیده باشند. علائم نیز بسته به عمق آسیب می توانند متفاوت باشند.</a:t>
            </a:r>
          </a:p>
          <a:p>
            <a:pPr algn="just" rtl="1">
              <a:lnSpc>
                <a:spcPct val="100000"/>
              </a:lnSpc>
            </a:pPr>
            <a:r>
              <a:rPr lang="fa-IR" b="1" dirty="0">
                <a:cs typeface="Zar" panose="00000400000000000000" pitchFamily="2" charset="-78"/>
              </a:rPr>
              <a:t>سوختگی های درجه ی اول</a:t>
            </a:r>
            <a:r>
              <a:rPr lang="fa-IR" dirty="0">
                <a:cs typeface="Zar" panose="00000400000000000000" pitchFamily="2" charset="-78"/>
              </a:rPr>
              <a:t>: خارجی ترین لایه ی پوست به نام اپیدرم (</a:t>
            </a:r>
            <a:r>
              <a:rPr lang="en-US" dirty="0">
                <a:cs typeface="Zar" panose="00000400000000000000" pitchFamily="2" charset="-78"/>
              </a:rPr>
              <a:t>(epidermis) </a:t>
            </a:r>
            <a:r>
              <a:rPr lang="fa-IR" dirty="0">
                <a:cs typeface="Zar" panose="00000400000000000000" pitchFamily="2" charset="-78"/>
              </a:rPr>
              <a:t> را درگیر می کنند. قرمزی، حساسیت، درد و تورم معمولا این سوختگی ها را مشخص می کنند و تاول نیز در بیشتر موارد به وجود نمی آید. بهبودی کامل از این نوع سوختگی ظرف مدت یک هفته حاصل شده و معمولا پوست آسیب دیده ی فرد کنده شده و یا در برخی موارد، رنگ پوست به طور موقتی تغییر پیدا می کند. سوختگی های درجه ی اول معمولا در اثر قرار گرفتن بیش از حد در </a:t>
            </a:r>
            <a:r>
              <a:rPr lang="fa-IR" dirty="0">
                <a:solidFill>
                  <a:srgbClr val="FF0000"/>
                </a:solidFill>
                <a:cs typeface="Zar" panose="00000400000000000000" pitchFamily="2" charset="-78"/>
              </a:rPr>
              <a:t>معرض اشعه ی ماورای بنفش خورشید</a:t>
            </a:r>
            <a:r>
              <a:rPr lang="fa-IR" dirty="0">
                <a:cs typeface="Zar" panose="00000400000000000000" pitchFamily="2" charset="-78"/>
              </a:rPr>
              <a:t> یا تماس با یک جسم داغ ایجاد می شوند.</a:t>
            </a:r>
          </a:p>
          <a:p>
            <a:pPr algn="just" rtl="1">
              <a:lnSpc>
                <a:spcPct val="100000"/>
              </a:lnSpc>
            </a:pPr>
            <a:endParaRPr lang="fa-IR" dirty="0">
              <a:cs typeface="Zar" panose="00000400000000000000" pitchFamily="2" charset="-78"/>
            </a:endParaRPr>
          </a:p>
        </p:txBody>
      </p:sp>
      <p:pic>
        <p:nvPicPr>
          <p:cNvPr id="4" name="Picture 3"/>
          <p:cNvPicPr>
            <a:picLocks noChangeAspect="1"/>
          </p:cNvPicPr>
          <p:nvPr/>
        </p:nvPicPr>
        <p:blipFill>
          <a:blip r:embed="rId2"/>
          <a:stretch>
            <a:fillRect/>
          </a:stretch>
        </p:blipFill>
        <p:spPr>
          <a:xfrm>
            <a:off x="701073" y="4685972"/>
            <a:ext cx="2956527" cy="2158399"/>
          </a:xfrm>
          <a:prstGeom prst="rect">
            <a:avLst/>
          </a:prstGeom>
        </p:spPr>
      </p:pic>
      <p:pic>
        <p:nvPicPr>
          <p:cNvPr id="5" name="Picture 4"/>
          <p:cNvPicPr>
            <a:picLocks noChangeAspect="1"/>
          </p:cNvPicPr>
          <p:nvPr/>
        </p:nvPicPr>
        <p:blipFill>
          <a:blip r:embed="rId3"/>
          <a:stretch>
            <a:fillRect/>
          </a:stretch>
        </p:blipFill>
        <p:spPr>
          <a:xfrm>
            <a:off x="5037246" y="4685972"/>
            <a:ext cx="3139802" cy="1914525"/>
          </a:xfrm>
          <a:prstGeom prst="rect">
            <a:avLst/>
          </a:prstGeom>
        </p:spPr>
      </p:pic>
    </p:spTree>
    <p:extLst>
      <p:ext uri="{BB962C8B-B14F-4D97-AF65-F5344CB8AC3E}">
        <p14:creationId xmlns:p14="http://schemas.microsoft.com/office/powerpoint/2010/main" val="370871660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707117" y="0"/>
            <a:ext cx="6411311" cy="6705600"/>
          </a:xfrm>
        </p:spPr>
        <p:txBody>
          <a:bodyPr>
            <a:normAutofit fontScale="92500" lnSpcReduction="20000"/>
          </a:bodyPr>
          <a:lstStyle/>
          <a:p>
            <a:pPr algn="just" rtl="1">
              <a:lnSpc>
                <a:spcPct val="150000"/>
              </a:lnSpc>
            </a:pPr>
            <a:r>
              <a:rPr lang="fa-IR" dirty="0">
                <a:cs typeface="Zar" panose="00000400000000000000" pitchFamily="2" charset="-78"/>
              </a:rPr>
              <a:t>سرطان پوست : </a:t>
            </a:r>
          </a:p>
          <a:p>
            <a:pPr algn="just" rtl="1">
              <a:lnSpc>
                <a:spcPct val="150000"/>
              </a:lnSpc>
            </a:pPr>
            <a:r>
              <a:rPr lang="fa-IR" dirty="0">
                <a:cs typeface="Zar" panose="00000400000000000000" pitchFamily="2" charset="-78"/>
              </a:rPr>
              <a:t>سرطان پوست یکی از </a:t>
            </a:r>
            <a:r>
              <a:rPr lang="fa-IR" dirty="0">
                <a:solidFill>
                  <a:srgbClr val="FF0000"/>
                </a:solidFill>
                <a:cs typeface="Zar" panose="00000400000000000000" pitchFamily="2" charset="-78"/>
              </a:rPr>
              <a:t>شایع ترین </a:t>
            </a:r>
            <a:r>
              <a:rPr lang="fa-IR" dirty="0">
                <a:cs typeface="Zar" panose="00000400000000000000" pitchFamily="2" charset="-78"/>
              </a:rPr>
              <a:t>و در عین حال </a:t>
            </a:r>
            <a:r>
              <a:rPr lang="fa-IR" dirty="0">
                <a:solidFill>
                  <a:srgbClr val="FF0000"/>
                </a:solidFill>
                <a:cs typeface="Zar" panose="00000400000000000000" pitchFamily="2" charset="-78"/>
              </a:rPr>
              <a:t>قابل پیشگیری ترین </a:t>
            </a:r>
            <a:r>
              <a:rPr lang="fa-IR" dirty="0">
                <a:cs typeface="Zar" panose="00000400000000000000" pitchFamily="2" charset="-78"/>
              </a:rPr>
              <a:t>سرطان ها است. سرطان پوست بیماری است که در آن سلول های بدخیم به طور نامنظم و فزاینده ای تکثیر و به طریقی از سیستم ایمنی و دفاعی بدن عبور می‌کنند. مهمترین رخداد اوليه درسرطان پوست، </a:t>
            </a:r>
            <a:r>
              <a:rPr lang="fa-IR" dirty="0">
                <a:solidFill>
                  <a:srgbClr val="FF0000"/>
                </a:solidFill>
                <a:cs typeface="Zar" panose="00000400000000000000" pitchFamily="2" charset="-78"/>
              </a:rPr>
              <a:t>جهش در </a:t>
            </a:r>
            <a:r>
              <a:rPr lang="en-US" dirty="0">
                <a:solidFill>
                  <a:srgbClr val="FF0000"/>
                </a:solidFill>
                <a:cs typeface="Zar" panose="00000400000000000000" pitchFamily="2" charset="-78"/>
              </a:rPr>
              <a:t>DNA </a:t>
            </a:r>
            <a:r>
              <a:rPr lang="fa-IR" dirty="0">
                <a:solidFill>
                  <a:srgbClr val="FF0000"/>
                </a:solidFill>
                <a:cs typeface="Zar" panose="00000400000000000000" pitchFamily="2" charset="-78"/>
              </a:rPr>
              <a:t>سلول</a:t>
            </a:r>
            <a:r>
              <a:rPr lang="fa-IR" dirty="0">
                <a:cs typeface="Zar" panose="00000400000000000000" pitchFamily="2" charset="-78"/>
              </a:rPr>
              <a:t> بر اثر مواجهه با پرتوهای فرابنفش خورشیدی است. که منجر به شروع تراریختگی سلول و سرطانی شدن آن می شود. با توجه به نوع سلول پوستی که دچار تراریختگی و سرطان شده است اشکال مختلفی از سرطان پوست وجود دارد که هر کدام نشانه ها و عوارض خاص خود را دارند.</a:t>
            </a:r>
          </a:p>
        </p:txBody>
      </p:sp>
      <p:pic>
        <p:nvPicPr>
          <p:cNvPr id="4" name="Picture 3"/>
          <p:cNvPicPr>
            <a:picLocks noChangeAspect="1"/>
          </p:cNvPicPr>
          <p:nvPr/>
        </p:nvPicPr>
        <p:blipFill>
          <a:blip r:embed="rId2"/>
          <a:stretch>
            <a:fillRect/>
          </a:stretch>
        </p:blipFill>
        <p:spPr>
          <a:xfrm>
            <a:off x="220718" y="475757"/>
            <a:ext cx="5108028" cy="5883002"/>
          </a:xfrm>
          <a:prstGeom prst="rect">
            <a:avLst/>
          </a:prstGeom>
        </p:spPr>
      </p:pic>
    </p:spTree>
    <p:extLst>
      <p:ext uri="{BB962C8B-B14F-4D97-AF65-F5344CB8AC3E}">
        <p14:creationId xmlns:p14="http://schemas.microsoft.com/office/powerpoint/2010/main" val="154788943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294290" y="216710"/>
            <a:ext cx="11897710" cy="6067645"/>
          </a:xfrm>
        </p:spPr>
        <p:txBody>
          <a:bodyPr>
            <a:noAutofit/>
          </a:bodyPr>
          <a:lstStyle/>
          <a:p>
            <a:pPr algn="just" rtl="1">
              <a:lnSpc>
                <a:spcPct val="120000"/>
              </a:lnSpc>
            </a:pPr>
            <a:r>
              <a:rPr lang="fa-IR" sz="2400" b="1" dirty="0">
                <a:cs typeface="Zar" panose="00000400000000000000" pitchFamily="2" charset="-78"/>
              </a:rPr>
              <a:t>سرطان سلول  های بازال</a:t>
            </a:r>
            <a:r>
              <a:rPr lang="en-US" sz="2400" b="1" dirty="0">
                <a:cs typeface="Zar" panose="00000400000000000000" pitchFamily="2" charset="-78"/>
              </a:rPr>
              <a:t>BCC</a:t>
            </a:r>
            <a:r>
              <a:rPr lang="fa-IR" sz="2400" b="1" dirty="0">
                <a:cs typeface="Zar" panose="00000400000000000000" pitchFamily="2" charset="-78"/>
              </a:rPr>
              <a:t>  </a:t>
            </a:r>
          </a:p>
          <a:p>
            <a:pPr algn="just" rtl="1">
              <a:lnSpc>
                <a:spcPct val="120000"/>
              </a:lnSpc>
            </a:pPr>
            <a:r>
              <a:rPr lang="fa-IR" sz="2400" dirty="0">
                <a:solidFill>
                  <a:srgbClr val="FF0000"/>
                </a:solidFill>
                <a:cs typeface="Zar" panose="00000400000000000000" pitchFamily="2" charset="-78"/>
              </a:rPr>
              <a:t>شایع ترین </a:t>
            </a:r>
            <a:r>
              <a:rPr lang="fa-IR" sz="2400" dirty="0">
                <a:cs typeface="Zar" panose="00000400000000000000" pitchFamily="2" charset="-78"/>
              </a:rPr>
              <a:t>نوع سرطان پوست به شمار می آید و نسبت به دیگر اشکال سلول  های سرطانی پوست خطر كمتری دارد. سرطان سلول  های بازال كه </a:t>
            </a:r>
            <a:r>
              <a:rPr lang="fa-IR" sz="2400" dirty="0">
                <a:solidFill>
                  <a:srgbClr val="FF0000"/>
                </a:solidFill>
                <a:cs typeface="Zar" panose="00000400000000000000" pitchFamily="2" charset="-78"/>
              </a:rPr>
              <a:t>در لایه اپيدرم </a:t>
            </a:r>
            <a:r>
              <a:rPr lang="fa-IR" sz="2400" dirty="0">
                <a:cs typeface="Zar" panose="00000400000000000000" pitchFamily="2" charset="-78"/>
              </a:rPr>
              <a:t>(لایه خارجی پوست) قرار دارند سرعت رشد آرامي داشته و به ندرت گسترش می یابند. افرادی كه پوست و موی روشن و چشم آبی، سبز و یا خاكستری دارند و همچنين اشخاصی كه مشاغل آنها در فضای باز است و به طور متوالی در معرض پرتوهای فرابنفش هستند نيز از خطر بيشتری برای ابتلا به</a:t>
            </a:r>
            <a:r>
              <a:rPr lang="en-US" sz="2400" dirty="0">
                <a:cs typeface="Zar" panose="00000400000000000000" pitchFamily="2" charset="-78"/>
              </a:rPr>
              <a:t>BCC</a:t>
            </a:r>
            <a:r>
              <a:rPr lang="fa-IR" sz="2400" dirty="0">
                <a:cs typeface="Zar" panose="00000400000000000000" pitchFamily="2" charset="-78"/>
              </a:rPr>
              <a:t> پوست برخوردارند</a:t>
            </a:r>
            <a:endParaRPr lang="en-US" sz="2400" dirty="0">
              <a:cs typeface="Zar" panose="00000400000000000000" pitchFamily="2" charset="-78"/>
            </a:endParaRPr>
          </a:p>
          <a:p>
            <a:pPr algn="just" rtl="1">
              <a:lnSpc>
                <a:spcPct val="120000"/>
              </a:lnSpc>
            </a:pPr>
            <a:r>
              <a:rPr lang="fa-IR" sz="2400" dirty="0">
                <a:cs typeface="Zar" panose="00000400000000000000" pitchFamily="2" charset="-78"/>
              </a:rPr>
              <a:t>شمایی از سرطان سلول های پایه)</a:t>
            </a:r>
            <a:r>
              <a:rPr lang="en-US" sz="2400" dirty="0">
                <a:cs typeface="Zar" panose="00000400000000000000" pitchFamily="2" charset="-78"/>
              </a:rPr>
              <a:t>BCC</a:t>
            </a:r>
            <a:r>
              <a:rPr lang="fa-IR" sz="2400" dirty="0">
                <a:cs typeface="Zar" panose="00000400000000000000" pitchFamily="2" charset="-78"/>
              </a:rPr>
              <a:t>(</a:t>
            </a:r>
          </a:p>
          <a:p>
            <a:pPr algn="just" rtl="1">
              <a:lnSpc>
                <a:spcPct val="120000"/>
              </a:lnSpc>
            </a:pPr>
            <a:endParaRPr lang="en-US" sz="2400" dirty="0">
              <a:cs typeface="Zar" panose="00000400000000000000" pitchFamily="2" charset="-78"/>
            </a:endParaRPr>
          </a:p>
          <a:p>
            <a:pPr algn="just" rtl="1">
              <a:lnSpc>
                <a:spcPct val="120000"/>
              </a:lnSpc>
            </a:pPr>
            <a:endParaRPr lang="fa-IR" sz="2400" dirty="0">
              <a:cs typeface="Zar" panose="00000400000000000000" pitchFamily="2" charset="-78"/>
            </a:endParaRPr>
          </a:p>
        </p:txBody>
      </p:sp>
      <p:pic>
        <p:nvPicPr>
          <p:cNvPr id="8" name="Picture 7"/>
          <p:cNvPicPr>
            <a:picLocks noChangeAspect="1"/>
          </p:cNvPicPr>
          <p:nvPr/>
        </p:nvPicPr>
        <p:blipFill>
          <a:blip r:embed="rId2"/>
          <a:stretch>
            <a:fillRect/>
          </a:stretch>
        </p:blipFill>
        <p:spPr>
          <a:xfrm>
            <a:off x="7633689" y="3250532"/>
            <a:ext cx="3871960" cy="3626069"/>
          </a:xfrm>
          <a:prstGeom prst="rect">
            <a:avLst/>
          </a:prstGeom>
        </p:spPr>
      </p:pic>
      <p:pic>
        <p:nvPicPr>
          <p:cNvPr id="2" name="Picture 1"/>
          <p:cNvPicPr>
            <a:picLocks noChangeAspect="1"/>
          </p:cNvPicPr>
          <p:nvPr/>
        </p:nvPicPr>
        <p:blipFill>
          <a:blip r:embed="rId3"/>
          <a:stretch>
            <a:fillRect/>
          </a:stretch>
        </p:blipFill>
        <p:spPr>
          <a:xfrm>
            <a:off x="506784" y="2667174"/>
            <a:ext cx="5263395" cy="4190826"/>
          </a:xfrm>
          <a:prstGeom prst="rect">
            <a:avLst/>
          </a:prstGeom>
        </p:spPr>
      </p:pic>
      <p:sp>
        <p:nvSpPr>
          <p:cNvPr id="3" name="5-Point Star 2"/>
          <p:cNvSpPr/>
          <p:nvPr/>
        </p:nvSpPr>
        <p:spPr>
          <a:xfrm>
            <a:off x="354384" y="430924"/>
            <a:ext cx="304800" cy="378372"/>
          </a:xfrm>
          <a:prstGeom prst="star5">
            <a:avLst/>
          </a:prstGeom>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a:endParaRPr lang="fa-IR"/>
          </a:p>
        </p:txBody>
      </p:sp>
    </p:spTree>
    <p:extLst>
      <p:ext uri="{BB962C8B-B14F-4D97-AF65-F5344CB8AC3E}">
        <p14:creationId xmlns:p14="http://schemas.microsoft.com/office/powerpoint/2010/main" val="295109038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5615" y="157655"/>
            <a:ext cx="11876688" cy="5780690"/>
          </a:xfrm>
        </p:spPr>
        <p:txBody>
          <a:bodyPr>
            <a:normAutofit/>
          </a:bodyPr>
          <a:lstStyle/>
          <a:p>
            <a:pPr algn="just" rtl="1"/>
            <a:r>
              <a:rPr lang="fa-IR" sz="2400" b="1" dirty="0">
                <a:cs typeface="Zar" panose="00000400000000000000" pitchFamily="2" charset="-78"/>
              </a:rPr>
              <a:t>سرطان سلول های سنگفرشی </a:t>
            </a:r>
          </a:p>
          <a:p>
            <a:pPr algn="just" rtl="1"/>
            <a:r>
              <a:rPr lang="fa-IR" sz="2400" dirty="0">
                <a:cs typeface="Zar" panose="00000400000000000000" pitchFamily="2" charset="-78"/>
              </a:rPr>
              <a:t> </a:t>
            </a:r>
            <a:r>
              <a:rPr lang="fa-IR" sz="2400" dirty="0">
                <a:solidFill>
                  <a:srgbClr val="FF0000"/>
                </a:solidFill>
                <a:cs typeface="Zar" panose="00000400000000000000" pitchFamily="2" charset="-78"/>
              </a:rPr>
              <a:t>دومين شکل شایع سرطان پوست </a:t>
            </a:r>
            <a:r>
              <a:rPr lang="fa-IR" sz="2400" dirty="0">
                <a:cs typeface="Zar" panose="00000400000000000000" pitchFamily="2" charset="-78"/>
              </a:rPr>
              <a:t>به شمار می رود كه میتواندتمام بدن از جمله لایه های مخاطی را در بر گيرد. اكثر اشکال سرطان سلول های سنگفرشی مدت ها به لایه اپيدرم محدود می ماند و در صورت درمان نشدن به لایه های زیرین پوست راه یافته و بافت های دیگر را مورد تهاجم قرار می دهد. مواجهه ی مستمر اعضای بدن مانند صورت، گردن، اطراف گوش ها، پوست سر بدون پوشش مو، دست، شانه، پشت بدن و لب پایين دهان با پرتوهای فرابنفش از جمله علل ابتلا به این نوع سرطان است.</a:t>
            </a:r>
          </a:p>
          <a:p>
            <a:pPr algn="just" rtl="1"/>
            <a:r>
              <a:rPr lang="fa-IR" sz="2400" dirty="0">
                <a:cs typeface="Zar" panose="00000400000000000000" pitchFamily="2" charset="-78"/>
              </a:rPr>
              <a:t>در سرطان سلول سنگفرشی اغلب یک توده سفت گوشتی با سطح محکم و گاها دارای پوسته ریزی تشکیل شده و بطور پیوسته رشد می کند. در برخی موارد این ضایعه شبیه به زگیل یا زخم به نظر می رسد. این سرطان می تواند در طی چند هفته به اندازه دو برابر بزرگ شود.</a:t>
            </a:r>
          </a:p>
          <a:p>
            <a:pPr algn="just" rtl="1"/>
            <a:r>
              <a:rPr lang="fa-IR" sz="2400" dirty="0">
                <a:cs typeface="Zar" panose="00000400000000000000" pitchFamily="2" charset="-78"/>
              </a:rPr>
              <a:t> </a:t>
            </a:r>
          </a:p>
          <a:p>
            <a:pPr algn="just" rtl="1"/>
            <a:r>
              <a:rPr lang="fa-IR" sz="2400" dirty="0">
                <a:cs typeface="Zar" panose="00000400000000000000" pitchFamily="2" charset="-78"/>
              </a:rPr>
              <a:t>شکل 3. شمایی از سرطان سلول های سنگفرشی)</a:t>
            </a:r>
            <a:r>
              <a:rPr lang="en-US" sz="2400" dirty="0">
                <a:cs typeface="Zar" panose="00000400000000000000" pitchFamily="2" charset="-78"/>
              </a:rPr>
              <a:t>SCC(</a:t>
            </a:r>
          </a:p>
          <a:p>
            <a:pPr algn="just" rtl="1"/>
            <a:endParaRPr lang="fa-IR" sz="2400" dirty="0">
              <a:cs typeface="Zar" panose="00000400000000000000" pitchFamily="2" charset="-78"/>
            </a:endParaRPr>
          </a:p>
        </p:txBody>
      </p:sp>
      <p:pic>
        <p:nvPicPr>
          <p:cNvPr id="4" name="Picture 3"/>
          <p:cNvPicPr/>
          <p:nvPr/>
        </p:nvPicPr>
        <p:blipFill>
          <a:blip r:embed="rId2"/>
          <a:stretch>
            <a:fillRect/>
          </a:stretch>
        </p:blipFill>
        <p:spPr>
          <a:xfrm>
            <a:off x="8387255" y="4639420"/>
            <a:ext cx="2391937" cy="1964108"/>
          </a:xfrm>
          <a:prstGeom prst="rect">
            <a:avLst/>
          </a:prstGeom>
        </p:spPr>
      </p:pic>
      <p:pic>
        <p:nvPicPr>
          <p:cNvPr id="8" name="Picture 7"/>
          <p:cNvPicPr>
            <a:picLocks noChangeAspect="1"/>
          </p:cNvPicPr>
          <p:nvPr/>
        </p:nvPicPr>
        <p:blipFill>
          <a:blip r:embed="rId3"/>
          <a:stretch>
            <a:fillRect/>
          </a:stretch>
        </p:blipFill>
        <p:spPr>
          <a:xfrm>
            <a:off x="351526" y="3135178"/>
            <a:ext cx="4977220" cy="3722822"/>
          </a:xfrm>
          <a:prstGeom prst="rect">
            <a:avLst/>
          </a:prstGeom>
        </p:spPr>
      </p:pic>
    </p:spTree>
    <p:extLst>
      <p:ext uri="{BB962C8B-B14F-4D97-AF65-F5344CB8AC3E}">
        <p14:creationId xmlns:p14="http://schemas.microsoft.com/office/powerpoint/2010/main" val="283177440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136634" y="0"/>
            <a:ext cx="11761076" cy="6327227"/>
          </a:xfrm>
        </p:spPr>
        <p:txBody>
          <a:bodyPr>
            <a:noAutofit/>
          </a:bodyPr>
          <a:lstStyle/>
          <a:p>
            <a:pPr algn="just" rtl="1">
              <a:lnSpc>
                <a:spcPct val="120000"/>
              </a:lnSpc>
            </a:pPr>
            <a:r>
              <a:rPr lang="fa-IR" sz="2000" b="1" dirty="0">
                <a:cs typeface="Zar" panose="00000400000000000000" pitchFamily="2" charset="-78"/>
              </a:rPr>
              <a:t>سرطان پوست غیر ملانومی(</a:t>
            </a:r>
            <a:r>
              <a:rPr lang="en-US" sz="2000" b="1" dirty="0">
                <a:cs typeface="Zar" panose="00000400000000000000" pitchFamily="2" charset="-78"/>
              </a:rPr>
              <a:t>NMSC</a:t>
            </a:r>
            <a:r>
              <a:rPr lang="fa-IR" sz="2000" b="1" dirty="0">
                <a:cs typeface="Zar" panose="00000400000000000000" pitchFamily="2" charset="-78"/>
              </a:rPr>
              <a:t>)</a:t>
            </a:r>
            <a:r>
              <a:rPr lang="en-US" sz="2000" b="1" dirty="0">
                <a:cs typeface="Zar" panose="00000400000000000000" pitchFamily="2" charset="-78"/>
              </a:rPr>
              <a:t>Non-melanoma skin cancers </a:t>
            </a:r>
          </a:p>
          <a:p>
            <a:pPr algn="just" rtl="1">
              <a:lnSpc>
                <a:spcPct val="120000"/>
              </a:lnSpc>
            </a:pPr>
            <a:r>
              <a:rPr lang="fa-IR" sz="2400" dirty="0">
                <a:cs typeface="Zar" panose="00000400000000000000" pitchFamily="2" charset="-78"/>
              </a:rPr>
              <a:t>سرطان پوست غير ملانومی شامل سرطان سلول های پایه بازال یا </a:t>
            </a:r>
            <a:r>
              <a:rPr lang="en-US" sz="2400" dirty="0">
                <a:cs typeface="Zar" panose="00000400000000000000" pitchFamily="2" charset="-78"/>
              </a:rPr>
              <a:t>BCC</a:t>
            </a:r>
            <a:r>
              <a:rPr lang="fa-IR" sz="2400" dirty="0">
                <a:cs typeface="Zar" panose="00000400000000000000" pitchFamily="2" charset="-78"/>
              </a:rPr>
              <a:t> (</a:t>
            </a:r>
            <a:r>
              <a:rPr lang="en-US" sz="2400" dirty="0">
                <a:cs typeface="Zar" panose="00000400000000000000" pitchFamily="2" charset="-78"/>
              </a:rPr>
              <a:t>Basal cell carcinoma</a:t>
            </a:r>
            <a:r>
              <a:rPr lang="fa-IR" sz="2400" dirty="0">
                <a:cs typeface="Zar" panose="00000400000000000000" pitchFamily="2" charset="-78"/>
              </a:rPr>
              <a:t>)  و سرطان سلول های سنگفرشی اپی تليال یا </a:t>
            </a:r>
            <a:r>
              <a:rPr lang="en-US" sz="2400" dirty="0">
                <a:cs typeface="Zar" panose="00000400000000000000" pitchFamily="2" charset="-78"/>
              </a:rPr>
              <a:t>SCC</a:t>
            </a:r>
            <a:r>
              <a:rPr lang="fa-IR" sz="2400" dirty="0">
                <a:cs typeface="Zar" panose="00000400000000000000" pitchFamily="2" charset="-78"/>
              </a:rPr>
              <a:t> (</a:t>
            </a:r>
            <a:r>
              <a:rPr lang="en-US" sz="2400" dirty="0">
                <a:cs typeface="Zar" panose="00000400000000000000" pitchFamily="2" charset="-78"/>
              </a:rPr>
              <a:t>Squamous cell carcinoma </a:t>
            </a:r>
            <a:r>
              <a:rPr lang="fa-IR" sz="2400" dirty="0">
                <a:cs typeface="Zar" panose="00000400000000000000" pitchFamily="2" charset="-78"/>
              </a:rPr>
              <a:t> ) است. این نوع سرطان ها به ندرت كشنده هستند اما درمان جراحی دردناكي داشته و اغلب اثراتی برجا مي گذارند . مطالعاتی كه در استراليا ،كانادا و ایالات متحده انجام گرفته است نشان مي دهد كه در سال هاي </a:t>
            </a:r>
            <a:r>
              <a:rPr lang="en-US" sz="2400" dirty="0">
                <a:cs typeface="Zar" panose="00000400000000000000" pitchFamily="2" charset="-78"/>
              </a:rPr>
              <a:t>1960</a:t>
            </a:r>
            <a:r>
              <a:rPr lang="fa-IR" sz="2400" dirty="0">
                <a:cs typeface="Zar" panose="00000400000000000000" pitchFamily="2" charset="-78"/>
              </a:rPr>
              <a:t> تا </a:t>
            </a:r>
            <a:r>
              <a:rPr lang="en-US" sz="2400" dirty="0">
                <a:cs typeface="Zar" panose="00000400000000000000" pitchFamily="2" charset="-78"/>
              </a:rPr>
              <a:t>1980</a:t>
            </a:r>
            <a:r>
              <a:rPr lang="fa-IR" sz="2400" dirty="0">
                <a:cs typeface="Zar" panose="00000400000000000000" pitchFamily="2" charset="-78"/>
              </a:rPr>
              <a:t> شيوع </a:t>
            </a:r>
            <a:r>
              <a:rPr lang="en-US" sz="2400" dirty="0">
                <a:cs typeface="Zar" panose="00000400000000000000" pitchFamily="2" charset="-78"/>
              </a:rPr>
              <a:t>NMSC</a:t>
            </a:r>
            <a:r>
              <a:rPr lang="fa-IR" sz="2400" dirty="0">
                <a:cs typeface="Zar" panose="00000400000000000000" pitchFamily="2" charset="-78"/>
              </a:rPr>
              <a:t> به بيش از دو برابر افزایش یافته است. در مطالعه ای دیگر خطر ابتلا به </a:t>
            </a:r>
            <a:r>
              <a:rPr lang="en-US" sz="2400" dirty="0">
                <a:cs typeface="Zar" panose="00000400000000000000" pitchFamily="2" charset="-78"/>
              </a:rPr>
              <a:t>NMSC</a:t>
            </a:r>
            <a:r>
              <a:rPr lang="fa-IR" sz="2400" dirty="0">
                <a:cs typeface="Zar" panose="00000400000000000000" pitchFamily="2" charset="-78"/>
              </a:rPr>
              <a:t> با توجه به قرار گرفتن شخص در معرض خورشيد مورد بررسی قرارگرفت و نشان داده شد كه در بخش هایی از بدن مانند </a:t>
            </a:r>
            <a:r>
              <a:rPr lang="fa-IR" sz="2400" dirty="0">
                <a:solidFill>
                  <a:srgbClr val="FF0000"/>
                </a:solidFill>
                <a:cs typeface="Zar" panose="00000400000000000000" pitchFamily="2" charset="-78"/>
              </a:rPr>
              <a:t>گوش ها، صورت، گردن، ساعد و بازوها </a:t>
            </a:r>
            <a:r>
              <a:rPr lang="fa-IR" sz="2400" dirty="0">
                <a:cs typeface="Zar" panose="00000400000000000000" pitchFamily="2" charset="-78"/>
              </a:rPr>
              <a:t>كه معمولا در معرض پرتوهای فرابنفش هستند، </a:t>
            </a:r>
            <a:r>
              <a:rPr lang="en-US" sz="2400" dirty="0">
                <a:solidFill>
                  <a:srgbClr val="FF0000"/>
                </a:solidFill>
                <a:cs typeface="Zar" panose="00000400000000000000" pitchFamily="2" charset="-78"/>
              </a:rPr>
              <a:t>NMSC</a:t>
            </a:r>
            <a:r>
              <a:rPr lang="fa-IR" sz="2400" dirty="0">
                <a:solidFill>
                  <a:srgbClr val="FF0000"/>
                </a:solidFill>
                <a:cs typeface="Zar" panose="00000400000000000000" pitchFamily="2" charset="-78"/>
              </a:rPr>
              <a:t> شایع تر </a:t>
            </a:r>
            <a:r>
              <a:rPr lang="fa-IR" sz="2400" dirty="0">
                <a:cs typeface="Zar" panose="00000400000000000000" pitchFamily="2" charset="-78"/>
              </a:rPr>
              <a:t>است. این به این معنی است كه درطولاني مدت، تکرار مواجهه با پرتوهای فرابنفش، عامل اصلي ابتلا به </a:t>
            </a:r>
            <a:r>
              <a:rPr lang="en-US" sz="2400" dirty="0">
                <a:cs typeface="Zar" panose="00000400000000000000" pitchFamily="2" charset="-78"/>
              </a:rPr>
              <a:t>NMSC</a:t>
            </a:r>
            <a:r>
              <a:rPr lang="fa-IR" sz="2400" dirty="0">
                <a:cs typeface="Zar" panose="00000400000000000000" pitchFamily="2" charset="-78"/>
              </a:rPr>
              <a:t> مي باشد .در برخی از كشورها رابطه اي مشخص بين افزایش بروز </a:t>
            </a:r>
            <a:r>
              <a:rPr lang="en-US" sz="2400" dirty="0">
                <a:cs typeface="Zar" panose="00000400000000000000" pitchFamily="2" charset="-78"/>
              </a:rPr>
              <a:t>NMSC</a:t>
            </a:r>
            <a:r>
              <a:rPr lang="fa-IR" sz="2400" dirty="0">
                <a:cs typeface="Zar" panose="00000400000000000000" pitchFamily="2" charset="-78"/>
              </a:rPr>
              <a:t> با كاهش عرض جغرافيایي (یعنی افزایش ميزان پرتوهای فرابنفش) وجود دارد</a:t>
            </a:r>
            <a:endParaRPr lang="en-US" sz="2400" dirty="0">
              <a:cs typeface="Zar" panose="00000400000000000000" pitchFamily="2" charset="-78"/>
            </a:endParaRPr>
          </a:p>
          <a:p>
            <a:pPr algn="just" rtl="1">
              <a:lnSpc>
                <a:spcPct val="120000"/>
              </a:lnSpc>
            </a:pPr>
            <a:endParaRPr lang="en-US" sz="2000" dirty="0">
              <a:cs typeface="Zar" panose="00000400000000000000" pitchFamily="2" charset="-78"/>
            </a:endParaRPr>
          </a:p>
          <a:p>
            <a:pPr algn="just" rtl="1">
              <a:lnSpc>
                <a:spcPct val="120000"/>
              </a:lnSpc>
            </a:pPr>
            <a:endParaRPr lang="fa-IR" sz="2000" dirty="0">
              <a:cs typeface="Zar" panose="00000400000000000000" pitchFamily="2" charset="-78"/>
            </a:endParaRPr>
          </a:p>
        </p:txBody>
      </p:sp>
      <p:pic>
        <p:nvPicPr>
          <p:cNvPr id="6" name="Picture 5"/>
          <p:cNvPicPr>
            <a:picLocks noChangeAspect="1"/>
          </p:cNvPicPr>
          <p:nvPr/>
        </p:nvPicPr>
        <p:blipFill>
          <a:blip r:embed="rId2"/>
          <a:stretch>
            <a:fillRect/>
          </a:stretch>
        </p:blipFill>
        <p:spPr>
          <a:xfrm>
            <a:off x="2252925" y="4214648"/>
            <a:ext cx="7195875" cy="2643352"/>
          </a:xfrm>
          <a:prstGeom prst="rect">
            <a:avLst/>
          </a:prstGeom>
        </p:spPr>
      </p:pic>
    </p:spTree>
    <p:extLst>
      <p:ext uri="{BB962C8B-B14F-4D97-AF65-F5344CB8AC3E}">
        <p14:creationId xmlns:p14="http://schemas.microsoft.com/office/powerpoint/2010/main" val="28035595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04800" y="220717"/>
            <a:ext cx="11435255" cy="6253655"/>
          </a:xfrm>
        </p:spPr>
        <p:txBody>
          <a:bodyPr>
            <a:normAutofit/>
          </a:bodyPr>
          <a:lstStyle/>
          <a:p>
            <a:pPr algn="just" rtl="1">
              <a:lnSpc>
                <a:spcPct val="150000"/>
              </a:lnSpc>
            </a:pPr>
            <a:r>
              <a:rPr lang="fa-IR" b="1" dirty="0">
                <a:cs typeface="Zar" panose="00000400000000000000" pitchFamily="2" charset="-78"/>
              </a:rPr>
              <a:t>فرابنفش</a:t>
            </a:r>
            <a:r>
              <a:rPr lang="fa-IR" dirty="0">
                <a:cs typeface="Zar" panose="00000400000000000000" pitchFamily="2" charset="-78"/>
              </a:rPr>
              <a:t> </a:t>
            </a:r>
            <a:r>
              <a:rPr lang="en-US" dirty="0">
                <a:cs typeface="Zar" panose="00000400000000000000" pitchFamily="2" charset="-78"/>
              </a:rPr>
              <a:t>Ultraviolet) </a:t>
            </a:r>
            <a:r>
              <a:rPr lang="fa-IR" dirty="0">
                <a:cs typeface="Zar" panose="00000400000000000000" pitchFamily="2" charset="-78"/>
              </a:rPr>
              <a:t>یا به اختصار </a:t>
            </a:r>
            <a:r>
              <a:rPr lang="en-US" b="1" dirty="0">
                <a:cs typeface="Zar" panose="00000400000000000000" pitchFamily="2" charset="-78"/>
              </a:rPr>
              <a:t>UV</a:t>
            </a:r>
            <a:r>
              <a:rPr lang="fa-IR" b="1" dirty="0">
                <a:cs typeface="Zar" panose="00000400000000000000" pitchFamily="2" charset="-78"/>
              </a:rPr>
              <a:t> ) : </a:t>
            </a:r>
            <a:r>
              <a:rPr lang="fa-IR" dirty="0">
                <a:cs typeface="Zar" panose="00000400000000000000" pitchFamily="2" charset="-78"/>
              </a:rPr>
              <a:t>موجی است در گستره امواج الکترومغناطیسی با طول موجی در محدوده ۱۰۰ تا ۴۰۰ نانومتر که کوتاه‌تر از نور مرئی و بلندتر از پرتو ایکس است.</a:t>
            </a:r>
          </a:p>
          <a:p>
            <a:pPr algn="just" rtl="1">
              <a:lnSpc>
                <a:spcPct val="150000"/>
              </a:lnSpc>
            </a:pPr>
            <a:r>
              <a:rPr lang="fa-IR" dirty="0">
                <a:cs typeface="Zar" panose="00000400000000000000" pitchFamily="2" charset="-78"/>
              </a:rPr>
              <a:t> به بیانی دیگر </a:t>
            </a:r>
            <a:r>
              <a:rPr lang="fa-IR" dirty="0">
                <a:solidFill>
                  <a:srgbClr val="FF0000"/>
                </a:solidFill>
                <a:cs typeface="Zar" panose="00000400000000000000" pitchFamily="2" charset="-78"/>
              </a:rPr>
              <a:t>انرژی آن کمتر از پرتو ایکس، ولی بیشتر از نور مرئی </a:t>
            </a:r>
            <a:r>
              <a:rPr lang="fa-IR" dirty="0">
                <a:cs typeface="Zar" panose="00000400000000000000" pitchFamily="2" charset="-78"/>
              </a:rPr>
              <a:t>است. این پرتوها از دسته پرتوهای پرانرژی بوده و بیشتر خواص و کاربردهای آن بواسطه همین انرژی زیاد می باشند. بدلیل نزدیک بودن انرژی پرتوهاي فرابنفش به انرژی موجود در پیوندهای ترکیبات آلی، این پرتو بر روی ترکیبات فوق اثر گذاشته و باعث گسستن پیوندها و ایجاد پیوندهای جدید می شود. پیوندهای دوگانه یا سه گانه بین اتم های ترکیبات آلی (پیوندهای بین کربن و دیگر اتم ها) مستعدترین پیوندهای آسیب پذیر توسط پرتوهاي فرابنفش می باشند. پرتو </a:t>
            </a:r>
            <a:r>
              <a:rPr lang="en-US" dirty="0">
                <a:cs typeface="Zar" panose="00000400000000000000" pitchFamily="2" charset="-78"/>
              </a:rPr>
              <a:t>UV </a:t>
            </a:r>
            <a:r>
              <a:rPr lang="fa-IR" dirty="0">
                <a:cs typeface="Zar" panose="00000400000000000000" pitchFamily="2" charset="-78"/>
              </a:rPr>
              <a:t>در نور خورشید موجود است و تقریباً </a:t>
            </a:r>
            <a:r>
              <a:rPr lang="fa-IR" dirty="0">
                <a:solidFill>
                  <a:srgbClr val="FF0000"/>
                </a:solidFill>
                <a:cs typeface="Zar" panose="00000400000000000000" pitchFamily="2" charset="-78"/>
              </a:rPr>
              <a:t>شامل ۱۰٪ از تمام امواج </a:t>
            </a:r>
            <a:r>
              <a:rPr lang="fa-IR" dirty="0">
                <a:cs typeface="Zar" panose="00000400000000000000" pitchFamily="2" charset="-78"/>
              </a:rPr>
              <a:t>منتشر شده از سطح خورشید می‌شود. </a:t>
            </a:r>
            <a:endParaRPr lang="en-US" dirty="0">
              <a:cs typeface="Zar" panose="00000400000000000000" pitchFamily="2" charset="-78"/>
            </a:endParaRPr>
          </a:p>
        </p:txBody>
      </p:sp>
      <p:pic>
        <p:nvPicPr>
          <p:cNvPr id="6" name="Picture 5"/>
          <p:cNvPicPr>
            <a:picLocks noChangeAspect="1"/>
          </p:cNvPicPr>
          <p:nvPr/>
        </p:nvPicPr>
        <p:blipFill>
          <a:blip r:embed="rId2"/>
          <a:stretch>
            <a:fillRect/>
          </a:stretch>
        </p:blipFill>
        <p:spPr>
          <a:xfrm>
            <a:off x="1637544" y="4358183"/>
            <a:ext cx="4584580" cy="2389460"/>
          </a:xfrm>
          <a:prstGeom prst="rect">
            <a:avLst/>
          </a:prstGeom>
        </p:spPr>
      </p:pic>
      <p:pic>
        <p:nvPicPr>
          <p:cNvPr id="7" name="Picture 6"/>
          <p:cNvPicPr>
            <a:picLocks noChangeAspect="1"/>
          </p:cNvPicPr>
          <p:nvPr/>
        </p:nvPicPr>
        <p:blipFill>
          <a:blip r:embed="rId3"/>
          <a:stretch>
            <a:fillRect/>
          </a:stretch>
        </p:blipFill>
        <p:spPr>
          <a:xfrm>
            <a:off x="487696" y="677581"/>
            <a:ext cx="365792" cy="499915"/>
          </a:xfrm>
          <a:prstGeom prst="rect">
            <a:avLst/>
          </a:prstGeom>
        </p:spPr>
      </p:pic>
      <p:pic>
        <p:nvPicPr>
          <p:cNvPr id="8" name="Picture 7"/>
          <p:cNvPicPr>
            <a:picLocks noChangeAspect="1"/>
          </p:cNvPicPr>
          <p:nvPr/>
        </p:nvPicPr>
        <p:blipFill>
          <a:blip r:embed="rId3"/>
          <a:stretch>
            <a:fillRect/>
          </a:stretch>
        </p:blipFill>
        <p:spPr>
          <a:xfrm>
            <a:off x="73572" y="1735992"/>
            <a:ext cx="365792" cy="499915"/>
          </a:xfrm>
          <a:prstGeom prst="rect">
            <a:avLst/>
          </a:prstGeom>
        </p:spPr>
      </p:pic>
    </p:spTree>
    <p:extLst>
      <p:ext uri="{BB962C8B-B14F-4D97-AF65-F5344CB8AC3E}">
        <p14:creationId xmlns:p14="http://schemas.microsoft.com/office/powerpoint/2010/main" val="257803994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9697" y="84083"/>
            <a:ext cx="11708524" cy="5444358"/>
          </a:xfrm>
        </p:spPr>
        <p:txBody>
          <a:bodyPr>
            <a:noAutofit/>
          </a:bodyPr>
          <a:lstStyle/>
          <a:p>
            <a:pPr algn="just" rtl="1"/>
            <a:r>
              <a:rPr lang="fa-IR" sz="2400" b="1" dirty="0">
                <a:cs typeface="Zar" panose="00000400000000000000" pitchFamily="2" charset="-78"/>
              </a:rPr>
              <a:t>ملانوم بدخیم </a:t>
            </a:r>
            <a:r>
              <a:rPr lang="en-US" sz="2400" dirty="0">
                <a:cs typeface="Zar" panose="00000400000000000000" pitchFamily="2" charset="-78"/>
              </a:rPr>
              <a:t>Malignant melanoma (MM)</a:t>
            </a:r>
          </a:p>
          <a:p>
            <a:pPr algn="just" rtl="1"/>
            <a:r>
              <a:rPr lang="fa-IR" sz="2400" dirty="0">
                <a:cs typeface="Zar" panose="00000400000000000000" pitchFamily="2" charset="-78"/>
              </a:rPr>
              <a:t>سرطان ملانوم رشد بدخيم سلول های توليد كننده ی ملانوم است. این سلول ها </a:t>
            </a:r>
            <a:r>
              <a:rPr lang="fa-IR" sz="2400" dirty="0">
                <a:solidFill>
                  <a:srgbClr val="FF0000"/>
                </a:solidFill>
                <a:cs typeface="Zar" panose="00000400000000000000" pitchFamily="2" charset="-78"/>
              </a:rPr>
              <a:t>رنگدانه تيره پوست ،مو، چشم و خال های بدن را توليد می كنند</a:t>
            </a:r>
            <a:r>
              <a:rPr lang="fa-IR" sz="2400" dirty="0">
                <a:cs typeface="Zar" panose="00000400000000000000" pitchFamily="2" charset="-78"/>
              </a:rPr>
              <a:t>. از این رو تومورهای ملانوم اكثرا قهوه ای و یا سياه رنگ هستند. ولی در موارد معدودی نيز سرطان های ملانوم رنگدانه توليد نکردهً و به رنگ پوست صورتی- قرمز و یا بنفش ظاهر مي شوند. </a:t>
            </a:r>
            <a:r>
              <a:rPr lang="fa-IR" sz="2400" dirty="0">
                <a:solidFill>
                  <a:srgbClr val="FF0000"/>
                </a:solidFill>
                <a:cs typeface="Zar" panose="00000400000000000000" pitchFamily="2" charset="-78"/>
              </a:rPr>
              <a:t>ملانوم از خطرناك ترین </a:t>
            </a:r>
            <a:r>
              <a:rPr lang="fa-IR" sz="2400" dirty="0">
                <a:cs typeface="Zar" panose="00000400000000000000" pitchFamily="2" charset="-78"/>
              </a:rPr>
              <a:t>انواع اشکال سرطان پوست به شمار می رود. این نوع سرطان اگر در مراحل ابتدایی تشخيص داده شود درمان قطعی آن امکان پذیر است .اما چنانچه حالت تهاجمی پيدا كرده و به سایر بافت  های بدن سرایت كند درمان آن امکان پذیر نخواهد بود.</a:t>
            </a:r>
            <a:endParaRPr lang="en-US" sz="2400" dirty="0">
              <a:cs typeface="Zar" panose="00000400000000000000" pitchFamily="2" charset="-78"/>
            </a:endParaRPr>
          </a:p>
          <a:p>
            <a:pPr algn="just" rtl="1"/>
            <a:r>
              <a:rPr lang="fa-IR" sz="2400" dirty="0">
                <a:cs typeface="Zar" panose="00000400000000000000" pitchFamily="2" charset="-78"/>
              </a:rPr>
              <a:t>ملانوم بدخيم )</a:t>
            </a:r>
            <a:r>
              <a:rPr lang="en-US" sz="2400" dirty="0">
                <a:cs typeface="Zar" panose="00000400000000000000" pitchFamily="2" charset="-78"/>
              </a:rPr>
              <a:t>MM</a:t>
            </a:r>
            <a:r>
              <a:rPr lang="fa-IR" sz="2400" dirty="0">
                <a:cs typeface="Zar" panose="00000400000000000000" pitchFamily="2" charset="-78"/>
              </a:rPr>
              <a:t>(، اگر چه به مراتب بسياركمتر از </a:t>
            </a:r>
            <a:r>
              <a:rPr lang="en-US" sz="2400" dirty="0">
                <a:cs typeface="Zar" panose="00000400000000000000" pitchFamily="2" charset="-78"/>
              </a:rPr>
              <a:t>NMSC</a:t>
            </a:r>
            <a:r>
              <a:rPr lang="fa-IR" sz="2400" dirty="0">
                <a:cs typeface="Zar" panose="00000400000000000000" pitchFamily="2" charset="-78"/>
              </a:rPr>
              <a:t> شایع است، اما </a:t>
            </a:r>
            <a:r>
              <a:rPr lang="fa-IR" sz="2400" dirty="0">
                <a:solidFill>
                  <a:srgbClr val="FF0000"/>
                </a:solidFill>
                <a:cs typeface="Zar" panose="00000400000000000000" pitchFamily="2" charset="-78"/>
              </a:rPr>
              <a:t>از علل عمده مرگ و مير ناشی از سرطان پوست </a:t>
            </a:r>
            <a:r>
              <a:rPr lang="fa-IR" sz="2400" dirty="0">
                <a:cs typeface="Zar" panose="00000400000000000000" pitchFamily="2" charset="-78"/>
              </a:rPr>
              <a:t>است. از اوایل دهه </a:t>
            </a:r>
            <a:r>
              <a:rPr lang="en-US" sz="2400" dirty="0">
                <a:cs typeface="Zar" panose="00000400000000000000" pitchFamily="2" charset="-78"/>
              </a:rPr>
              <a:t>1970</a:t>
            </a:r>
            <a:r>
              <a:rPr lang="fa-IR" sz="2400" dirty="0">
                <a:cs typeface="Zar" panose="00000400000000000000" pitchFamily="2" charset="-78"/>
              </a:rPr>
              <a:t>، بروز </a:t>
            </a:r>
            <a:r>
              <a:rPr lang="en-US" sz="2400" dirty="0">
                <a:cs typeface="Zar" panose="00000400000000000000" pitchFamily="2" charset="-78"/>
              </a:rPr>
              <a:t>MM</a:t>
            </a:r>
            <a:r>
              <a:rPr lang="fa-IR" sz="2400" dirty="0">
                <a:cs typeface="Zar" panose="00000400000000000000" pitchFamily="2" charset="-78"/>
              </a:rPr>
              <a:t> به ميزان قابل توجهی افزایش یافته است. به عنوان مثال در ایالات متحده به طور متوسط در هر سال </a:t>
            </a:r>
            <a:r>
              <a:rPr lang="en-US" sz="2400" dirty="0">
                <a:cs typeface="Zar" panose="00000400000000000000" pitchFamily="2" charset="-78"/>
              </a:rPr>
              <a:t>4 </a:t>
            </a:r>
            <a:r>
              <a:rPr lang="fa-IR" sz="2400" baseline="30000" dirty="0">
                <a:cs typeface="Zar" panose="00000400000000000000" pitchFamily="2" charset="-78"/>
              </a:rPr>
              <a:t>%</a:t>
            </a:r>
            <a:r>
              <a:rPr lang="fa-IR" sz="2400" dirty="0">
                <a:cs typeface="Zar" panose="00000400000000000000" pitchFamily="2" charset="-78"/>
              </a:rPr>
              <a:t> رشد داشته است. مطالعات زیادی نشان داده اند كه خطر ابتلا به ملانوم بدخيم به عواملی نظير مشخصه های ژنتيکی و رفتار فرد در هنگام مواجهه با </a:t>
            </a:r>
            <a:r>
              <a:rPr lang="fa-IR" sz="2000" dirty="0">
                <a:cs typeface="Zar" panose="00000400000000000000" pitchFamily="2" charset="-78"/>
              </a:rPr>
              <a:t>پرتوهای</a:t>
            </a:r>
            <a:r>
              <a:rPr lang="fa-IR" sz="2400" dirty="0">
                <a:cs typeface="Zar" panose="00000400000000000000" pitchFamily="2" charset="-78"/>
              </a:rPr>
              <a:t> فرابنفش بستگي دارد. </a:t>
            </a:r>
          </a:p>
          <a:p>
            <a:pPr algn="just" rtl="1"/>
            <a:r>
              <a:rPr lang="fa-IR" sz="2400" dirty="0">
                <a:cs typeface="Zar" panose="00000400000000000000" pitchFamily="2" charset="-78"/>
              </a:rPr>
              <a:t>اكثر اشکال سرطان پوست در </a:t>
            </a:r>
            <a:r>
              <a:rPr lang="fa-IR" sz="2400" dirty="0">
                <a:solidFill>
                  <a:srgbClr val="FF0000"/>
                </a:solidFill>
                <a:cs typeface="Zar" panose="00000400000000000000" pitchFamily="2" charset="-78"/>
              </a:rPr>
              <a:t>نقاط برهنه بدن </a:t>
            </a:r>
            <a:r>
              <a:rPr lang="fa-IR" sz="2400" dirty="0">
                <a:cs typeface="Zar" panose="00000400000000000000" pitchFamily="2" charset="-78"/>
              </a:rPr>
              <a:t>مانند صورت، دست، ساعد و گوش ایجاد می شود از این رو پوست باید در برابر پرتوهای فرابنفش محافظت شود. </a:t>
            </a:r>
            <a:endParaRPr lang="en-US" sz="2400" dirty="0">
              <a:cs typeface="Zar" panose="00000400000000000000" pitchFamily="2" charset="-78"/>
            </a:endParaRPr>
          </a:p>
          <a:p>
            <a:pPr algn="just" rtl="1"/>
            <a:endParaRPr lang="en-US" sz="2400" dirty="0">
              <a:cs typeface="Zar" panose="00000400000000000000" pitchFamily="2" charset="-78"/>
            </a:endParaRPr>
          </a:p>
          <a:p>
            <a:pPr algn="just" rtl="1"/>
            <a:r>
              <a:rPr lang="fa-IR" sz="2400" dirty="0">
                <a:cs typeface="Zar" panose="00000400000000000000" pitchFamily="2" charset="-78"/>
              </a:rPr>
              <a:t>شمایی از ملانوم بدخيم</a:t>
            </a:r>
            <a:endParaRPr lang="en-US" sz="2400" dirty="0">
              <a:cs typeface="Zar" panose="00000400000000000000" pitchFamily="2" charset="-78"/>
            </a:endParaRPr>
          </a:p>
          <a:p>
            <a:pPr algn="just" rtl="1"/>
            <a:endParaRPr lang="fa-IR" sz="2400" dirty="0">
              <a:cs typeface="Zar" panose="00000400000000000000" pitchFamily="2" charset="-78"/>
            </a:endParaRPr>
          </a:p>
        </p:txBody>
      </p:sp>
      <p:grpSp>
        <p:nvGrpSpPr>
          <p:cNvPr id="4" name="Group 3"/>
          <p:cNvGrpSpPr/>
          <p:nvPr/>
        </p:nvGrpSpPr>
        <p:grpSpPr>
          <a:xfrm>
            <a:off x="6943396" y="4504321"/>
            <a:ext cx="2621018" cy="1623214"/>
            <a:chOff x="0" y="0"/>
            <a:chExt cx="1752677" cy="1066114"/>
          </a:xfrm>
        </p:grpSpPr>
        <p:pic>
          <p:nvPicPr>
            <p:cNvPr id="5" name="Picture 4"/>
            <p:cNvPicPr/>
            <p:nvPr/>
          </p:nvPicPr>
          <p:blipFill>
            <a:blip r:embed="rId2"/>
            <a:stretch>
              <a:fillRect/>
            </a:stretch>
          </p:blipFill>
          <p:spPr>
            <a:xfrm>
              <a:off x="0" y="0"/>
              <a:ext cx="1752677" cy="533705"/>
            </a:xfrm>
            <a:prstGeom prst="rect">
              <a:avLst/>
            </a:prstGeom>
          </p:spPr>
        </p:pic>
        <p:pic>
          <p:nvPicPr>
            <p:cNvPr id="6" name="Picture 5"/>
            <p:cNvPicPr/>
            <p:nvPr/>
          </p:nvPicPr>
          <p:blipFill>
            <a:blip r:embed="rId3"/>
            <a:stretch>
              <a:fillRect/>
            </a:stretch>
          </p:blipFill>
          <p:spPr>
            <a:xfrm>
              <a:off x="0" y="533705"/>
              <a:ext cx="1752677" cy="532409"/>
            </a:xfrm>
            <a:prstGeom prst="rect">
              <a:avLst/>
            </a:prstGeom>
          </p:spPr>
        </p:pic>
      </p:grpSp>
      <p:pic>
        <p:nvPicPr>
          <p:cNvPr id="2" name="Picture 1"/>
          <p:cNvPicPr>
            <a:picLocks noChangeAspect="1"/>
          </p:cNvPicPr>
          <p:nvPr/>
        </p:nvPicPr>
        <p:blipFill>
          <a:blip r:embed="rId4"/>
          <a:stretch>
            <a:fillRect/>
          </a:stretch>
        </p:blipFill>
        <p:spPr>
          <a:xfrm>
            <a:off x="610384" y="4056350"/>
            <a:ext cx="6157494" cy="2670279"/>
          </a:xfrm>
          <a:prstGeom prst="rect">
            <a:avLst/>
          </a:prstGeom>
        </p:spPr>
      </p:pic>
    </p:spTree>
    <p:extLst>
      <p:ext uri="{BB962C8B-B14F-4D97-AF65-F5344CB8AC3E}">
        <p14:creationId xmlns:p14="http://schemas.microsoft.com/office/powerpoint/2010/main" val="255240760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445876" y="189185"/>
            <a:ext cx="7620000" cy="6668815"/>
          </a:xfrm>
        </p:spPr>
        <p:txBody>
          <a:bodyPr>
            <a:normAutofit fontScale="92500" lnSpcReduction="20000"/>
          </a:bodyPr>
          <a:lstStyle/>
          <a:p>
            <a:pPr algn="just" rtl="1"/>
            <a:r>
              <a:rPr lang="fa-IR" b="1" dirty="0">
                <a:cs typeface="Zar" panose="00000400000000000000" pitchFamily="2" charset="-78"/>
              </a:rPr>
              <a:t>اثر سولاریوم بر سلامتی </a:t>
            </a:r>
          </a:p>
          <a:p>
            <a:pPr algn="just" rtl="1"/>
            <a:r>
              <a:rPr lang="fa-IR" dirty="0">
                <a:solidFill>
                  <a:srgbClr val="FF0000"/>
                </a:solidFill>
                <a:cs typeface="Zar" panose="00000400000000000000" pitchFamily="2" charset="-78"/>
              </a:rPr>
              <a:t>چیزی به نام برنزه شدن ایمن از سولاریوم وجود ندارد</a:t>
            </a:r>
            <a:r>
              <a:rPr lang="fa-IR" dirty="0">
                <a:cs typeface="Zar" panose="00000400000000000000" pitchFamily="2" charset="-78"/>
              </a:rPr>
              <a:t>. این یک افسانه است که استفاده از سولاریوم یک راه بی خطر برای برنزه کردن است و از پوست شما در برابر سوختن در برابر نور خورشید محافظت می کند. برنزه کردن سولاریوم هیچ محافظتی در برابر آسیب </a:t>
            </a:r>
            <a:r>
              <a:rPr lang="en-US" dirty="0">
                <a:cs typeface="Zar" panose="00000400000000000000" pitchFamily="2" charset="-78"/>
              </a:rPr>
              <a:t>DNA </a:t>
            </a:r>
            <a:r>
              <a:rPr lang="fa-IR" dirty="0">
                <a:cs typeface="Zar" panose="00000400000000000000" pitchFamily="2" charset="-78"/>
              </a:rPr>
              <a:t> به سلول های پوستی ارائه نمی دهد، که می تواند بدون هیچ گونه علائم قابل مشاهده آسیب پوست رخ دهد.</a:t>
            </a:r>
          </a:p>
          <a:p>
            <a:pPr algn="just" rtl="1"/>
            <a:r>
              <a:rPr lang="fa-IR" dirty="0">
                <a:cs typeface="Zar" panose="00000400000000000000" pitchFamily="2" charset="-78"/>
              </a:rPr>
              <a:t>تحقیقات نشان می دهد که استفاده از سولاریوم خطر ابتلا به سرطان پوست را افزایش می دهد. همچنین باعث پیری زودرس پوست می شود. اگر از سولاریوم استفاده می کنید، </a:t>
            </a:r>
            <a:r>
              <a:rPr lang="fa-IR" dirty="0">
                <a:solidFill>
                  <a:srgbClr val="FF0000"/>
                </a:solidFill>
                <a:cs typeface="Zar" panose="00000400000000000000" pitchFamily="2" charset="-78"/>
              </a:rPr>
              <a:t>20 درصد بیشتر </a:t>
            </a:r>
            <a:r>
              <a:rPr lang="fa-IR" dirty="0">
                <a:cs typeface="Zar" panose="00000400000000000000" pitchFamily="2" charset="-78"/>
              </a:rPr>
              <a:t>از کسانی که از سولاریوم استفاده نمی کنند، </a:t>
            </a:r>
            <a:r>
              <a:rPr lang="fa-IR" dirty="0">
                <a:solidFill>
                  <a:srgbClr val="FF0000"/>
                </a:solidFill>
                <a:cs typeface="Zar" panose="00000400000000000000" pitchFamily="2" charset="-78"/>
              </a:rPr>
              <a:t>در معرض خطر ابتلا به ملانوم </a:t>
            </a:r>
            <a:r>
              <a:rPr lang="fa-IR" dirty="0">
                <a:cs typeface="Zar" panose="00000400000000000000" pitchFamily="2" charset="-78"/>
              </a:rPr>
              <a:t>هستید. اگر </a:t>
            </a:r>
            <a:r>
              <a:rPr lang="fa-IR" dirty="0">
                <a:solidFill>
                  <a:srgbClr val="FF0000"/>
                </a:solidFill>
                <a:cs typeface="Zar" panose="00000400000000000000" pitchFamily="2" charset="-78"/>
              </a:rPr>
              <a:t>قبل از 35 سالگی</a:t>
            </a:r>
            <a:r>
              <a:rPr lang="fa-IR" dirty="0">
                <a:cs typeface="Zar" panose="00000400000000000000" pitchFamily="2" charset="-78"/>
              </a:rPr>
              <a:t> استفاده از سولاریوم را شروع کرده باشید، در مقایسه با افرادی که از سولاریوم استفاده نکرده اند، این خطر </a:t>
            </a:r>
            <a:r>
              <a:rPr lang="fa-IR" dirty="0">
                <a:solidFill>
                  <a:srgbClr val="FF0000"/>
                </a:solidFill>
                <a:cs typeface="Zar" panose="00000400000000000000" pitchFamily="2" charset="-78"/>
              </a:rPr>
              <a:t>59 درصد بیشتر </a:t>
            </a:r>
            <a:r>
              <a:rPr lang="fa-IR" dirty="0">
                <a:cs typeface="Zar" panose="00000400000000000000" pitchFamily="2" charset="-78"/>
              </a:rPr>
              <a:t>می شود.</a:t>
            </a:r>
          </a:p>
          <a:p>
            <a:pPr algn="just" rtl="1"/>
            <a:r>
              <a:rPr lang="fa-IR" dirty="0">
                <a:cs typeface="Zar" panose="00000400000000000000" pitchFamily="2" charset="-78"/>
              </a:rPr>
              <a:t>خطر ملانوم ناشی از استفاده از سولاریوم نیز با استفاده مکرر افزایش می یابد. خطر ابتلا به سایر سرطان های پوست نیز افزایش می یابد. استفاده از سولاریوم در مقایسه با افرادی که هرگز از سولاریوم استفاده نکرده اند، خطر ابتلا به کارسینوم سلول </a:t>
            </a:r>
            <a:r>
              <a:rPr lang="fa-IR" dirty="0">
                <a:solidFill>
                  <a:srgbClr val="FF0000"/>
                </a:solidFill>
                <a:cs typeface="Zar" panose="00000400000000000000" pitchFamily="2" charset="-78"/>
              </a:rPr>
              <a:t>سنگفرشی را تا 67 درصد و کارسینوم سلول بازال را تا 29 درصد افزایش </a:t>
            </a:r>
            <a:r>
              <a:rPr lang="fa-IR" dirty="0">
                <a:cs typeface="Zar" panose="00000400000000000000" pitchFamily="2" charset="-78"/>
              </a:rPr>
              <a:t>می دهد.</a:t>
            </a:r>
          </a:p>
        </p:txBody>
      </p:sp>
      <p:pic>
        <p:nvPicPr>
          <p:cNvPr id="4"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669" y="549165"/>
            <a:ext cx="4300207" cy="5948854"/>
          </a:xfrm>
          <a:prstGeom prst="rect">
            <a:avLst/>
          </a:prstGeom>
        </p:spPr>
      </p:pic>
    </p:spTree>
    <p:extLst>
      <p:ext uri="{BB962C8B-B14F-4D97-AF65-F5344CB8AC3E}">
        <p14:creationId xmlns:p14="http://schemas.microsoft.com/office/powerpoint/2010/main" val="283718417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8676" y="641131"/>
            <a:ext cx="11771585" cy="5535832"/>
          </a:xfrm>
        </p:spPr>
        <p:txBody>
          <a:bodyPr/>
          <a:lstStyle/>
          <a:p>
            <a:pPr algn="r" rtl="1"/>
            <a:r>
              <a:rPr lang="fa-IR" dirty="0">
                <a:cs typeface="Zar" panose="00000400000000000000" pitchFamily="2" charset="-78"/>
              </a:rPr>
              <a:t>برنزه شدن </a:t>
            </a:r>
            <a:r>
              <a:rPr lang="fa-IR" dirty="0">
                <a:solidFill>
                  <a:srgbClr val="FF0000"/>
                </a:solidFill>
                <a:cs typeface="Zar" panose="00000400000000000000" pitchFamily="2" charset="-78"/>
              </a:rPr>
              <a:t>سولاریوم از پوست شما در برابر نور خورشید محافظت نمی کند</a:t>
            </a:r>
            <a:r>
              <a:rPr lang="fa-IR" dirty="0">
                <a:cs typeface="Zar" panose="00000400000000000000" pitchFamily="2" charset="-78"/>
              </a:rPr>
              <a:t>. اگر قصد برنزه شده با سولاریوم دارید، پوست شما همچنان ممکن است توسط اشعه ماوراء بنفش طبیعی خورشید آسیب ببیند. سولاریوم های تجاری در ویکتوریا در </a:t>
            </a:r>
            <a:r>
              <a:rPr lang="fa-IR" dirty="0">
                <a:solidFill>
                  <a:srgbClr val="FF0000"/>
                </a:solidFill>
                <a:cs typeface="Zar" panose="00000400000000000000" pitchFamily="2" charset="-78"/>
              </a:rPr>
              <a:t>سال 2015 ممنوع </a:t>
            </a:r>
            <a:r>
              <a:rPr lang="fa-IR" dirty="0">
                <a:cs typeface="Zar" panose="00000400000000000000" pitchFamily="2" charset="-78"/>
              </a:rPr>
              <a:t>شد.</a:t>
            </a:r>
            <a:endParaRPr lang="en-US" dirty="0">
              <a:cs typeface="Zar" panose="00000400000000000000" pitchFamily="2" charset="-78"/>
            </a:endParaRPr>
          </a:p>
        </p:txBody>
      </p:sp>
      <p:sp>
        <p:nvSpPr>
          <p:cNvPr id="4" name="Rectangle 3"/>
          <p:cNvSpPr/>
          <p:nvPr/>
        </p:nvSpPr>
        <p:spPr>
          <a:xfrm>
            <a:off x="262760" y="2132969"/>
            <a:ext cx="11550868" cy="4401205"/>
          </a:xfrm>
          <a:prstGeom prst="rect">
            <a:avLst/>
          </a:prstGeom>
        </p:spPr>
        <p:txBody>
          <a:bodyPr wrap="square">
            <a:spAutoFit/>
          </a:bodyPr>
          <a:lstStyle/>
          <a:p>
            <a:pPr algn="just" rtl="1"/>
            <a:r>
              <a:rPr lang="fa-IR" sz="2800" dirty="0">
                <a:cs typeface="Zar" panose="00000400000000000000" pitchFamily="2" charset="-78"/>
              </a:rPr>
              <a:t>در سال 2009، آژانس بین المللی تحقیقات سرطان سازمان بهداشت جهانی تخت های برنزه کننده</a:t>
            </a:r>
            <a:r>
              <a:rPr lang="en-US" sz="2800" dirty="0">
                <a:cs typeface="Zar" panose="00000400000000000000" pitchFamily="2" charset="-78"/>
              </a:rPr>
              <a:t>UV </a:t>
            </a:r>
            <a:r>
              <a:rPr lang="fa-IR" sz="2800" dirty="0">
                <a:cs typeface="Zar" panose="00000400000000000000" pitchFamily="2" charset="-78"/>
              </a:rPr>
              <a:t> را به عنوان </a:t>
            </a:r>
            <a:r>
              <a:rPr lang="fa-IR" sz="2800" dirty="0">
                <a:solidFill>
                  <a:srgbClr val="FF0000"/>
                </a:solidFill>
                <a:cs typeface="Zar" panose="00000400000000000000" pitchFamily="2" charset="-78"/>
              </a:rPr>
              <a:t>مواد سرطان زا کلاس 1</a:t>
            </a:r>
            <a:r>
              <a:rPr lang="fa-IR" sz="2800" dirty="0">
                <a:cs typeface="Zar" panose="00000400000000000000" pitchFamily="2" charset="-78"/>
              </a:rPr>
              <a:t> برای انسان طبقه بندی کرد. </a:t>
            </a:r>
            <a:r>
              <a:rPr lang="fa-IR" sz="2800" dirty="0">
                <a:solidFill>
                  <a:srgbClr val="FF0000"/>
                </a:solidFill>
                <a:cs typeface="Zar" panose="00000400000000000000" pitchFamily="2" charset="-78"/>
              </a:rPr>
              <a:t>کلاس 1 بالاترین رده خطر است</a:t>
            </a:r>
            <a:r>
              <a:rPr lang="fa-IR" sz="2800" dirty="0">
                <a:cs typeface="Zar" panose="00000400000000000000" pitchFamily="2" charset="-78"/>
              </a:rPr>
              <a:t>. پیش از این، </a:t>
            </a:r>
            <a:r>
              <a:rPr lang="en-US" sz="2800" dirty="0">
                <a:cs typeface="Zar" panose="00000400000000000000" pitchFamily="2" charset="-78"/>
              </a:rPr>
              <a:t>WHO </a:t>
            </a:r>
            <a:r>
              <a:rPr lang="fa-IR" sz="2800" dirty="0">
                <a:cs typeface="Zar" panose="00000400000000000000" pitchFamily="2" charset="-78"/>
              </a:rPr>
              <a:t> تخت‌های برنزه را به عنوان «احتمالاً سرطان‌زا برای انسان» طبقه‌بندی کرده بود. رتبه بندی کلاس 1 کلمه “احتمالا” را از بیانیه حذف می کند و “سرطان زا برای انسان” می گذارد.</a:t>
            </a:r>
          </a:p>
          <a:p>
            <a:pPr algn="r" rtl="1"/>
            <a:r>
              <a:rPr lang="fa-IR" sz="2800" dirty="0">
                <a:cs typeface="Zar" panose="00000400000000000000" pitchFamily="2" charset="-78"/>
              </a:rPr>
              <a:t>بنیاد جهانی پژوهش‌های سرطان (</a:t>
            </a:r>
            <a:r>
              <a:rPr lang="en-US" sz="2800" dirty="0">
                <a:cs typeface="Zar" panose="00000400000000000000" pitchFamily="2" charset="-78"/>
              </a:rPr>
              <a:t>IARC) </a:t>
            </a:r>
            <a:r>
              <a:rPr lang="fa-IR" sz="2800" dirty="0">
                <a:cs typeface="Zar" panose="00000400000000000000" pitchFamily="2" charset="-78"/>
              </a:rPr>
              <a:t>) مواد </a:t>
            </a:r>
            <a:r>
              <a:rPr lang="fa-IR" sz="2800" dirty="0">
                <a:cs typeface="Zar" panose="00000400000000000000" pitchFamily="2" charset="-78"/>
                <a:hlinkClick r:id="rId2" tooltip="سرطان‌زایی"/>
              </a:rPr>
              <a:t>سرطانزا</a:t>
            </a:r>
            <a:r>
              <a:rPr lang="fa-IR" sz="2800" dirty="0">
                <a:cs typeface="Zar" panose="00000400000000000000" pitchFamily="2" charset="-78"/>
              </a:rPr>
              <a:t> را از جهت قطعی بودن سرطانزایی به چهار گروه تقسیم می‌کند:</a:t>
            </a:r>
          </a:p>
          <a:p>
            <a:pPr algn="r" rtl="1"/>
            <a:r>
              <a:rPr lang="fa-IR" sz="2800" dirty="0">
                <a:cs typeface="Zar" panose="00000400000000000000" pitchFamily="2" charset="-78"/>
              </a:rPr>
              <a:t>گروه یک: ماده قطعاً برای انسان سرطانزاست مانند </a:t>
            </a:r>
            <a:r>
              <a:rPr lang="fa-IR" sz="2800" dirty="0">
                <a:cs typeface="Zar" panose="00000400000000000000" pitchFamily="2" charset="-78"/>
                <a:hlinkClick r:id="rId3" tooltip="گاز خردل"/>
              </a:rPr>
              <a:t>گاز خردل</a:t>
            </a:r>
            <a:r>
              <a:rPr lang="fa-IR" sz="2800" dirty="0">
                <a:cs typeface="Zar" panose="00000400000000000000" pitchFamily="2" charset="-78"/>
              </a:rPr>
              <a:t>، </a:t>
            </a:r>
            <a:r>
              <a:rPr lang="fa-IR" sz="2800" dirty="0">
                <a:cs typeface="Zar" panose="00000400000000000000" pitchFamily="2" charset="-78"/>
                <a:hlinkClick r:id="rId4" tooltip="قطران"/>
              </a:rPr>
              <a:t>قطران</a:t>
            </a:r>
            <a:r>
              <a:rPr lang="fa-IR" sz="2800" dirty="0">
                <a:cs typeface="Zar" panose="00000400000000000000" pitchFamily="2" charset="-78"/>
              </a:rPr>
              <a:t>، </a:t>
            </a:r>
            <a:r>
              <a:rPr lang="fa-IR" sz="2800" dirty="0">
                <a:cs typeface="Zar" panose="00000400000000000000" pitchFamily="2" charset="-78"/>
                <a:hlinkClick r:id="rId5" tooltip="آرسنیک"/>
              </a:rPr>
              <a:t>آرسنیک</a:t>
            </a:r>
            <a:r>
              <a:rPr lang="fa-IR" sz="2800" dirty="0">
                <a:cs typeface="Zar" panose="00000400000000000000" pitchFamily="2" charset="-78"/>
              </a:rPr>
              <a:t> و </a:t>
            </a:r>
            <a:r>
              <a:rPr lang="fa-IR" sz="2800" dirty="0">
                <a:cs typeface="Zar" panose="00000400000000000000" pitchFamily="2" charset="-78"/>
                <a:hlinkClick r:id="rId6" tooltip="آفلاتوکسین"/>
              </a:rPr>
              <a:t>آفلاتوکسین</a:t>
            </a:r>
            <a:endParaRPr lang="fa-IR" sz="2800" dirty="0">
              <a:cs typeface="Zar" panose="00000400000000000000" pitchFamily="2" charset="-78"/>
            </a:endParaRPr>
          </a:p>
          <a:p>
            <a:pPr algn="r" rtl="1"/>
            <a:r>
              <a:rPr lang="fa-IR" sz="2800" dirty="0">
                <a:cs typeface="Zar" panose="00000400000000000000" pitchFamily="2" charset="-78"/>
              </a:rPr>
              <a:t>گروه دو (2</a:t>
            </a:r>
            <a:r>
              <a:rPr lang="en-US" sz="2800" dirty="0">
                <a:cs typeface="Zar" panose="00000400000000000000" pitchFamily="2" charset="-78"/>
              </a:rPr>
              <a:t>A): </a:t>
            </a:r>
            <a:r>
              <a:rPr lang="fa-IR" sz="2800" dirty="0">
                <a:cs typeface="Zar" panose="00000400000000000000" pitchFamily="2" charset="-78"/>
              </a:rPr>
              <a:t>ماده به احتمال زیاد برای انسان سرطانزاست </a:t>
            </a:r>
          </a:p>
          <a:p>
            <a:pPr algn="r" rtl="1"/>
            <a:r>
              <a:rPr lang="fa-IR" sz="2800" dirty="0">
                <a:cs typeface="Zar" panose="00000400000000000000" pitchFamily="2" charset="-78"/>
              </a:rPr>
              <a:t>گروه دو (2</a:t>
            </a:r>
            <a:r>
              <a:rPr lang="en-US" sz="2800" dirty="0">
                <a:cs typeface="Zar" panose="00000400000000000000" pitchFamily="2" charset="-78"/>
              </a:rPr>
              <a:t>B): </a:t>
            </a:r>
            <a:r>
              <a:rPr lang="fa-IR" sz="2800" dirty="0">
                <a:cs typeface="Zar" panose="00000400000000000000" pitchFamily="2" charset="-78"/>
              </a:rPr>
              <a:t>ماده احتمالاً برای انسان سرطانزاست </a:t>
            </a:r>
          </a:p>
          <a:p>
            <a:pPr algn="r" rtl="1"/>
            <a:r>
              <a:rPr lang="fa-IR" sz="2800" dirty="0">
                <a:cs typeface="Zar" panose="00000400000000000000" pitchFamily="2" charset="-78"/>
              </a:rPr>
              <a:t>گروه سه: ماده اصولاً برای انسان سرطان‌زا نیست</a:t>
            </a:r>
            <a:endParaRPr lang="en-US" sz="2800" dirty="0">
              <a:cs typeface="Zar" panose="00000400000000000000" pitchFamily="2" charset="-78"/>
            </a:endParaRPr>
          </a:p>
        </p:txBody>
      </p:sp>
      <p:sp>
        <p:nvSpPr>
          <p:cNvPr id="2" name="5-Point Star 1"/>
          <p:cNvSpPr/>
          <p:nvPr/>
        </p:nvSpPr>
        <p:spPr>
          <a:xfrm>
            <a:off x="57808" y="3409047"/>
            <a:ext cx="325821" cy="315311"/>
          </a:xfrm>
          <a:prstGeom prst="star5">
            <a:avLst/>
          </a:prstGeom>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a:endParaRPr lang="fa-IR"/>
          </a:p>
        </p:txBody>
      </p:sp>
    </p:spTree>
    <p:extLst>
      <p:ext uri="{BB962C8B-B14F-4D97-AF65-F5344CB8AC3E}">
        <p14:creationId xmlns:p14="http://schemas.microsoft.com/office/powerpoint/2010/main" val="129189021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9393" y="375197"/>
            <a:ext cx="11393214" cy="6593161"/>
          </a:xfrm>
        </p:spPr>
        <p:txBody>
          <a:bodyPr>
            <a:normAutofit/>
          </a:bodyPr>
          <a:lstStyle/>
          <a:p>
            <a:pPr algn="just" rtl="1"/>
            <a:r>
              <a:rPr lang="fa-IR" dirty="0">
                <a:cs typeface="Zar" panose="00000400000000000000" pitchFamily="2" charset="-78"/>
              </a:rPr>
              <a:t>افراد در هر سنی باید از برنزه کردن داخل خانه خودداری کنند. اگر ظاهر پوست برنزه را دوست دارید، یک </a:t>
            </a:r>
            <a:r>
              <a:rPr lang="fa-IR" dirty="0">
                <a:solidFill>
                  <a:srgbClr val="FF0000"/>
                </a:solidFill>
                <a:cs typeface="Zar" panose="00000400000000000000" pitchFamily="2" charset="-78"/>
              </a:rPr>
              <a:t>محصول خود برنزه </a:t>
            </a:r>
            <a:r>
              <a:rPr lang="fa-IR" dirty="0">
                <a:cs typeface="Zar" panose="00000400000000000000" pitchFamily="2" charset="-78"/>
              </a:rPr>
              <a:t>را انتخاب کنید که حاوی ماده فعال دی هیدروکسی استون (</a:t>
            </a:r>
            <a:r>
              <a:rPr lang="en-US" dirty="0">
                <a:cs typeface="Zar" panose="00000400000000000000" pitchFamily="2" charset="-78"/>
              </a:rPr>
              <a:t>DHA) </a:t>
            </a:r>
            <a:r>
              <a:rPr lang="fa-IR" dirty="0">
                <a:cs typeface="Zar" panose="00000400000000000000" pitchFamily="2" charset="-78"/>
              </a:rPr>
              <a:t>) باشد. این ماده فعال توسط سازمان غذا و داروی ایالات متحده (</a:t>
            </a:r>
            <a:r>
              <a:rPr lang="en-US" dirty="0">
                <a:cs typeface="Zar" panose="00000400000000000000" pitchFamily="2" charset="-78"/>
              </a:rPr>
              <a:t>FDA) </a:t>
            </a:r>
            <a:r>
              <a:rPr lang="fa-IR" dirty="0">
                <a:cs typeface="Zar" panose="00000400000000000000" pitchFamily="2" charset="-78"/>
              </a:rPr>
              <a:t>) تایید شده است و استفاده از آن بی خطر است. شما می توانید محصولات خود برنزه کننده را به شکل لوسیون، فوم، دستمال مرطوب و اسپری پیدا کنید. اکثر آنها سریع عمل می کنند و در عرض چند ساعت ظاهری تیره به پوست شما می بخشند. این “برنزه” حدود یک هفته طول خواهد کشید.</a:t>
            </a:r>
          </a:p>
          <a:p>
            <a:pPr algn="just" rtl="1"/>
            <a:endParaRPr lang="fa-IR" dirty="0">
              <a:cs typeface="Zar" panose="00000400000000000000" pitchFamily="2" charset="-78"/>
            </a:endParaRPr>
          </a:p>
          <a:p>
            <a:pPr algn="just" rtl="1"/>
            <a:endParaRPr lang="fa-IR" dirty="0">
              <a:cs typeface="Zar" panose="00000400000000000000" pitchFamily="2" charset="-78"/>
            </a:endParaRPr>
          </a:p>
          <a:p>
            <a:pPr algn="just" rtl="1"/>
            <a:endParaRPr lang="fa-IR" dirty="0">
              <a:cs typeface="Zar" panose="00000400000000000000" pitchFamily="2" charset="-78"/>
            </a:endParaRPr>
          </a:p>
          <a:p>
            <a:pPr algn="just" rtl="1"/>
            <a:endParaRPr lang="fa-IR" dirty="0">
              <a:cs typeface="Zar" panose="00000400000000000000" pitchFamily="2" charset="-78"/>
            </a:endParaRPr>
          </a:p>
          <a:p>
            <a:pPr algn="just" rtl="1"/>
            <a:r>
              <a:rPr lang="fa-IR" dirty="0">
                <a:cs typeface="Zar" panose="00000400000000000000" pitchFamily="2" charset="-78"/>
              </a:rPr>
              <a:t>از برنزه کردن داخل خانه </a:t>
            </a:r>
            <a:r>
              <a:rPr lang="fa-IR" dirty="0">
                <a:solidFill>
                  <a:srgbClr val="FF0000"/>
                </a:solidFill>
                <a:cs typeface="Zar" panose="00000400000000000000" pitchFamily="2" charset="-78"/>
              </a:rPr>
              <a:t>به عنوان منبع ویتامین</a:t>
            </a:r>
            <a:r>
              <a:rPr lang="en-US" dirty="0">
                <a:solidFill>
                  <a:srgbClr val="FF0000"/>
                </a:solidFill>
                <a:cs typeface="Zar" panose="00000400000000000000" pitchFamily="2" charset="-78"/>
              </a:rPr>
              <a:t>D </a:t>
            </a:r>
            <a:r>
              <a:rPr lang="fa-IR" dirty="0">
                <a:solidFill>
                  <a:srgbClr val="FF0000"/>
                </a:solidFill>
                <a:cs typeface="Zar" panose="00000400000000000000" pitchFamily="2" charset="-78"/>
              </a:rPr>
              <a:t> استفاده نکنید</a:t>
            </a:r>
            <a:r>
              <a:rPr lang="fa-IR" dirty="0">
                <a:cs typeface="Zar" panose="00000400000000000000" pitchFamily="2" charset="-78"/>
              </a:rPr>
              <a:t>. می توانید ویتامین ها را از منابع غذایی مختلف و مکمل های غذایی دریافت کنید. غذاهای غنی از ویتامین</a:t>
            </a:r>
            <a:r>
              <a:rPr lang="en-US" dirty="0">
                <a:cs typeface="Zar" panose="00000400000000000000" pitchFamily="2" charset="-78"/>
              </a:rPr>
              <a:t>D </a:t>
            </a:r>
            <a:r>
              <a:rPr lang="fa-IR" dirty="0">
                <a:cs typeface="Zar" panose="00000400000000000000" pitchFamily="2" charset="-78"/>
              </a:rPr>
              <a:t>  عبارتند از ماهی (به خصوص ماهی چرب)، آب پرتقال، شیر و برخی دیگر از محصولات لبنی. بسیاری از غلات نیز با ویتامین </a:t>
            </a:r>
            <a:r>
              <a:rPr lang="en-US" dirty="0">
                <a:cs typeface="Zar" panose="00000400000000000000" pitchFamily="2" charset="-78"/>
              </a:rPr>
              <a:t>D </a:t>
            </a:r>
            <a:r>
              <a:rPr lang="fa-IR" dirty="0">
                <a:cs typeface="Zar" panose="00000400000000000000" pitchFamily="2" charset="-78"/>
              </a:rPr>
              <a:t>غنی شده اند.</a:t>
            </a:r>
          </a:p>
        </p:txBody>
      </p:sp>
      <p:pic>
        <p:nvPicPr>
          <p:cNvPr id="5" name="Picture 4"/>
          <p:cNvPicPr>
            <a:picLocks noChangeAspect="1"/>
          </p:cNvPicPr>
          <p:nvPr/>
        </p:nvPicPr>
        <p:blipFill>
          <a:blip r:embed="rId2"/>
          <a:stretch>
            <a:fillRect/>
          </a:stretch>
        </p:blipFill>
        <p:spPr>
          <a:xfrm>
            <a:off x="7104995" y="2758945"/>
            <a:ext cx="3289737" cy="1905637"/>
          </a:xfrm>
          <a:prstGeom prst="rect">
            <a:avLst/>
          </a:prstGeom>
        </p:spPr>
      </p:pic>
      <p:pic>
        <p:nvPicPr>
          <p:cNvPr id="6" name="Picture 5"/>
          <p:cNvPicPr>
            <a:picLocks noChangeAspect="1"/>
          </p:cNvPicPr>
          <p:nvPr/>
        </p:nvPicPr>
        <p:blipFill>
          <a:blip r:embed="rId3"/>
          <a:stretch>
            <a:fillRect/>
          </a:stretch>
        </p:blipFill>
        <p:spPr>
          <a:xfrm>
            <a:off x="1723696" y="2474926"/>
            <a:ext cx="3132083" cy="2368333"/>
          </a:xfrm>
          <a:prstGeom prst="rect">
            <a:avLst/>
          </a:prstGeom>
        </p:spPr>
      </p:pic>
    </p:spTree>
    <p:extLst>
      <p:ext uri="{BB962C8B-B14F-4D97-AF65-F5344CB8AC3E}">
        <p14:creationId xmlns:p14="http://schemas.microsoft.com/office/powerpoint/2010/main" val="225178999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41738" y="231228"/>
            <a:ext cx="11950262" cy="5945735"/>
          </a:xfrm>
        </p:spPr>
        <p:txBody>
          <a:bodyPr>
            <a:normAutofit/>
          </a:bodyPr>
          <a:lstStyle/>
          <a:p>
            <a:pPr algn="just" rtl="1"/>
            <a:r>
              <a:rPr lang="fa-IR" b="1" dirty="0">
                <a:cs typeface="Zar" panose="00000400000000000000" pitchFamily="2" charset="-78"/>
              </a:rPr>
              <a:t>عوارض سولاریوم</a:t>
            </a:r>
          </a:p>
          <a:p>
            <a:pPr algn="just" rtl="1"/>
            <a:r>
              <a:rPr lang="fa-IR" dirty="0">
                <a:cs typeface="Zar" panose="00000400000000000000" pitchFamily="2" charset="-78"/>
                <a:hlinkClick r:id="rId2"/>
              </a:rPr>
              <a:t>برنزه شدن</a:t>
            </a:r>
            <a:r>
              <a:rPr lang="fa-IR" dirty="0">
                <a:cs typeface="Zar" panose="00000400000000000000" pitchFamily="2" charset="-78"/>
              </a:rPr>
              <a:t> در فضای داخلی با چندین مشکل سلامتی مرتبط است، از جمله:</a:t>
            </a:r>
          </a:p>
          <a:p>
            <a:pPr algn="just" rtl="1"/>
            <a:r>
              <a:rPr lang="fa-IR" dirty="0">
                <a:cs typeface="Zar" panose="00000400000000000000" pitchFamily="2" charset="-78"/>
              </a:rPr>
              <a:t>سرطان های پوست، از جمله کارسینوم سلول بازال، کارسینوم سلول سنگفرشی و ملانوم.</a:t>
            </a:r>
          </a:p>
          <a:p>
            <a:pPr algn="just" rtl="1"/>
            <a:r>
              <a:rPr lang="fa-IR" dirty="0">
                <a:cs typeface="Zar" panose="00000400000000000000" pitchFamily="2" charset="-78"/>
              </a:rPr>
              <a:t>سرطان چشم (ملانوم چشمی).</a:t>
            </a:r>
          </a:p>
          <a:p>
            <a:pPr algn="just" rtl="1"/>
            <a:r>
              <a:rPr lang="fa-IR" dirty="0">
                <a:cs typeface="Zar" panose="00000400000000000000" pitchFamily="2" charset="-78"/>
              </a:rPr>
              <a:t>آب مروارید و سایر بیماری های چشمی بالقوه کوری.</a:t>
            </a:r>
          </a:p>
          <a:p>
            <a:pPr algn="just" rtl="1"/>
            <a:r>
              <a:rPr lang="fa-IR" dirty="0">
                <a:cs typeface="Zar" panose="00000400000000000000" pitchFamily="2" charset="-78"/>
              </a:rPr>
              <a:t>پیری زودرس.</a:t>
            </a:r>
          </a:p>
          <a:p>
            <a:pPr algn="r" rtl="1"/>
            <a:r>
              <a:rPr lang="fa-IR" dirty="0">
                <a:cs typeface="Zar" panose="00000400000000000000" pitchFamily="2" charset="-78"/>
              </a:rPr>
              <a:t>سرکوب سیستم ایمنی.</a:t>
            </a:r>
            <a:br>
              <a:rPr lang="fa-IR" dirty="0">
                <a:cs typeface="Zar" panose="00000400000000000000" pitchFamily="2" charset="-78"/>
              </a:rPr>
            </a:br>
            <a:r>
              <a:rPr lang="fa-IR" dirty="0">
                <a:cs typeface="Zar" panose="00000400000000000000" pitchFamily="2" charset="-78"/>
              </a:rPr>
              <a:t>به گفته جراح عمومی ایالات متحده، اکثر ملانوم ها (بدترین شکل سرطان پوست) ناشی از قرار گرفتن در معرض اشعه ماوراء بنفش تخمین زده می شود. ملانوما مسئول بیشترین مرگ و میرهای مرتبط با سرطان پوست است.</a:t>
            </a:r>
          </a:p>
        </p:txBody>
      </p:sp>
      <p:pic>
        <p:nvPicPr>
          <p:cNvPr id="2" name="Picture 1"/>
          <p:cNvPicPr>
            <a:picLocks noChangeAspect="1"/>
          </p:cNvPicPr>
          <p:nvPr/>
        </p:nvPicPr>
        <p:blipFill>
          <a:blip r:embed="rId3"/>
          <a:stretch>
            <a:fillRect/>
          </a:stretch>
        </p:blipFill>
        <p:spPr>
          <a:xfrm>
            <a:off x="924253" y="4626522"/>
            <a:ext cx="4919499" cy="2152650"/>
          </a:xfrm>
          <a:prstGeom prst="rect">
            <a:avLst/>
          </a:prstGeom>
        </p:spPr>
      </p:pic>
      <p:pic>
        <p:nvPicPr>
          <p:cNvPr id="4" name="Picture 3"/>
          <p:cNvPicPr>
            <a:picLocks noChangeAspect="1"/>
          </p:cNvPicPr>
          <p:nvPr/>
        </p:nvPicPr>
        <p:blipFill>
          <a:blip r:embed="rId4"/>
          <a:stretch>
            <a:fillRect/>
          </a:stretch>
        </p:blipFill>
        <p:spPr>
          <a:xfrm>
            <a:off x="7836446" y="4626522"/>
            <a:ext cx="3340293" cy="2004176"/>
          </a:xfrm>
          <a:prstGeom prst="rect">
            <a:avLst/>
          </a:prstGeom>
        </p:spPr>
      </p:pic>
    </p:spTree>
    <p:extLst>
      <p:ext uri="{BB962C8B-B14F-4D97-AF65-F5344CB8AC3E}">
        <p14:creationId xmlns:p14="http://schemas.microsoft.com/office/powerpoint/2010/main" val="157048960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41434" y="396218"/>
            <a:ext cx="11427372" cy="6183258"/>
          </a:xfrm>
        </p:spPr>
        <p:txBody>
          <a:bodyPr>
            <a:noAutofit/>
          </a:bodyPr>
          <a:lstStyle/>
          <a:p>
            <a:pPr algn="just" rtl="1"/>
            <a:r>
              <a:rPr lang="fa-IR" sz="2400" b="1" dirty="0">
                <a:cs typeface="Zar" panose="00000400000000000000" pitchFamily="2" charset="-78"/>
              </a:rPr>
              <a:t>اثرات پرتوهای فرابنفش بر چشم</a:t>
            </a:r>
            <a:endParaRPr lang="en-US" sz="2400" dirty="0">
              <a:cs typeface="Zar" panose="00000400000000000000" pitchFamily="2" charset="-78"/>
            </a:endParaRPr>
          </a:p>
          <a:p>
            <a:pPr algn="just" rtl="1"/>
            <a:r>
              <a:rPr lang="fa-IR" sz="2400" dirty="0">
                <a:cs typeface="Zar" panose="00000400000000000000" pitchFamily="2" charset="-78"/>
              </a:rPr>
              <a:t>چشم به اندازه محل چرخش خود، در داخل فرورفتگی قرار دارد و توسط خط الراس ابرو، ابروها و مژه ها محافظت  ميشود. نور، انقباض مردمك و </a:t>
            </a:r>
            <a:r>
              <a:rPr lang="fa-IR" sz="2400" dirty="0">
                <a:solidFill>
                  <a:srgbClr val="FF0000"/>
                </a:solidFill>
                <a:cs typeface="Zar" panose="00000400000000000000" pitchFamily="2" charset="-78"/>
              </a:rPr>
              <a:t>عکس العمل نيمه باز شدن چشم </a:t>
            </a:r>
            <a:r>
              <a:rPr lang="fa-IR" sz="2400" dirty="0">
                <a:cs typeface="Zar" panose="00000400000000000000" pitchFamily="2" charset="-78"/>
              </a:rPr>
              <a:t>را برای به حداقل رساندن نفوذ پرتوهای فرابنفش به چشم فعال مي كند. با این حال، اثربخشي این روش دفاع طبيعی در برابر خطرات ناشی از پرتوهای فرابنفش در برخي از شرایط مانند استفاده از تخت  مخصوص حمام آفتاب و یا انعکاس پرتوهای فرابنفش توسط شن، ماسه، آب و برف محدود می باشد</a:t>
            </a:r>
          </a:p>
          <a:p>
            <a:pPr algn="just" rtl="1"/>
            <a:r>
              <a:rPr lang="en-US" sz="2400" dirty="0">
                <a:cs typeface="Zar" panose="00000400000000000000" pitchFamily="2" charset="-78"/>
              </a:rPr>
              <a:t> </a:t>
            </a:r>
            <a:r>
              <a:rPr lang="fa-IR" sz="2400" dirty="0">
                <a:cs typeface="Zar" panose="00000400000000000000" pitchFamily="2" charset="-78"/>
              </a:rPr>
              <a:t>اثرات حاد چشمی مواجهه با پرتوهای فرابنفش عبارتند از: فتوكراتيت و ورم ملتحمه.</a:t>
            </a:r>
          </a:p>
          <a:p>
            <a:pPr algn="just" rtl="1"/>
            <a:r>
              <a:rPr lang="fa-IR" sz="2400" dirty="0">
                <a:cs typeface="Zar" panose="00000400000000000000" pitchFamily="2" charset="-78"/>
              </a:rPr>
              <a:t> این واكنش  های التهابی با آفتاب سوختگی پوست بسيار حساس مانند بافت  كره چشم و پلك ها قابل مقایسه بوده و معمولا چند ساعت پس از مواجهه با پرتوهای فرابنفش ظاهر  ميشوند. این دو اثر با اینکه بسيار دردناكً اند، اما برگشت پذیراند و در طولانی مدت به آسيب چشم یا كاهش دید منتج نمي شوند.</a:t>
            </a:r>
            <a:endParaRPr lang="en-US" sz="2400" dirty="0">
              <a:cs typeface="Zar" panose="00000400000000000000" pitchFamily="2" charset="-78"/>
            </a:endParaRPr>
          </a:p>
          <a:p>
            <a:pPr algn="just" rtl="1"/>
            <a:r>
              <a:rPr lang="fa-IR" sz="2400" dirty="0">
                <a:cs typeface="Zar" panose="00000400000000000000" pitchFamily="2" charset="-78"/>
              </a:rPr>
              <a:t>اشکال شدید فتوكراتيت شامل قوسي شدن چشم و برف كوری</a:t>
            </a:r>
            <a:r>
              <a:rPr lang="en-US" sz="2400" dirty="0">
                <a:cs typeface="Zar" panose="00000400000000000000" pitchFamily="2" charset="-78"/>
              </a:rPr>
              <a:t>Snow blindness</a:t>
            </a:r>
            <a:r>
              <a:rPr lang="fa-IR" sz="2400" dirty="0">
                <a:cs typeface="Zar" panose="00000400000000000000" pitchFamily="2" charset="-78"/>
              </a:rPr>
              <a:t> مي باشند.</a:t>
            </a:r>
            <a:endParaRPr lang="en-US" sz="2400" dirty="0">
              <a:cs typeface="Zar" panose="00000400000000000000" pitchFamily="2" charset="-78"/>
            </a:endParaRPr>
          </a:p>
          <a:p>
            <a:pPr algn="just" rtl="1"/>
            <a:r>
              <a:rPr lang="fa-IR" sz="2400" b="1" dirty="0">
                <a:cs typeface="Zar" panose="00000400000000000000" pitchFamily="2" charset="-78"/>
              </a:rPr>
              <a:t>آب مروارید(كاتاراكت)</a:t>
            </a:r>
            <a:r>
              <a:rPr lang="fa-IR" sz="2400" dirty="0">
                <a:cs typeface="Zar" panose="00000400000000000000" pitchFamily="2" charset="-78"/>
              </a:rPr>
              <a:t>یکی</a:t>
            </a:r>
            <a:r>
              <a:rPr lang="fa-IR" sz="2400" b="1" dirty="0">
                <a:cs typeface="Zar" panose="00000400000000000000" pitchFamily="2" charset="-78"/>
              </a:rPr>
              <a:t> </a:t>
            </a:r>
            <a:r>
              <a:rPr lang="fa-IR" sz="2400" dirty="0">
                <a:cs typeface="Zar" panose="00000400000000000000" pitchFamily="2" charset="-78"/>
              </a:rPr>
              <a:t>از عوامل مهم كوری در جهان است و مشخص شده است كه حدود </a:t>
            </a:r>
            <a:r>
              <a:rPr lang="en-US" sz="2400" dirty="0">
                <a:solidFill>
                  <a:srgbClr val="FF0000"/>
                </a:solidFill>
                <a:cs typeface="Zar" panose="00000400000000000000" pitchFamily="2" charset="-78"/>
              </a:rPr>
              <a:t>20</a:t>
            </a:r>
            <a:r>
              <a:rPr lang="fa-IR" sz="2400" dirty="0">
                <a:solidFill>
                  <a:srgbClr val="FF0000"/>
                </a:solidFill>
                <a:cs typeface="Zar" panose="00000400000000000000" pitchFamily="2" charset="-78"/>
              </a:rPr>
              <a:t> درصد </a:t>
            </a:r>
            <a:r>
              <a:rPr lang="fa-IR" sz="2400" dirty="0">
                <a:cs typeface="Zar" panose="00000400000000000000" pitchFamily="2" charset="-78"/>
              </a:rPr>
              <a:t>از آب مرواریدها ناشی از مواجهه با پرتوهای فرابنفش  میباشد. در این بيماری پروتئين های عدسی چشم دناتوره شده و باعث تجمع  رنگدانه ها و تاری عدسی می شود كه در نهایت منجر به كاهش بينایی و كوری می شود .اگرچه آب مروارید با درجات متفاوتي در بسياری از افراد با سنين بالا رخ مي دهد، اما به نظر می رسد مواجهه با پرتوهای فرابنفش به ویژه </a:t>
            </a:r>
            <a:r>
              <a:rPr lang="fa-IR" sz="2400" dirty="0">
                <a:solidFill>
                  <a:srgbClr val="FF0000"/>
                </a:solidFill>
                <a:cs typeface="Zar" panose="00000400000000000000" pitchFamily="2" charset="-78"/>
              </a:rPr>
              <a:t>پرتو </a:t>
            </a:r>
            <a:r>
              <a:rPr lang="en-US" sz="2400" dirty="0">
                <a:solidFill>
                  <a:srgbClr val="FF0000"/>
                </a:solidFill>
                <a:cs typeface="Zar" panose="00000400000000000000" pitchFamily="2" charset="-78"/>
              </a:rPr>
              <a:t>UVB</a:t>
            </a:r>
            <a:r>
              <a:rPr lang="fa-IR" sz="2400" dirty="0">
                <a:cs typeface="Zar" panose="00000400000000000000" pitchFamily="2" charset="-78"/>
              </a:rPr>
              <a:t>، یك عامل خطرعمده برای گسترش آب مروارید است.</a:t>
            </a:r>
            <a:r>
              <a:rPr lang="en-US" sz="2400" dirty="0">
                <a:cs typeface="Zar" panose="00000400000000000000" pitchFamily="2" charset="-78"/>
              </a:rPr>
              <a:t> Arc-eye</a:t>
            </a:r>
          </a:p>
          <a:p>
            <a:pPr algn="just" rtl="1"/>
            <a:endParaRPr lang="fa-IR" sz="2400" dirty="0">
              <a:cs typeface="Zar" panose="00000400000000000000" pitchFamily="2" charset="-78"/>
            </a:endParaRPr>
          </a:p>
          <a:p>
            <a:pPr algn="just" rtl="1"/>
            <a:endParaRPr lang="fa-IR" sz="2400" dirty="0">
              <a:cs typeface="Zar" panose="00000400000000000000" pitchFamily="2" charset="-78"/>
            </a:endParaRPr>
          </a:p>
        </p:txBody>
      </p:sp>
    </p:spTree>
    <p:extLst>
      <p:ext uri="{BB962C8B-B14F-4D97-AF65-F5344CB8AC3E}">
        <p14:creationId xmlns:p14="http://schemas.microsoft.com/office/powerpoint/2010/main" val="24229745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rtl="1"/>
            <a:r>
              <a:rPr lang="fa-IR" dirty="0">
                <a:cs typeface="Zar" panose="00000400000000000000" pitchFamily="2" charset="-78"/>
              </a:rPr>
              <a:t>جدول اثرات پرتوهای فرابنفش بر چشم</a:t>
            </a:r>
            <a:br>
              <a:rPr lang="en-US" dirty="0">
                <a:cs typeface="Zar" panose="00000400000000000000" pitchFamily="2" charset="-78"/>
              </a:rPr>
            </a:br>
            <a:endParaRPr lang="fa-IR" dirty="0">
              <a:cs typeface="Zar" panose="00000400000000000000" pitchFamily="2" charset="-78"/>
            </a:endParaRPr>
          </a:p>
        </p:txBody>
      </p:sp>
      <p:pic>
        <p:nvPicPr>
          <p:cNvPr id="7" name="Picture 6"/>
          <p:cNvPicPr>
            <a:picLocks noChangeAspect="1"/>
          </p:cNvPicPr>
          <p:nvPr/>
        </p:nvPicPr>
        <p:blipFill>
          <a:blip r:embed="rId2"/>
          <a:stretch>
            <a:fillRect/>
          </a:stretch>
        </p:blipFill>
        <p:spPr>
          <a:xfrm>
            <a:off x="1639614" y="1849820"/>
            <a:ext cx="9113902" cy="4550979"/>
          </a:xfrm>
          <a:prstGeom prst="rect">
            <a:avLst/>
          </a:prstGeom>
        </p:spPr>
      </p:pic>
    </p:spTree>
    <p:extLst>
      <p:ext uri="{BB962C8B-B14F-4D97-AF65-F5344CB8AC3E}">
        <p14:creationId xmlns:p14="http://schemas.microsoft.com/office/powerpoint/2010/main" val="28617551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708634" y="536028"/>
            <a:ext cx="7273158" cy="6190592"/>
          </a:xfrm>
        </p:spPr>
        <p:txBody>
          <a:bodyPr>
            <a:normAutofit/>
          </a:bodyPr>
          <a:lstStyle/>
          <a:p>
            <a:pPr algn="just" rtl="1">
              <a:lnSpc>
                <a:spcPct val="100000"/>
              </a:lnSpc>
            </a:pPr>
            <a:r>
              <a:rPr lang="fa-IR" b="1" dirty="0">
                <a:cs typeface="Zar" panose="00000400000000000000" pitchFamily="2" charset="-78"/>
              </a:rPr>
              <a:t>اثر </a:t>
            </a:r>
            <a:r>
              <a:rPr lang="en-US" b="1" dirty="0">
                <a:cs typeface="Zar" panose="00000400000000000000" pitchFamily="2" charset="-78"/>
              </a:rPr>
              <a:t>UV </a:t>
            </a:r>
            <a:r>
              <a:rPr lang="fa-IR" b="1" dirty="0">
                <a:cs typeface="Zar" panose="00000400000000000000" pitchFamily="2" charset="-78"/>
              </a:rPr>
              <a:t> بر چشم </a:t>
            </a:r>
          </a:p>
          <a:p>
            <a:pPr algn="just" rtl="1">
              <a:lnSpc>
                <a:spcPct val="100000"/>
              </a:lnSpc>
            </a:pPr>
            <a:r>
              <a:rPr lang="fa-IR" dirty="0">
                <a:cs typeface="Zar" panose="00000400000000000000" pitchFamily="2" charset="-78"/>
              </a:rPr>
              <a:t>تابش </a:t>
            </a:r>
            <a:r>
              <a:rPr lang="en-US" dirty="0">
                <a:cs typeface="Zar" panose="00000400000000000000" pitchFamily="2" charset="-78"/>
              </a:rPr>
              <a:t>UVB </a:t>
            </a:r>
            <a:r>
              <a:rPr lang="fa-IR" dirty="0">
                <a:cs typeface="Zar" panose="00000400000000000000" pitchFamily="2" charset="-78"/>
              </a:rPr>
              <a:t> قدرت بالا برای چشمان بسیار مخرب ومی تواند باعث </a:t>
            </a:r>
            <a:r>
              <a:rPr lang="fa-IR" dirty="0">
                <a:cs typeface="Zar" panose="00000400000000000000" pitchFamily="2" charset="-78"/>
                <a:hlinkClick r:id="rId2" tooltip="آب مروارید"/>
              </a:rPr>
              <a:t>آب مروارید</a:t>
            </a:r>
            <a:r>
              <a:rPr lang="fa-IR" dirty="0">
                <a:cs typeface="Zar" panose="00000400000000000000" pitchFamily="2" charset="-78"/>
              </a:rPr>
              <a:t> </a:t>
            </a:r>
            <a:r>
              <a:rPr lang="en-US" dirty="0">
                <a:cs typeface="Zar" panose="00000400000000000000" pitchFamily="2" charset="-78"/>
              </a:rPr>
              <a:t> Cataract </a:t>
            </a:r>
            <a:r>
              <a:rPr lang="fa-IR" dirty="0">
                <a:cs typeface="Zar" panose="00000400000000000000" pitchFamily="2" charset="-78"/>
              </a:rPr>
              <a:t>و </a:t>
            </a:r>
            <a:r>
              <a:rPr lang="fa-IR" dirty="0">
                <a:cs typeface="Zar" panose="00000400000000000000" pitchFamily="2" charset="-78"/>
                <a:hlinkClick r:id="rId3" tooltip="اختلال مزمن قرنیه (صفحه وجود ندارد)"/>
              </a:rPr>
              <a:t>اختلال مزمن قرنیه</a:t>
            </a:r>
            <a:r>
              <a:rPr lang="fa-IR" dirty="0">
                <a:cs typeface="Zar" panose="00000400000000000000" pitchFamily="2" charset="-78"/>
              </a:rPr>
              <a:t> </a:t>
            </a:r>
            <a:r>
              <a:rPr lang="en-US" dirty="0" err="1">
                <a:cs typeface="Zar" panose="00000400000000000000" pitchFamily="2" charset="-78"/>
              </a:rPr>
              <a:t>Pterygium</a:t>
            </a:r>
            <a:r>
              <a:rPr lang="en-US" dirty="0">
                <a:cs typeface="Zar" panose="00000400000000000000" pitchFamily="2" charset="-78"/>
              </a:rPr>
              <a:t> </a:t>
            </a:r>
            <a:r>
              <a:rPr lang="fa-IR" dirty="0">
                <a:cs typeface="Zar" panose="00000400000000000000" pitchFamily="2" charset="-78"/>
              </a:rPr>
              <a:t> یا کوری موقت و دائم شود. پوشش حفاظتی چشمان برای کسانی که به مدت طولانی در معرض تابش فرابنفش و بخصوص از نوع طول موج کوتاه آن قویاً توصیه می‌شود. برای نمونه کوهنوردان و اسکی‌بازان که به جهت اقامت‌های طولانی در ارتفاعات بالا، عملاً با رقیق شدن هوا، عامل اصلی مقاومت در مقابل تابش فرابنفش را از دست می‌دهند. </a:t>
            </a:r>
          </a:p>
        </p:txBody>
      </p:sp>
      <p:pic>
        <p:nvPicPr>
          <p:cNvPr id="4" name="Picture 3"/>
          <p:cNvPicPr>
            <a:picLocks noChangeAspect="1"/>
          </p:cNvPicPr>
          <p:nvPr/>
        </p:nvPicPr>
        <p:blipFill>
          <a:blip r:embed="rId4"/>
          <a:stretch>
            <a:fillRect/>
          </a:stretch>
        </p:blipFill>
        <p:spPr>
          <a:xfrm>
            <a:off x="278450" y="404303"/>
            <a:ext cx="4130711" cy="3095641"/>
          </a:xfrm>
          <a:prstGeom prst="rect">
            <a:avLst/>
          </a:prstGeom>
        </p:spPr>
      </p:pic>
      <p:pic>
        <p:nvPicPr>
          <p:cNvPr id="5" name="Picture 4"/>
          <p:cNvPicPr>
            <a:picLocks noChangeAspect="1"/>
          </p:cNvPicPr>
          <p:nvPr/>
        </p:nvPicPr>
        <p:blipFill>
          <a:blip r:embed="rId5"/>
          <a:stretch>
            <a:fillRect/>
          </a:stretch>
        </p:blipFill>
        <p:spPr>
          <a:xfrm>
            <a:off x="587993" y="4167005"/>
            <a:ext cx="3511626" cy="2559615"/>
          </a:xfrm>
          <a:prstGeom prst="rect">
            <a:avLst/>
          </a:prstGeom>
        </p:spPr>
      </p:pic>
      <p:pic>
        <p:nvPicPr>
          <p:cNvPr id="6" name="Picture 5"/>
          <p:cNvPicPr>
            <a:picLocks noChangeAspect="1"/>
          </p:cNvPicPr>
          <p:nvPr/>
        </p:nvPicPr>
        <p:blipFill>
          <a:blip r:embed="rId6"/>
          <a:stretch>
            <a:fillRect/>
          </a:stretch>
        </p:blipFill>
        <p:spPr>
          <a:xfrm>
            <a:off x="6194699" y="4500070"/>
            <a:ext cx="3148998" cy="2095515"/>
          </a:xfrm>
          <a:prstGeom prst="rect">
            <a:avLst/>
          </a:prstGeom>
        </p:spPr>
      </p:pic>
    </p:spTree>
    <p:extLst>
      <p:ext uri="{BB962C8B-B14F-4D97-AF65-F5344CB8AC3E}">
        <p14:creationId xmlns:p14="http://schemas.microsoft.com/office/powerpoint/2010/main" val="427357419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36331" y="220718"/>
            <a:ext cx="11729545" cy="5956246"/>
          </a:xfrm>
        </p:spPr>
        <p:txBody>
          <a:bodyPr>
            <a:normAutofit/>
          </a:bodyPr>
          <a:lstStyle/>
          <a:p>
            <a:pPr algn="just" rtl="1"/>
            <a:r>
              <a:rPr lang="fa-IR" b="1" dirty="0">
                <a:cs typeface="Zar" panose="00000400000000000000" pitchFamily="2" charset="-78"/>
              </a:rPr>
              <a:t>فتوکراتیک</a:t>
            </a:r>
          </a:p>
          <a:p>
            <a:pPr algn="just" rtl="1"/>
            <a:r>
              <a:rPr lang="fa-IR" dirty="0">
                <a:cs typeface="Zar" panose="00000400000000000000" pitchFamily="2" charset="-78"/>
              </a:rPr>
              <a:t>فتوکراتیک نوعی التهاب قرنیه است. این التهاب معمولا پس از چند ساعت قرار گرفتن در معرض اشعه </a:t>
            </a:r>
            <a:r>
              <a:rPr lang="en-US" dirty="0">
                <a:cs typeface="Zar" panose="00000400000000000000" pitchFamily="2" charset="-78"/>
              </a:rPr>
              <a:t>UV </a:t>
            </a:r>
            <a:r>
              <a:rPr lang="fa-IR" dirty="0">
                <a:cs typeface="Zar" panose="00000400000000000000" pitchFamily="2" charset="-78"/>
              </a:rPr>
              <a:t>به طور ملموسی رخ می‌دهد. با وجود اینکه این التهاب دردناک است، اما با گذر زمان برطرف می‌شود و در درازمدت آسیب جدی به چشم نمی‌زند.</a:t>
            </a:r>
          </a:p>
          <a:p>
            <a:pPr algn="just" rtl="1"/>
            <a:r>
              <a:rPr lang="fa-IR" dirty="0">
                <a:cs typeface="Zar" panose="00000400000000000000" pitchFamily="2" charset="-78"/>
              </a:rPr>
              <a:t>یک نوع بسیار شدید فتوکراتیک، </a:t>
            </a:r>
            <a:r>
              <a:rPr lang="fa-IR" dirty="0">
                <a:solidFill>
                  <a:srgbClr val="FF0000"/>
                </a:solidFill>
                <a:cs typeface="Zar" panose="00000400000000000000" pitchFamily="2" charset="-78"/>
              </a:rPr>
              <a:t>برف کوری </a:t>
            </a:r>
            <a:r>
              <a:rPr lang="fa-IR" dirty="0">
                <a:cs typeface="Zar" panose="00000400000000000000" pitchFamily="2" charset="-78"/>
              </a:rPr>
              <a:t>است. این التهاب عمدتا برای کوهنوردان و اسکی‌بازان به وقوع می‌پیوندد. در اثر بازتاب شدید نور خورشید از سطح برف به چشم این اتفاق رخ می‌دهد. گاهی اوقات میزان آسیبی که در اثر این رخداد به سلول‌های چشم وارد می‌شود،‌ آنقدر زیاد است که موجب کوری فرد می‌شود. اما در اکثر موارد پس از چند روز اختلال در بینایی، سلول‌های مرده چشم بازسازی می‌شوند و مشکل برطرف می‌شود.</a:t>
            </a:r>
          </a:p>
        </p:txBody>
      </p:sp>
      <p:pic>
        <p:nvPicPr>
          <p:cNvPr id="4" name="Picture 3"/>
          <p:cNvPicPr>
            <a:picLocks noChangeAspect="1"/>
          </p:cNvPicPr>
          <p:nvPr/>
        </p:nvPicPr>
        <p:blipFill>
          <a:blip r:embed="rId2"/>
          <a:stretch>
            <a:fillRect/>
          </a:stretch>
        </p:blipFill>
        <p:spPr>
          <a:xfrm>
            <a:off x="801413" y="4030633"/>
            <a:ext cx="4669222" cy="2549641"/>
          </a:xfrm>
          <a:prstGeom prst="rect">
            <a:avLst/>
          </a:prstGeom>
        </p:spPr>
      </p:pic>
      <p:pic>
        <p:nvPicPr>
          <p:cNvPr id="5" name="Picture 4"/>
          <p:cNvPicPr>
            <a:picLocks noChangeAspect="1"/>
          </p:cNvPicPr>
          <p:nvPr/>
        </p:nvPicPr>
        <p:blipFill>
          <a:blip r:embed="rId3"/>
          <a:stretch>
            <a:fillRect/>
          </a:stretch>
        </p:blipFill>
        <p:spPr>
          <a:xfrm>
            <a:off x="6664903" y="3993438"/>
            <a:ext cx="4318408" cy="2624033"/>
          </a:xfrm>
          <a:prstGeom prst="rect">
            <a:avLst/>
          </a:prstGeom>
        </p:spPr>
      </p:pic>
    </p:spTree>
    <p:extLst>
      <p:ext uri="{BB962C8B-B14F-4D97-AF65-F5344CB8AC3E}">
        <p14:creationId xmlns:p14="http://schemas.microsoft.com/office/powerpoint/2010/main" val="133766029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51641" y="546538"/>
            <a:ext cx="10702159" cy="5630425"/>
          </a:xfrm>
        </p:spPr>
        <p:txBody>
          <a:bodyPr>
            <a:normAutofit/>
          </a:bodyPr>
          <a:lstStyle/>
          <a:p>
            <a:pPr algn="just" rtl="1"/>
            <a:r>
              <a:rPr lang="fa-IR" b="1" dirty="0">
                <a:cs typeface="Zar" panose="00000400000000000000" pitchFamily="2" charset="-78"/>
              </a:rPr>
              <a:t>ناخنک</a:t>
            </a:r>
            <a:r>
              <a:rPr lang="en-US" b="1" dirty="0" err="1">
                <a:cs typeface="Zar" panose="00000400000000000000" pitchFamily="2" charset="-78"/>
              </a:rPr>
              <a:t>Pterygium</a:t>
            </a:r>
            <a:r>
              <a:rPr lang="en-US" b="1" dirty="0">
                <a:cs typeface="Zar" panose="00000400000000000000" pitchFamily="2" charset="-78"/>
              </a:rPr>
              <a:t>)</a:t>
            </a:r>
            <a:r>
              <a:rPr lang="fa-IR" b="1" dirty="0">
                <a:cs typeface="Zar" panose="00000400000000000000" pitchFamily="2" charset="-78"/>
              </a:rPr>
              <a:t>)</a:t>
            </a:r>
            <a:endParaRPr lang="en-US" b="1" dirty="0">
              <a:cs typeface="Zar" panose="00000400000000000000" pitchFamily="2" charset="-78"/>
            </a:endParaRPr>
          </a:p>
          <a:p>
            <a:pPr algn="just" rtl="1"/>
            <a:r>
              <a:rPr lang="fa-IR" dirty="0">
                <a:cs typeface="Zar" panose="00000400000000000000" pitchFamily="2" charset="-78"/>
              </a:rPr>
              <a:t>ناخنک نیز </a:t>
            </a:r>
            <a:r>
              <a:rPr lang="fa-IR" dirty="0">
                <a:solidFill>
                  <a:srgbClr val="FF0000"/>
                </a:solidFill>
                <a:cs typeface="Zar" panose="00000400000000000000" pitchFamily="2" charset="-78"/>
              </a:rPr>
              <a:t>نوعی التهاب چشمی </a:t>
            </a:r>
            <a:r>
              <a:rPr lang="fa-IR" dirty="0">
                <a:cs typeface="Zar" panose="00000400000000000000" pitchFamily="2" charset="-78"/>
              </a:rPr>
              <a:t>است. در اثر قرار گرفتن طولانی مدت در برابر اشعه یو وی به وجود می‌آید. این </a:t>
            </a:r>
            <a:r>
              <a:rPr lang="fa-IR" dirty="0">
                <a:solidFill>
                  <a:srgbClr val="FF0000"/>
                </a:solidFill>
                <a:cs typeface="Zar" panose="00000400000000000000" pitchFamily="2" charset="-78"/>
              </a:rPr>
              <a:t>التهاب در مرکز قرنیه رشد </a:t>
            </a:r>
            <a:r>
              <a:rPr lang="fa-IR" dirty="0">
                <a:cs typeface="Zar" panose="00000400000000000000" pitchFamily="2" charset="-78"/>
              </a:rPr>
              <a:t>می‌کند و سطح بینایی را کاهش می‌دهد. برای برطرف شدن آن نیاز به عمل جراحی است. در برخی موارد پس از عمل نیز مجددا رشد می‌کند. علاوه براین مواجهه با پرتوهای فرابنفش به طور مزمن سبب بروز آب مروارید میشود. در واقع یکی از عوامل مهمی كه در ایجاد بيماری های چشمی نظير دژنراسيون ماكولا ،ناخنك</a:t>
            </a:r>
            <a:r>
              <a:rPr lang="en-US" baseline="30000" dirty="0">
                <a:cs typeface="Zar" panose="00000400000000000000" pitchFamily="2" charset="-78"/>
              </a:rPr>
              <a:t> </a:t>
            </a:r>
            <a:r>
              <a:rPr lang="fa-IR" dirty="0">
                <a:cs typeface="Zar" panose="00000400000000000000" pitchFamily="2" charset="-78"/>
              </a:rPr>
              <a:t>و آب مروارید نقش دارند، پرتوهای فرابنفش مي باشند</a:t>
            </a:r>
          </a:p>
        </p:txBody>
      </p:sp>
      <p:pic>
        <p:nvPicPr>
          <p:cNvPr id="2" name="Picture 1"/>
          <p:cNvPicPr>
            <a:picLocks noChangeAspect="1"/>
          </p:cNvPicPr>
          <p:nvPr/>
        </p:nvPicPr>
        <p:blipFill>
          <a:blip r:embed="rId2"/>
          <a:stretch>
            <a:fillRect/>
          </a:stretch>
        </p:blipFill>
        <p:spPr>
          <a:xfrm>
            <a:off x="305538" y="3840381"/>
            <a:ext cx="3966671" cy="3017619"/>
          </a:xfrm>
          <a:prstGeom prst="rect">
            <a:avLst/>
          </a:prstGeom>
        </p:spPr>
      </p:pic>
      <p:pic>
        <p:nvPicPr>
          <p:cNvPr id="4" name="Picture 3"/>
          <p:cNvPicPr>
            <a:picLocks noChangeAspect="1"/>
          </p:cNvPicPr>
          <p:nvPr/>
        </p:nvPicPr>
        <p:blipFill>
          <a:blip r:embed="rId3"/>
          <a:stretch>
            <a:fillRect/>
          </a:stretch>
        </p:blipFill>
        <p:spPr>
          <a:xfrm>
            <a:off x="4435366" y="3782574"/>
            <a:ext cx="3640357" cy="2891496"/>
          </a:xfrm>
          <a:prstGeom prst="rect">
            <a:avLst/>
          </a:prstGeom>
        </p:spPr>
      </p:pic>
      <p:pic>
        <p:nvPicPr>
          <p:cNvPr id="5" name="Picture 4"/>
          <p:cNvPicPr>
            <a:picLocks noChangeAspect="1"/>
          </p:cNvPicPr>
          <p:nvPr/>
        </p:nvPicPr>
        <p:blipFill>
          <a:blip r:embed="rId4"/>
          <a:stretch>
            <a:fillRect/>
          </a:stretch>
        </p:blipFill>
        <p:spPr>
          <a:xfrm>
            <a:off x="8075723" y="3604473"/>
            <a:ext cx="3860296" cy="2891496"/>
          </a:xfrm>
          <a:prstGeom prst="rect">
            <a:avLst/>
          </a:prstGeom>
        </p:spPr>
      </p:pic>
    </p:spTree>
    <p:extLst>
      <p:ext uri="{BB962C8B-B14F-4D97-AF65-F5344CB8AC3E}">
        <p14:creationId xmlns:p14="http://schemas.microsoft.com/office/powerpoint/2010/main" val="11450567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09902" y="115614"/>
            <a:ext cx="11109435" cy="5896303"/>
          </a:xfrm>
        </p:spPr>
        <p:txBody>
          <a:bodyPr/>
          <a:lstStyle/>
          <a:p>
            <a:pPr algn="just" rtl="1">
              <a:lnSpc>
                <a:spcPct val="150000"/>
              </a:lnSpc>
            </a:pPr>
            <a:r>
              <a:rPr lang="fa-IR" b="1" dirty="0">
                <a:cs typeface="Zar" panose="00000400000000000000" pitchFamily="2" charset="-78"/>
              </a:rPr>
              <a:t>چگونگی کشف تابش</a:t>
            </a:r>
          </a:p>
          <a:p>
            <a:pPr algn="just" rtl="1">
              <a:lnSpc>
                <a:spcPct val="150000"/>
              </a:lnSpc>
            </a:pPr>
            <a:r>
              <a:rPr lang="fa-IR" dirty="0">
                <a:cs typeface="Zar" panose="00000400000000000000" pitchFamily="2" charset="-78"/>
              </a:rPr>
              <a:t>پرتو فرابنفش بگونه‌ای کاملاً اتفاقی با مشاهده تغییر رنگ و </a:t>
            </a:r>
            <a:r>
              <a:rPr lang="fa-IR" dirty="0">
                <a:solidFill>
                  <a:srgbClr val="FF0000"/>
                </a:solidFill>
                <a:cs typeface="Zar" panose="00000400000000000000" pitchFamily="2" charset="-78"/>
              </a:rPr>
              <a:t>تیرگی املاح نقره </a:t>
            </a:r>
            <a:r>
              <a:rPr lang="fa-IR" dirty="0">
                <a:cs typeface="Zar" panose="00000400000000000000" pitchFamily="2" charset="-78"/>
              </a:rPr>
              <a:t>در مقابل نور مستقیم آفتاب کشف گردید. در سال ۱۸۰۱ دانشمند شیمی دان آلمانی، یوهان ویلهلم ریتر بر اثر مشاهداتش متوجه شد که تابش‌های فرابنفش، که نامرئی هستند، عامل اساسی در تیرگی صفحات کاغذ آغشته به کلرید نقره هستند. او در آن زمان این پدیده را «</a:t>
            </a:r>
            <a:r>
              <a:rPr lang="fa-IR" dirty="0">
                <a:solidFill>
                  <a:srgbClr val="FF0000"/>
                </a:solidFill>
                <a:cs typeface="Zar" panose="00000400000000000000" pitchFamily="2" charset="-78"/>
              </a:rPr>
              <a:t>پرتوهای شیمیایی</a:t>
            </a:r>
            <a:r>
              <a:rPr lang="fa-IR" dirty="0">
                <a:cs typeface="Zar" panose="00000400000000000000" pitchFamily="2" charset="-78"/>
              </a:rPr>
              <a:t>» نامید.</a:t>
            </a:r>
          </a:p>
        </p:txBody>
      </p:sp>
      <p:pic>
        <p:nvPicPr>
          <p:cNvPr id="4" name="Picture 3"/>
          <p:cNvPicPr>
            <a:picLocks noChangeAspect="1"/>
          </p:cNvPicPr>
          <p:nvPr/>
        </p:nvPicPr>
        <p:blipFill>
          <a:blip r:embed="rId2"/>
          <a:stretch>
            <a:fillRect/>
          </a:stretch>
        </p:blipFill>
        <p:spPr>
          <a:xfrm>
            <a:off x="760686" y="3603570"/>
            <a:ext cx="2529052" cy="2996927"/>
          </a:xfrm>
          <a:prstGeom prst="rect">
            <a:avLst/>
          </a:prstGeom>
        </p:spPr>
      </p:pic>
      <p:pic>
        <p:nvPicPr>
          <p:cNvPr id="5" name="Picture 4"/>
          <p:cNvPicPr>
            <a:picLocks noChangeAspect="1"/>
          </p:cNvPicPr>
          <p:nvPr/>
        </p:nvPicPr>
        <p:blipFill>
          <a:blip r:embed="rId3"/>
          <a:stretch>
            <a:fillRect/>
          </a:stretch>
        </p:blipFill>
        <p:spPr>
          <a:xfrm>
            <a:off x="4089016" y="3603570"/>
            <a:ext cx="3036998" cy="3036998"/>
          </a:xfrm>
          <a:prstGeom prst="rect">
            <a:avLst/>
          </a:prstGeom>
        </p:spPr>
      </p:pic>
      <p:pic>
        <p:nvPicPr>
          <p:cNvPr id="6" name="Picture 5"/>
          <p:cNvPicPr>
            <a:picLocks noChangeAspect="1"/>
          </p:cNvPicPr>
          <p:nvPr/>
        </p:nvPicPr>
        <p:blipFill>
          <a:blip r:embed="rId4"/>
          <a:stretch>
            <a:fillRect/>
          </a:stretch>
        </p:blipFill>
        <p:spPr>
          <a:xfrm>
            <a:off x="7569582" y="3603570"/>
            <a:ext cx="3235546" cy="2882083"/>
          </a:xfrm>
          <a:prstGeom prst="rect">
            <a:avLst/>
          </a:prstGeom>
        </p:spPr>
      </p:pic>
    </p:spTree>
    <p:extLst>
      <p:ext uri="{BB962C8B-B14F-4D97-AF65-F5344CB8AC3E}">
        <p14:creationId xmlns:p14="http://schemas.microsoft.com/office/powerpoint/2010/main" val="67610356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73269" y="504497"/>
            <a:ext cx="11477297" cy="5672466"/>
          </a:xfrm>
        </p:spPr>
        <p:txBody>
          <a:bodyPr>
            <a:normAutofit/>
          </a:bodyPr>
          <a:lstStyle/>
          <a:p>
            <a:pPr algn="just" rtl="1"/>
            <a:r>
              <a:rPr lang="fa-IR" b="1" dirty="0">
                <a:cs typeface="Zar" panose="00000400000000000000" pitchFamily="2" charset="-78"/>
              </a:rPr>
              <a:t>آب مروارید</a:t>
            </a:r>
          </a:p>
          <a:p>
            <a:pPr algn="just" rtl="1"/>
            <a:r>
              <a:rPr lang="fa-IR" dirty="0">
                <a:cs typeface="Zar" panose="00000400000000000000" pitchFamily="2" charset="-78"/>
              </a:rPr>
              <a:t>آب مرواید به عنوان </a:t>
            </a:r>
            <a:r>
              <a:rPr lang="fa-IR" dirty="0">
                <a:solidFill>
                  <a:srgbClr val="FF0000"/>
                </a:solidFill>
                <a:cs typeface="Zar" panose="00000400000000000000" pitchFamily="2" charset="-78"/>
              </a:rPr>
              <a:t>عامل شماره یک نابینایی </a:t>
            </a:r>
            <a:r>
              <a:rPr lang="fa-IR" dirty="0">
                <a:cs typeface="Zar" panose="00000400000000000000" pitchFamily="2" charset="-78"/>
              </a:rPr>
              <a:t>در جهان به حساب می‌آید. به موجب آن پروتئین‌های موجود در چشم و رنگدانه‌های آن باهم ترکیب می‌شوند و باعث کدر شدن دید می‌شوند. در نهایت منجر به کوری می‌گردند. البته آب مرواید در مراحل اولیه شکل گیری قابل درمان است.</a:t>
            </a:r>
          </a:p>
          <a:p>
            <a:pPr algn="just" rtl="1"/>
            <a:r>
              <a:rPr lang="fa-IR" dirty="0">
                <a:cs typeface="Zar" panose="00000400000000000000" pitchFamily="2" charset="-78"/>
              </a:rPr>
              <a:t>قرار گرفتن در معرض اشعه </a:t>
            </a:r>
            <a:r>
              <a:rPr lang="en-US" dirty="0">
                <a:cs typeface="Zar" panose="00000400000000000000" pitchFamily="2" charset="-78"/>
              </a:rPr>
              <a:t>UVB </a:t>
            </a:r>
            <a:r>
              <a:rPr lang="fa-IR" dirty="0">
                <a:cs typeface="Zar" panose="00000400000000000000" pitchFamily="2" charset="-78"/>
              </a:rPr>
              <a:t>آن را تشدید می‌کند. تخمین سازمان بهداشت جهانی این است که حدود </a:t>
            </a:r>
            <a:r>
              <a:rPr lang="fa-IR" dirty="0">
                <a:solidFill>
                  <a:srgbClr val="FF0000"/>
                </a:solidFill>
                <a:cs typeface="Zar" panose="00000400000000000000" pitchFamily="2" charset="-78"/>
              </a:rPr>
              <a:t>۲۰ درصد </a:t>
            </a:r>
            <a:r>
              <a:rPr lang="fa-IR" dirty="0">
                <a:cs typeface="Zar" panose="00000400000000000000" pitchFamily="2" charset="-78"/>
              </a:rPr>
              <a:t>موارد ابتلا به آب مروارید ناشی از قرار گرفتن در معرض اشعه فرابنفش است.</a:t>
            </a:r>
          </a:p>
        </p:txBody>
      </p:sp>
      <p:pic>
        <p:nvPicPr>
          <p:cNvPr id="4" name="Picture 3"/>
          <p:cNvPicPr>
            <a:picLocks noChangeAspect="1"/>
          </p:cNvPicPr>
          <p:nvPr/>
        </p:nvPicPr>
        <p:blipFill>
          <a:blip r:embed="rId2"/>
          <a:stretch>
            <a:fillRect/>
          </a:stretch>
        </p:blipFill>
        <p:spPr>
          <a:xfrm>
            <a:off x="4164625" y="3340729"/>
            <a:ext cx="3316813" cy="2545064"/>
          </a:xfrm>
          <a:prstGeom prst="rect">
            <a:avLst/>
          </a:prstGeom>
        </p:spPr>
      </p:pic>
      <p:pic>
        <p:nvPicPr>
          <p:cNvPr id="5" name="Picture 4"/>
          <p:cNvPicPr>
            <a:picLocks noChangeAspect="1"/>
          </p:cNvPicPr>
          <p:nvPr/>
        </p:nvPicPr>
        <p:blipFill>
          <a:blip r:embed="rId3"/>
          <a:stretch>
            <a:fillRect/>
          </a:stretch>
        </p:blipFill>
        <p:spPr>
          <a:xfrm>
            <a:off x="306672" y="3340729"/>
            <a:ext cx="3824550" cy="2545064"/>
          </a:xfrm>
          <a:prstGeom prst="rect">
            <a:avLst/>
          </a:prstGeom>
        </p:spPr>
      </p:pic>
      <p:pic>
        <p:nvPicPr>
          <p:cNvPr id="6" name="Picture 5"/>
          <p:cNvPicPr>
            <a:picLocks noChangeAspect="1"/>
          </p:cNvPicPr>
          <p:nvPr/>
        </p:nvPicPr>
        <p:blipFill>
          <a:blip r:embed="rId4"/>
          <a:stretch>
            <a:fillRect/>
          </a:stretch>
        </p:blipFill>
        <p:spPr>
          <a:xfrm>
            <a:off x="7662041" y="3340729"/>
            <a:ext cx="3787831" cy="2545064"/>
          </a:xfrm>
          <a:prstGeom prst="rect">
            <a:avLst/>
          </a:prstGeom>
        </p:spPr>
      </p:pic>
      <p:sp>
        <p:nvSpPr>
          <p:cNvPr id="2" name="5-Point Star 1"/>
          <p:cNvSpPr/>
          <p:nvPr/>
        </p:nvSpPr>
        <p:spPr>
          <a:xfrm>
            <a:off x="170037" y="504497"/>
            <a:ext cx="273269" cy="315310"/>
          </a:xfrm>
          <a:prstGeom prst="star5">
            <a:avLst/>
          </a:prstGeom>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a:endParaRPr lang="fa-IR"/>
          </a:p>
        </p:txBody>
      </p:sp>
    </p:spTree>
    <p:extLst>
      <p:ext uri="{BB962C8B-B14F-4D97-AF65-F5344CB8AC3E}">
        <p14:creationId xmlns:p14="http://schemas.microsoft.com/office/powerpoint/2010/main" val="409817312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0717" y="0"/>
            <a:ext cx="11529849" cy="5192110"/>
          </a:xfrm>
        </p:spPr>
        <p:txBody>
          <a:bodyPr>
            <a:noAutofit/>
          </a:bodyPr>
          <a:lstStyle/>
          <a:p>
            <a:pPr algn="just" rtl="1"/>
            <a:r>
              <a:rPr lang="fa-IR" sz="2600" b="1" dirty="0">
                <a:cs typeface="Zar" panose="00000400000000000000" pitchFamily="2" charset="-78"/>
              </a:rPr>
              <a:t>سرطان چشم</a:t>
            </a:r>
          </a:p>
          <a:p>
            <a:pPr algn="just" rtl="1"/>
            <a:r>
              <a:rPr lang="fa-IR" sz="2600" dirty="0">
                <a:cs typeface="Zar" panose="00000400000000000000" pitchFamily="2" charset="-78"/>
              </a:rPr>
              <a:t>سلول‌های تولیدکننده ملانین در چشم‌ها هم وجود دارند که باعث ایجاد ملانوم می‌شوند. ملانوم چشمی نوعی </a:t>
            </a:r>
            <a:r>
              <a:rPr lang="fa-IR" sz="2600" dirty="0">
                <a:cs typeface="Zar" panose="00000400000000000000" pitchFamily="2" charset="-78"/>
                <a:hlinkClick r:id="rId2"/>
              </a:rPr>
              <a:t>سرطان چشم </a:t>
            </a:r>
            <a:r>
              <a:rPr lang="fa-IR" sz="2600" dirty="0">
                <a:cs typeface="Zar" panose="00000400000000000000" pitchFamily="2" charset="-78"/>
              </a:rPr>
              <a:t>و سلول‌های تولیدکننده‌ی پیگمنت (رنگ‌دانه پوستی) است. این رنگ‌دانه‌ها باعث ایجاد رنگ پوست، مو و چشم‌ها در انسان می‌شوند. ملانوم چشمی درست همانند ملانوم پوستی در داخل، اطراف چشم یا بخش ملتحمه‌ی چشم ایجاد می‌شود. ملانوم‌های چشمی معمولاً لایه وسط از سه لایه چشمی را درگیر می‌کنند. شواهد علمی نشان می دهد اشکال مختلف سرطان چشم بستگی به </a:t>
            </a:r>
            <a:r>
              <a:rPr lang="fa-IR" sz="2600" dirty="0">
                <a:solidFill>
                  <a:srgbClr val="FF0000"/>
                </a:solidFill>
                <a:cs typeface="Zar" panose="00000400000000000000" pitchFamily="2" charset="-78"/>
              </a:rPr>
              <a:t>مدت زمان مواجهه با پرتوهای فرابنفش </a:t>
            </a:r>
            <a:r>
              <a:rPr lang="fa-IR" sz="2600" dirty="0">
                <a:cs typeface="Zar" panose="00000400000000000000" pitchFamily="2" charset="-78"/>
              </a:rPr>
              <a:t>دارد. یکی از سرطان های بدخيم چشم ملانوم است كه ناشی از پرتوهای فرابنفش می باشد .محل معمول این سرطان در پلك چشم است. احتمال ایجاد عوارض در </a:t>
            </a:r>
            <a:r>
              <a:rPr lang="fa-IR" sz="2600" dirty="0">
                <a:solidFill>
                  <a:srgbClr val="FF0000"/>
                </a:solidFill>
                <a:cs typeface="Zar" panose="00000400000000000000" pitchFamily="2" charset="-78"/>
              </a:rPr>
              <a:t>چشم كودكان در مواجهه با پرتوهای فرابنفش تقریبا </a:t>
            </a:r>
            <a:r>
              <a:rPr lang="en-US" sz="2600" dirty="0">
                <a:solidFill>
                  <a:srgbClr val="FF0000"/>
                </a:solidFill>
                <a:cs typeface="Zar" panose="00000400000000000000" pitchFamily="2" charset="-78"/>
              </a:rPr>
              <a:t>10</a:t>
            </a:r>
            <a:r>
              <a:rPr lang="fa-IR" sz="2600" dirty="0">
                <a:solidFill>
                  <a:srgbClr val="FF0000"/>
                </a:solidFill>
                <a:cs typeface="Zar" panose="00000400000000000000" pitchFamily="2" charset="-78"/>
              </a:rPr>
              <a:t> برابر بيشتر </a:t>
            </a:r>
            <a:r>
              <a:rPr lang="fa-IR" sz="2600" dirty="0">
                <a:cs typeface="Zar" panose="00000400000000000000" pitchFamily="2" charset="-78"/>
              </a:rPr>
              <a:t>از افراد بزرگسال است كه همين امر، ضرورت استفاده از عينك آفتابی را برای كودًكان بيشتر می  كند.</a:t>
            </a:r>
            <a:endParaRPr lang="en-US" sz="2600" dirty="0">
              <a:cs typeface="Zar" panose="00000400000000000000" pitchFamily="2" charset="-78"/>
            </a:endParaRPr>
          </a:p>
          <a:p>
            <a:pPr algn="just" rtl="1"/>
            <a:r>
              <a:rPr lang="fa-IR" sz="2600" dirty="0">
                <a:cs typeface="Zar" panose="00000400000000000000" pitchFamily="2" charset="-78"/>
              </a:rPr>
              <a:t>یافته‌های علمی مختلف نشان می‌دهد که قرار گرفتن در معرض اشعه یو وی باعث بروز سرطان چشم نیز می‌شود. ملانوما شایع‌ترین سرطان بدخیم چشم است. برای درمان آن نیاز به عمل جراحی است.</a:t>
            </a:r>
          </a:p>
        </p:txBody>
      </p:sp>
      <p:pic>
        <p:nvPicPr>
          <p:cNvPr id="2" name="Picture 1"/>
          <p:cNvPicPr>
            <a:picLocks noChangeAspect="1"/>
          </p:cNvPicPr>
          <p:nvPr/>
        </p:nvPicPr>
        <p:blipFill>
          <a:blip r:embed="rId3"/>
          <a:stretch>
            <a:fillRect/>
          </a:stretch>
        </p:blipFill>
        <p:spPr>
          <a:xfrm>
            <a:off x="4585072" y="4445876"/>
            <a:ext cx="3453497" cy="2412124"/>
          </a:xfrm>
          <a:prstGeom prst="rect">
            <a:avLst/>
          </a:prstGeom>
        </p:spPr>
      </p:pic>
      <p:pic>
        <p:nvPicPr>
          <p:cNvPr id="4" name="Picture 3"/>
          <p:cNvPicPr>
            <a:picLocks noChangeAspect="1"/>
          </p:cNvPicPr>
          <p:nvPr/>
        </p:nvPicPr>
        <p:blipFill>
          <a:blip r:embed="rId4"/>
          <a:stretch>
            <a:fillRect/>
          </a:stretch>
        </p:blipFill>
        <p:spPr>
          <a:xfrm>
            <a:off x="572800" y="4445876"/>
            <a:ext cx="3700175" cy="2412124"/>
          </a:xfrm>
          <a:prstGeom prst="rect">
            <a:avLst/>
          </a:prstGeom>
        </p:spPr>
      </p:pic>
      <p:pic>
        <p:nvPicPr>
          <p:cNvPr id="5" name="Picture 4"/>
          <p:cNvPicPr>
            <a:picLocks noChangeAspect="1"/>
          </p:cNvPicPr>
          <p:nvPr/>
        </p:nvPicPr>
        <p:blipFill>
          <a:blip r:embed="rId5"/>
          <a:stretch>
            <a:fillRect/>
          </a:stretch>
        </p:blipFill>
        <p:spPr>
          <a:xfrm>
            <a:off x="8350666" y="4445876"/>
            <a:ext cx="3264423" cy="2412124"/>
          </a:xfrm>
          <a:prstGeom prst="rect">
            <a:avLst/>
          </a:prstGeom>
        </p:spPr>
      </p:pic>
    </p:spTree>
    <p:extLst>
      <p:ext uri="{BB962C8B-B14F-4D97-AF65-F5344CB8AC3E}">
        <p14:creationId xmlns:p14="http://schemas.microsoft.com/office/powerpoint/2010/main" val="286299167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2248" y="147145"/>
            <a:ext cx="11834648" cy="4740165"/>
          </a:xfrm>
        </p:spPr>
        <p:txBody>
          <a:bodyPr>
            <a:normAutofit fontScale="92500" lnSpcReduction="20000"/>
          </a:bodyPr>
          <a:lstStyle/>
          <a:p>
            <a:pPr algn="just" rtl="1">
              <a:lnSpc>
                <a:spcPct val="110000"/>
              </a:lnSpc>
            </a:pPr>
            <a:r>
              <a:rPr lang="fa-IR" b="1" dirty="0">
                <a:cs typeface="Zar" panose="00000400000000000000" pitchFamily="2" charset="-78"/>
              </a:rPr>
              <a:t>مضرات لامپ </a:t>
            </a:r>
            <a:r>
              <a:rPr lang="en-US" b="1" dirty="0">
                <a:cs typeface="Zar" panose="00000400000000000000" pitchFamily="2" charset="-78"/>
              </a:rPr>
              <a:t>UV</a:t>
            </a:r>
            <a:r>
              <a:rPr lang="fa-IR" b="1" dirty="0">
                <a:cs typeface="Zar" panose="00000400000000000000" pitchFamily="2" charset="-78"/>
              </a:rPr>
              <a:t> برای ناخن</a:t>
            </a:r>
          </a:p>
          <a:p>
            <a:pPr algn="just" rtl="1">
              <a:lnSpc>
                <a:spcPct val="110000"/>
              </a:lnSpc>
            </a:pPr>
            <a:r>
              <a:rPr lang="fa-IR" dirty="0">
                <a:cs typeface="Zar" panose="00000400000000000000" pitchFamily="2" charset="-78"/>
              </a:rPr>
              <a:t>مطالعات بسیاری بر روی خطرات احتمالی استفاده از لامپ </a:t>
            </a:r>
            <a:r>
              <a:rPr lang="en-US" dirty="0">
                <a:cs typeface="Zar" panose="00000400000000000000" pitchFamily="2" charset="-78"/>
              </a:rPr>
              <a:t> </a:t>
            </a:r>
            <a:r>
              <a:rPr lang="en-US" b="1" dirty="0">
                <a:cs typeface="Zar" panose="00000400000000000000" pitchFamily="2" charset="-78"/>
              </a:rPr>
              <a:t>UV</a:t>
            </a:r>
            <a:r>
              <a:rPr lang="en-US" dirty="0">
                <a:cs typeface="Zar" panose="00000400000000000000" pitchFamily="2" charset="-78"/>
              </a:rPr>
              <a:t> </a:t>
            </a:r>
            <a:r>
              <a:rPr lang="fa-IR" dirty="0">
                <a:cs typeface="Zar" panose="00000400000000000000" pitchFamily="2" charset="-78"/>
              </a:rPr>
              <a:t>برای ناخن انجام شده است. آنچه که به دست آمده نشان می دهد  خطرات آن ها اگر در مدت </a:t>
            </a:r>
            <a:r>
              <a:rPr lang="fa-IR" dirty="0">
                <a:solidFill>
                  <a:srgbClr val="FF0000"/>
                </a:solidFill>
                <a:cs typeface="Zar" panose="00000400000000000000" pitchFamily="2" charset="-78"/>
              </a:rPr>
              <a:t>زمان طولانی </a:t>
            </a:r>
            <a:r>
              <a:rPr lang="fa-IR" dirty="0">
                <a:cs typeface="Zar" panose="00000400000000000000" pitchFamily="2" charset="-78"/>
              </a:rPr>
              <a:t>استفاده نشود پایین است. در واقع مدت زمان در اینجا نقش زیادی ایفا می کند. درست مثل اشعه یو وی خورشید که در طی زمان منجر به پیری پوست می شود . </a:t>
            </a:r>
          </a:p>
          <a:p>
            <a:pPr algn="just" rtl="1">
              <a:lnSpc>
                <a:spcPct val="110000"/>
              </a:lnSpc>
            </a:pPr>
            <a:r>
              <a:rPr lang="fa-IR" dirty="0">
                <a:cs typeface="Zar" panose="00000400000000000000" pitchFamily="2" charset="-78"/>
              </a:rPr>
              <a:t>استفاده از لامپ</a:t>
            </a:r>
            <a:r>
              <a:rPr lang="en-US" b="1" dirty="0">
                <a:cs typeface="Zar" panose="00000400000000000000" pitchFamily="2" charset="-78"/>
              </a:rPr>
              <a:t>UV</a:t>
            </a:r>
            <a:r>
              <a:rPr lang="en-US" dirty="0">
                <a:cs typeface="Zar" panose="00000400000000000000" pitchFamily="2" charset="-78"/>
              </a:rPr>
              <a:t> </a:t>
            </a:r>
            <a:r>
              <a:rPr lang="fa-IR" dirty="0">
                <a:cs typeface="Zar" panose="00000400000000000000" pitchFamily="2" charset="-78"/>
              </a:rPr>
              <a:t> برای ناخن می تواند منجر به </a:t>
            </a:r>
            <a:r>
              <a:rPr lang="fa-IR" dirty="0">
                <a:solidFill>
                  <a:srgbClr val="FF0000"/>
                </a:solidFill>
                <a:cs typeface="Zar" panose="00000400000000000000" pitchFamily="2" charset="-78"/>
              </a:rPr>
              <a:t>پیری پوست پشت دست ها </a:t>
            </a:r>
            <a:r>
              <a:rPr lang="fa-IR" dirty="0">
                <a:cs typeface="Zar" panose="00000400000000000000" pitchFamily="2" charset="-78"/>
              </a:rPr>
              <a:t>شود. پوست پشت دست در اثر قرارگیری زیر نور یو وی ممکن است خاصیت الاستینی خود را از دست بدهد و نازک شود. علاوه بر این دست ها معمولا در معرض اشعه خورشید هستند و هیچ پوششی ندارند و دریافت اشعه یو وی اضافی می تواند به کلاژن آن ها آسیب بزند و رنگ دانه های آن را سیاه کند. بعد از استفاده از لامپ </a:t>
            </a:r>
            <a:r>
              <a:rPr lang="en-US" b="1" dirty="0">
                <a:cs typeface="Zar" panose="00000400000000000000" pitchFamily="2" charset="-78"/>
              </a:rPr>
              <a:t>UV</a:t>
            </a:r>
            <a:r>
              <a:rPr lang="en-US" dirty="0">
                <a:cs typeface="Zar" panose="00000400000000000000" pitchFamily="2" charset="-78"/>
              </a:rPr>
              <a:t> </a:t>
            </a:r>
            <a:r>
              <a:rPr lang="fa-IR" dirty="0">
                <a:cs typeface="Zar" panose="00000400000000000000" pitchFamily="2" charset="-78"/>
              </a:rPr>
              <a:t> برای ناخن باید مراقبت از این ناحیه را افزایش دهیم. اشعه یو وی، هرآنچه که در معرضش قرار می گیرد را تخریب می کند. بنابراین هنگامی که از لامپ </a:t>
            </a:r>
            <a:r>
              <a:rPr lang="en-US" b="1" dirty="0">
                <a:cs typeface="Zar" panose="00000400000000000000" pitchFamily="2" charset="-78"/>
              </a:rPr>
              <a:t>UV</a:t>
            </a:r>
            <a:r>
              <a:rPr lang="en-US" dirty="0">
                <a:cs typeface="Zar" panose="00000400000000000000" pitchFamily="2" charset="-78"/>
              </a:rPr>
              <a:t> </a:t>
            </a:r>
            <a:r>
              <a:rPr lang="fa-IR" dirty="0">
                <a:cs typeface="Zar" panose="00000400000000000000" pitchFamily="2" charset="-78"/>
              </a:rPr>
              <a:t> برای ناخن استفاده می کنید سعی کنید سطح کمتری از دست در معرض این اشعه قرار گیرد. اشعه یو وی حتی می تواند باعث نازک شدن و شکستن ناخن شود.</a:t>
            </a:r>
          </a:p>
        </p:txBody>
      </p:sp>
      <p:pic>
        <p:nvPicPr>
          <p:cNvPr id="7" name="Picture 6"/>
          <p:cNvPicPr>
            <a:picLocks noChangeAspect="1"/>
          </p:cNvPicPr>
          <p:nvPr/>
        </p:nvPicPr>
        <p:blipFill>
          <a:blip r:embed="rId2"/>
          <a:stretch>
            <a:fillRect/>
          </a:stretch>
        </p:blipFill>
        <p:spPr>
          <a:xfrm>
            <a:off x="610255" y="4962195"/>
            <a:ext cx="3331123" cy="1785445"/>
          </a:xfrm>
          <a:prstGeom prst="rect">
            <a:avLst/>
          </a:prstGeom>
        </p:spPr>
      </p:pic>
      <p:pic>
        <p:nvPicPr>
          <p:cNvPr id="8" name="Picture 7"/>
          <p:cNvPicPr>
            <a:picLocks noChangeAspect="1"/>
          </p:cNvPicPr>
          <p:nvPr/>
        </p:nvPicPr>
        <p:blipFill>
          <a:blip r:embed="rId3"/>
          <a:stretch>
            <a:fillRect/>
          </a:stretch>
        </p:blipFill>
        <p:spPr>
          <a:xfrm>
            <a:off x="4341426" y="4962194"/>
            <a:ext cx="2595727" cy="1785445"/>
          </a:xfrm>
          <a:prstGeom prst="rect">
            <a:avLst/>
          </a:prstGeom>
        </p:spPr>
      </p:pic>
    </p:spTree>
    <p:extLst>
      <p:ext uri="{BB962C8B-B14F-4D97-AF65-F5344CB8AC3E}">
        <p14:creationId xmlns:p14="http://schemas.microsoft.com/office/powerpoint/2010/main" val="201184871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4083" y="73572"/>
            <a:ext cx="11918731" cy="4729656"/>
          </a:xfrm>
        </p:spPr>
        <p:txBody>
          <a:bodyPr>
            <a:normAutofit fontScale="92500" lnSpcReduction="20000"/>
          </a:bodyPr>
          <a:lstStyle/>
          <a:p>
            <a:pPr algn="just" rtl="1"/>
            <a:r>
              <a:rPr lang="fa-IR" b="1" dirty="0">
                <a:cs typeface="Zar" panose="00000400000000000000" pitchFamily="2" charset="-78"/>
              </a:rPr>
              <a:t>مضرات اشعه </a:t>
            </a:r>
            <a:r>
              <a:rPr lang="en-US" b="1" dirty="0">
                <a:cs typeface="Zar" panose="00000400000000000000" pitchFamily="2" charset="-78"/>
              </a:rPr>
              <a:t>UV </a:t>
            </a:r>
            <a:r>
              <a:rPr lang="fa-IR" b="1" dirty="0">
                <a:cs typeface="Zar" panose="00000400000000000000" pitchFamily="2" charset="-78"/>
              </a:rPr>
              <a:t>برای سیستم ایمنی بدن</a:t>
            </a:r>
          </a:p>
          <a:p>
            <a:pPr algn="just" rtl="1"/>
            <a:r>
              <a:rPr lang="fa-IR" dirty="0">
                <a:cs typeface="Zar" panose="00000400000000000000" pitchFamily="2" charset="-78"/>
              </a:rPr>
              <a:t>قرار گرفتن بیش از حد در معرض اشعه ماورا بنفش </a:t>
            </a:r>
            <a:r>
              <a:rPr lang="fa-IR" dirty="0">
                <a:solidFill>
                  <a:srgbClr val="FF0000"/>
                </a:solidFill>
                <a:cs typeface="Zar" panose="00000400000000000000" pitchFamily="2" charset="-78"/>
              </a:rPr>
              <a:t>اثر مهار کننده‌ای بر سیستم ایمنی </a:t>
            </a:r>
            <a:r>
              <a:rPr lang="fa-IR" dirty="0">
                <a:cs typeface="Zar" panose="00000400000000000000" pitchFamily="2" charset="-78"/>
              </a:rPr>
              <a:t>بدن دارد. یافته‌های علمی نشان می‌دهد آفتاب سوختگی، توزیع و عملکرد گلبول‌های سفید خون را در بدن به مدت ۲۴ ساعت مختل می‌کند. این آسیب می‌تواند حتی جدی‌تر نیز بشود. به این ترتیب بدن </a:t>
            </a:r>
            <a:r>
              <a:rPr lang="fa-IR" dirty="0">
                <a:solidFill>
                  <a:srgbClr val="FF0000"/>
                </a:solidFill>
                <a:cs typeface="Zar" panose="00000400000000000000" pitchFamily="2" charset="-78"/>
              </a:rPr>
              <a:t>در این مدت در برابر انواع میکروب‌ها و ویروس‌ها تضعیف می‌شود. </a:t>
            </a:r>
            <a:r>
              <a:rPr lang="fa-IR" dirty="0">
                <a:cs typeface="Zar" panose="00000400000000000000" pitchFamily="2" charset="-78"/>
              </a:rPr>
              <a:t>این اتفاق می‌تواند بیماری‌های جانبی بعضا خطرناکی را به همراه داشته باشد.</a:t>
            </a:r>
          </a:p>
          <a:p>
            <a:pPr algn="just" rtl="1"/>
            <a:r>
              <a:rPr lang="fa-IR" dirty="0">
                <a:cs typeface="Zar" panose="00000400000000000000" pitchFamily="2" charset="-78"/>
              </a:rPr>
              <a:t>در بسياری از مناطق به ویژه در كشورهای در حال توسعه، سطوح بالای پرتوهای فرابنفش ممکن است اثربخشی واكسن را كاهش دهد. از آنجایيکه عمده بيماری های قابل پيشگيری با واكسن، جزء بيماری های عفونی هستند، هر عاملی كه تأثير واكسن را حتی به ميزان كم كاهش دهد می تواند تأثير قابل توجهی بر سلامت داشته باشد.</a:t>
            </a:r>
          </a:p>
          <a:p>
            <a:pPr algn="just" rtl="1"/>
            <a:r>
              <a:rPr lang="fa-IR" dirty="0">
                <a:cs typeface="Zar" panose="00000400000000000000" pitchFamily="2" charset="-78"/>
              </a:rPr>
              <a:t>آزمایشات انجام شده بر روی حيوانات نشان داده است كه پرتوهای فرابنفش می تواند دوره ایجاد و شدت تومورهای پوست را تغيير دهد. همچنين بروز سرطان سلول های سنگفرشی در افرادی كه با داروهای سركوب كننده سيستم ایمنی تحت درمان هستند از جمعيت عادی بيشتر است. بنابراین مواجهه با پرتوهای فرابنفش صرفنظر از اثر آن بر شروع سرطان پوست ،ممکن است حالت دفاعی بدن را كه در حالت معمولی از گسترش تومورهای پوستی جلوگيری می كند كاهش دهد)</a:t>
            </a:r>
          </a:p>
        </p:txBody>
      </p:sp>
      <p:pic>
        <p:nvPicPr>
          <p:cNvPr id="4" name="Picture 3"/>
          <p:cNvPicPr>
            <a:picLocks noChangeAspect="1"/>
          </p:cNvPicPr>
          <p:nvPr/>
        </p:nvPicPr>
        <p:blipFill>
          <a:blip r:embed="rId2"/>
          <a:stretch>
            <a:fillRect/>
          </a:stretch>
        </p:blipFill>
        <p:spPr>
          <a:xfrm>
            <a:off x="403499" y="4443250"/>
            <a:ext cx="3264611" cy="2414750"/>
          </a:xfrm>
          <a:prstGeom prst="rect">
            <a:avLst/>
          </a:prstGeom>
        </p:spPr>
      </p:pic>
      <p:pic>
        <p:nvPicPr>
          <p:cNvPr id="5" name="Picture 4"/>
          <p:cNvPicPr>
            <a:picLocks noChangeAspect="1"/>
          </p:cNvPicPr>
          <p:nvPr/>
        </p:nvPicPr>
        <p:blipFill>
          <a:blip r:embed="rId3"/>
          <a:stretch>
            <a:fillRect/>
          </a:stretch>
        </p:blipFill>
        <p:spPr>
          <a:xfrm>
            <a:off x="6159062" y="4550978"/>
            <a:ext cx="4540470" cy="2307021"/>
          </a:xfrm>
          <a:prstGeom prst="rect">
            <a:avLst/>
          </a:prstGeom>
        </p:spPr>
      </p:pic>
    </p:spTree>
    <p:extLst>
      <p:ext uri="{BB962C8B-B14F-4D97-AF65-F5344CB8AC3E}">
        <p14:creationId xmlns:p14="http://schemas.microsoft.com/office/powerpoint/2010/main" val="88015511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93986" y="469790"/>
            <a:ext cx="11217165" cy="5373962"/>
          </a:xfrm>
        </p:spPr>
        <p:txBody>
          <a:bodyPr>
            <a:normAutofit/>
          </a:bodyPr>
          <a:lstStyle/>
          <a:p>
            <a:pPr algn="just" rtl="1"/>
            <a:r>
              <a:rPr lang="fa-IR" b="1" dirty="0">
                <a:cs typeface="Zar" panose="00000400000000000000" pitchFamily="2" charset="-78"/>
              </a:rPr>
              <a:t>تأثیر اشعه یو وی بر جنین</a:t>
            </a:r>
          </a:p>
          <a:p>
            <a:pPr algn="just" rtl="1"/>
            <a:r>
              <a:rPr lang="fa-IR" dirty="0">
                <a:cs typeface="Zar" panose="00000400000000000000" pitchFamily="2" charset="-78"/>
              </a:rPr>
              <a:t>محققان در خصوص مضرات اشعه </a:t>
            </a:r>
            <a:r>
              <a:rPr lang="en-US" dirty="0">
                <a:cs typeface="Zar" panose="00000400000000000000" pitchFamily="2" charset="-78"/>
              </a:rPr>
              <a:t>UV </a:t>
            </a:r>
            <a:r>
              <a:rPr lang="fa-IR" dirty="0">
                <a:cs typeface="Zar" panose="00000400000000000000" pitchFamily="2" charset="-78"/>
              </a:rPr>
              <a:t>در بارداری به طور قطع اظهارنظر نکرده‌اند. اما قرار گرفتن در معرض تابش اشعه ماورا بنفش خطرات خاص خود را دارد. به علاوه </a:t>
            </a:r>
            <a:r>
              <a:rPr lang="fa-IR" dirty="0">
                <a:solidFill>
                  <a:srgbClr val="FF0000"/>
                </a:solidFill>
                <a:cs typeface="Zar" panose="00000400000000000000" pitchFamily="2" charset="-78"/>
              </a:rPr>
              <a:t>موجب کم شدن آب بدن </a:t>
            </a:r>
            <a:r>
              <a:rPr lang="fa-IR" dirty="0">
                <a:cs typeface="Zar" panose="00000400000000000000" pitchFamily="2" charset="-78"/>
              </a:rPr>
              <a:t>نیز می‌شود که برای جنین در رحم مادر بسیار خطرناک است. لذا توصیه پزشکان این است که نیاز خود به آفتاب برای جذب ویتامین </a:t>
            </a:r>
            <a:r>
              <a:rPr lang="en-US" dirty="0">
                <a:cs typeface="Zar" panose="00000400000000000000" pitchFamily="2" charset="-78"/>
              </a:rPr>
              <a:t>D </a:t>
            </a:r>
            <a:r>
              <a:rPr lang="fa-IR" dirty="0">
                <a:cs typeface="Zar" panose="00000400000000000000" pitchFamily="2" charset="-78"/>
              </a:rPr>
              <a:t> در دوره بارداری را از طریق پیاده روی در ساعاتی از روز خارج از بازه ساعت ۱۰ تا ۱۶ تامین نمایید.</a:t>
            </a:r>
          </a:p>
        </p:txBody>
      </p:sp>
      <p:pic>
        <p:nvPicPr>
          <p:cNvPr id="2" name="Picture 1"/>
          <p:cNvPicPr>
            <a:picLocks noChangeAspect="1"/>
          </p:cNvPicPr>
          <p:nvPr/>
        </p:nvPicPr>
        <p:blipFill>
          <a:blip r:embed="rId2"/>
          <a:stretch>
            <a:fillRect/>
          </a:stretch>
        </p:blipFill>
        <p:spPr>
          <a:xfrm>
            <a:off x="781871" y="3450841"/>
            <a:ext cx="4275055" cy="2844855"/>
          </a:xfrm>
          <a:prstGeom prst="rect">
            <a:avLst/>
          </a:prstGeom>
        </p:spPr>
      </p:pic>
      <p:pic>
        <p:nvPicPr>
          <p:cNvPr id="4" name="Picture 3"/>
          <p:cNvPicPr>
            <a:picLocks noChangeAspect="1"/>
          </p:cNvPicPr>
          <p:nvPr/>
        </p:nvPicPr>
        <p:blipFill>
          <a:blip r:embed="rId3"/>
          <a:stretch>
            <a:fillRect/>
          </a:stretch>
        </p:blipFill>
        <p:spPr>
          <a:xfrm>
            <a:off x="6301114" y="3450840"/>
            <a:ext cx="4661175" cy="2634577"/>
          </a:xfrm>
          <a:prstGeom prst="rect">
            <a:avLst/>
          </a:prstGeom>
        </p:spPr>
      </p:pic>
    </p:spTree>
    <p:extLst>
      <p:ext uri="{BB962C8B-B14F-4D97-AF65-F5344CB8AC3E}">
        <p14:creationId xmlns:p14="http://schemas.microsoft.com/office/powerpoint/2010/main" val="71674580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4083" y="1387366"/>
            <a:ext cx="11500945" cy="5328744"/>
          </a:xfrm>
        </p:spPr>
        <p:txBody>
          <a:bodyPr>
            <a:normAutofit fontScale="92500"/>
          </a:bodyPr>
          <a:lstStyle/>
          <a:p>
            <a:pPr algn="just" rtl="1" fontAlgn="base">
              <a:lnSpc>
                <a:spcPct val="110000"/>
              </a:lnSpc>
            </a:pPr>
            <a:r>
              <a:rPr lang="fa-IR" b="1" dirty="0">
                <a:cs typeface="Zar" panose="00000400000000000000" pitchFamily="2" charset="-78"/>
              </a:rPr>
              <a:t>نابودی محیط زیست</a:t>
            </a:r>
          </a:p>
          <a:p>
            <a:pPr algn="just" rtl="1" fontAlgn="base">
              <a:lnSpc>
                <a:spcPct val="110000"/>
              </a:lnSpc>
            </a:pPr>
            <a:r>
              <a:rPr lang="fa-IR" dirty="0">
                <a:cs typeface="Zar" panose="00000400000000000000" pitchFamily="2" charset="-78"/>
              </a:rPr>
              <a:t>بسیاری از گونه‌های گیاهی در مقابل اشعه قوی ماورای بنفش آسیب‌پذیر هستند و تابش بیش از حد منجر به </a:t>
            </a:r>
            <a:r>
              <a:rPr lang="fa-IR" dirty="0">
                <a:solidFill>
                  <a:srgbClr val="FF0000"/>
                </a:solidFill>
                <a:cs typeface="Zar" panose="00000400000000000000" pitchFamily="2" charset="-78"/>
              </a:rPr>
              <a:t>حداقل شدن رشد، فتوسنتز و ثمردهی </a:t>
            </a:r>
            <a:r>
              <a:rPr lang="fa-IR" dirty="0">
                <a:cs typeface="Zar" panose="00000400000000000000" pitchFamily="2" charset="-78"/>
              </a:rPr>
              <a:t>خواهد شد. برخی از این گونه ها عبارتند از جو، گندم، ذرت، جو صحرایی، برنج، گل‌کلم، گوجه فرنگی. جنگل ها نیز به همین میزان از زوال ازن ضربه می خورند.</a:t>
            </a:r>
          </a:p>
          <a:p>
            <a:pPr algn="just" rtl="1" fontAlgn="base">
              <a:lnSpc>
                <a:spcPct val="110000"/>
              </a:lnSpc>
            </a:pPr>
            <a:r>
              <a:rPr lang="fa-IR" b="1" dirty="0">
                <a:cs typeface="Zar" panose="00000400000000000000" pitchFamily="2" charset="-78"/>
              </a:rPr>
              <a:t>تهدید حیات موجودات دریایی</a:t>
            </a:r>
          </a:p>
          <a:p>
            <a:pPr algn="just" rtl="1" fontAlgn="base">
              <a:lnSpc>
                <a:spcPct val="110000"/>
              </a:lnSpc>
            </a:pPr>
            <a:r>
              <a:rPr lang="fa-IR" dirty="0">
                <a:cs typeface="Zar" panose="00000400000000000000" pitchFamily="2" charset="-78"/>
              </a:rPr>
              <a:t>موجودات دریایی مخصوصا </a:t>
            </a:r>
            <a:r>
              <a:rPr lang="fa-IR" dirty="0">
                <a:solidFill>
                  <a:srgbClr val="FF0000"/>
                </a:solidFill>
                <a:cs typeface="Zar" panose="00000400000000000000" pitchFamily="2" charset="-78"/>
              </a:rPr>
              <a:t>پلانکتون ها </a:t>
            </a:r>
            <a:r>
              <a:rPr lang="fa-IR" dirty="0">
                <a:cs typeface="Zar" panose="00000400000000000000" pitchFamily="2" charset="-78"/>
              </a:rPr>
              <a:t>در معرض اشعه قوی ماورای بنفش، به شدت تحت تاثیر قرار می گیرند. در زنجیره غذایی دریایی، پلانکتون ها بیشترین ارزش را دارند. اگر تعداد پلانکتون ها به علت نابودی لایه اوزون کاهش یابد، زنجیره غذایی دریایی به طرق مختلف مختل می شود. همچنین، تابش بیش از حد اشعه های خورشیدی می تواند بر زندگی ماهیگیران نیز اثر بگذارد. فراتر از اینها، گونه های خاصی از موجودات دریایی در ابتدای حیات خود به شدت تحت تاثیر اشعه ماورای بنفش قرار می گیرند.</a:t>
            </a:r>
          </a:p>
        </p:txBody>
      </p:sp>
      <p:sp>
        <p:nvSpPr>
          <p:cNvPr id="4" name="Title 1"/>
          <p:cNvSpPr>
            <a:spLocks noGrp="1"/>
          </p:cNvSpPr>
          <p:nvPr>
            <p:ph type="title"/>
          </p:nvPr>
        </p:nvSpPr>
        <p:spPr>
          <a:xfrm>
            <a:off x="838200" y="365126"/>
            <a:ext cx="10515600" cy="1053772"/>
          </a:xfrm>
        </p:spPr>
        <p:txBody>
          <a:bodyPr/>
          <a:lstStyle/>
          <a:p>
            <a:pPr algn="ctr" rtl="1"/>
            <a:r>
              <a:rPr lang="fa-IR" b="1" dirty="0">
                <a:cs typeface="Zar" panose="00000400000000000000" pitchFamily="2" charset="-78"/>
              </a:rPr>
              <a:t>سایر اثرات </a:t>
            </a:r>
            <a:endParaRPr lang="en-US" b="1" dirty="0">
              <a:cs typeface="Zar" panose="00000400000000000000" pitchFamily="2" charset="-78"/>
            </a:endParaRPr>
          </a:p>
        </p:txBody>
      </p:sp>
    </p:spTree>
    <p:extLst>
      <p:ext uri="{BB962C8B-B14F-4D97-AF65-F5344CB8AC3E}">
        <p14:creationId xmlns:p14="http://schemas.microsoft.com/office/powerpoint/2010/main" val="23707939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053772"/>
          </a:xfrm>
        </p:spPr>
        <p:txBody>
          <a:bodyPr/>
          <a:lstStyle/>
          <a:p>
            <a:pPr algn="ctr" rtl="1"/>
            <a:r>
              <a:rPr lang="fa-IR" b="1" dirty="0">
                <a:cs typeface="Zar" panose="00000400000000000000" pitchFamily="2" charset="-78"/>
              </a:rPr>
              <a:t>سایر اثرات </a:t>
            </a:r>
            <a:endParaRPr lang="en-US" b="1" dirty="0">
              <a:cs typeface="Zar" panose="00000400000000000000" pitchFamily="2" charset="-78"/>
            </a:endParaRPr>
          </a:p>
        </p:txBody>
      </p:sp>
      <p:sp>
        <p:nvSpPr>
          <p:cNvPr id="3" name="Content Placeholder 2"/>
          <p:cNvSpPr>
            <a:spLocks noGrp="1"/>
          </p:cNvSpPr>
          <p:nvPr>
            <p:ph idx="1"/>
          </p:nvPr>
        </p:nvSpPr>
        <p:spPr/>
        <p:txBody>
          <a:bodyPr>
            <a:normAutofit fontScale="77500" lnSpcReduction="20000"/>
          </a:bodyPr>
          <a:lstStyle/>
          <a:p>
            <a:pPr algn="just" rtl="1" fontAlgn="base">
              <a:lnSpc>
                <a:spcPct val="110000"/>
              </a:lnSpc>
            </a:pPr>
            <a:r>
              <a:rPr lang="fa-IR" b="1" dirty="0">
                <a:cs typeface="Zar" panose="00000400000000000000" pitchFamily="2" charset="-78"/>
              </a:rPr>
              <a:t>تاثیر بر جانوران</a:t>
            </a:r>
          </a:p>
          <a:p>
            <a:pPr algn="just" rtl="1" fontAlgn="base">
              <a:lnSpc>
                <a:spcPct val="110000"/>
              </a:lnSpc>
            </a:pPr>
            <a:r>
              <a:rPr lang="fa-IR" dirty="0">
                <a:cs typeface="Zar" panose="00000400000000000000" pitchFamily="2" charset="-78"/>
              </a:rPr>
              <a:t>اشعه ماورای بنفش بسیار زیاد در جانواران اهلی می تواند منجر به سرطان پوست و چشم شود.</a:t>
            </a:r>
          </a:p>
          <a:p>
            <a:pPr algn="just" rtl="1" fontAlgn="base">
              <a:lnSpc>
                <a:spcPct val="110000"/>
              </a:lnSpc>
            </a:pPr>
            <a:r>
              <a:rPr lang="fa-IR" b="1" dirty="0">
                <a:cs typeface="Zar" panose="00000400000000000000" pitchFamily="2" charset="-78"/>
              </a:rPr>
              <a:t>اثر بر مواد خاص</a:t>
            </a:r>
          </a:p>
          <a:p>
            <a:pPr algn="just" rtl="1" fontAlgn="base">
              <a:lnSpc>
                <a:spcPct val="110000"/>
              </a:lnSpc>
            </a:pPr>
            <a:r>
              <a:rPr lang="fa-IR" dirty="0">
                <a:cs typeface="Zar" panose="00000400000000000000" pitchFamily="2" charset="-78"/>
              </a:rPr>
              <a:t>موادی مانند پلاستیک، چوب، پارچه، لاستیک به وسیله اشعه ماورای بنفش بسیار زیاد و به شدت شکننده می‌شوند.</a:t>
            </a:r>
          </a:p>
          <a:p>
            <a:pPr algn="just" rtl="1">
              <a:lnSpc>
                <a:spcPct val="110000"/>
              </a:lnSpc>
            </a:pPr>
            <a:endParaRPr lang="fa-IR" dirty="0">
              <a:cs typeface="Zar" panose="00000400000000000000" pitchFamily="2" charset="-78"/>
            </a:endParaRPr>
          </a:p>
          <a:p>
            <a:pPr algn="r" rtl="1"/>
            <a:r>
              <a:rPr lang="fa-IR" b="1" dirty="0">
                <a:cs typeface="Zar" panose="00000400000000000000" pitchFamily="2" charset="-78"/>
              </a:rPr>
              <a:t>اثرات شیمیایی پرتو فرابنفش بر سایر مواد</a:t>
            </a:r>
            <a:r>
              <a:rPr lang="fa-IR" dirty="0">
                <a:cs typeface="Zar" panose="00000400000000000000" pitchFamily="2" charset="-78"/>
              </a:rPr>
              <a:t> </a:t>
            </a:r>
          </a:p>
          <a:p>
            <a:pPr algn="r" rtl="1"/>
            <a:r>
              <a:rPr lang="fa-IR" dirty="0">
                <a:cs typeface="Zar" panose="00000400000000000000" pitchFamily="2" charset="-78"/>
              </a:rPr>
              <a:t>تنزل کیفی مواد پلیمری،</a:t>
            </a:r>
          </a:p>
          <a:p>
            <a:pPr algn="r" rtl="1"/>
            <a:r>
              <a:rPr lang="fa-IR" dirty="0">
                <a:cs typeface="Zar" panose="00000400000000000000" pitchFamily="2" charset="-78"/>
              </a:rPr>
              <a:t>کاهش رنگدانه‌ها، رنگ‌های نساجی و صنعتی </a:t>
            </a:r>
            <a:r>
              <a:rPr lang="en-US" dirty="0">
                <a:cs typeface="Zar" panose="00000400000000000000" pitchFamily="2" charset="-78"/>
              </a:rPr>
              <a:t>Degradation of Polymers, Pigments and Dyes </a:t>
            </a:r>
          </a:p>
          <a:p>
            <a:pPr algn="r" rtl="1"/>
            <a:r>
              <a:rPr lang="fa-IR" dirty="0">
                <a:cs typeface="Zar" panose="00000400000000000000" pitchFamily="2" charset="-78"/>
              </a:rPr>
              <a:t>بیشتر مواد پلیمری صنعتی یا موارد مصرفی، به توسط تخریب انواع تابش‌های فرابنفش و به علت تنزل کیفی، نیاز به پایدارکننده‌هایی برای کند کردن روند حمله به ساختار خود دارند.</a:t>
            </a:r>
          </a:p>
        </p:txBody>
      </p:sp>
    </p:spTree>
    <p:extLst>
      <p:ext uri="{BB962C8B-B14F-4D97-AF65-F5344CB8AC3E}">
        <p14:creationId xmlns:p14="http://schemas.microsoft.com/office/powerpoint/2010/main" val="280789813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48710" y="641131"/>
            <a:ext cx="10515600" cy="5167970"/>
          </a:xfrm>
        </p:spPr>
        <p:txBody>
          <a:bodyPr>
            <a:normAutofit/>
          </a:bodyPr>
          <a:lstStyle/>
          <a:p>
            <a:pPr marL="0" indent="0" algn="ctr" rtl="1">
              <a:buNone/>
            </a:pPr>
            <a:r>
              <a:rPr lang="fa-IR" sz="6000" b="1" dirty="0">
                <a:cs typeface="Zar" panose="00000400000000000000" pitchFamily="2" charset="-78"/>
              </a:rPr>
              <a:t>فصل هفتم </a:t>
            </a:r>
          </a:p>
          <a:p>
            <a:pPr marL="0" indent="0" algn="ctr" rtl="1">
              <a:buNone/>
            </a:pPr>
            <a:endParaRPr lang="fa-IR" sz="6000" b="1" dirty="0">
              <a:cs typeface="Zar" panose="00000400000000000000" pitchFamily="2" charset="-78"/>
            </a:endParaRPr>
          </a:p>
          <a:p>
            <a:pPr marL="0" indent="0" algn="ctr" rtl="1">
              <a:buNone/>
            </a:pPr>
            <a:r>
              <a:rPr lang="fa-IR" sz="6000" b="1" dirty="0">
                <a:cs typeface="Zar" panose="00000400000000000000" pitchFamily="2" charset="-78"/>
              </a:rPr>
              <a:t>ایندکس </a:t>
            </a:r>
            <a:r>
              <a:rPr lang="en-US" sz="6000" b="1" dirty="0">
                <a:cs typeface="Zar" panose="00000400000000000000" pitchFamily="2" charset="-78"/>
              </a:rPr>
              <a:t>UV</a:t>
            </a:r>
            <a:endParaRPr lang="fa-IR" sz="6000" b="1" dirty="0">
              <a:cs typeface="Zar" panose="00000400000000000000" pitchFamily="2" charset="-78"/>
            </a:endParaRPr>
          </a:p>
          <a:p>
            <a:pPr marL="0" indent="0" algn="ctr" rtl="1">
              <a:buNone/>
            </a:pPr>
            <a:r>
              <a:rPr lang="fa-IR" sz="6000" b="1" dirty="0">
                <a:cs typeface="Zar" panose="00000400000000000000" pitchFamily="2" charset="-78"/>
              </a:rPr>
              <a:t>اندازه گیری و شناسایی</a:t>
            </a:r>
          </a:p>
        </p:txBody>
      </p:sp>
    </p:spTree>
    <p:extLst>
      <p:ext uri="{BB962C8B-B14F-4D97-AF65-F5344CB8AC3E}">
        <p14:creationId xmlns:p14="http://schemas.microsoft.com/office/powerpoint/2010/main" val="64102373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178676" y="237272"/>
            <a:ext cx="12370676" cy="885606"/>
          </a:xfrm>
        </p:spPr>
        <p:txBody>
          <a:bodyPr>
            <a:noAutofit/>
          </a:bodyPr>
          <a:lstStyle/>
          <a:p>
            <a:pPr algn="ctr"/>
            <a:r>
              <a:rPr lang="fa-IR" sz="3200" b="1" dirty="0">
                <a:cs typeface="Zar" panose="00000400000000000000" pitchFamily="2" charset="-78"/>
              </a:rPr>
              <a:t>راهنمای محاسبه شاخص پرتوهای فرابنفش در سایت مرکز سلامت محیط و کار </a:t>
            </a:r>
          </a:p>
        </p:txBody>
      </p:sp>
      <p:pic>
        <p:nvPicPr>
          <p:cNvPr id="6" name="Content Placeholder 5"/>
          <p:cNvPicPr>
            <a:picLocks noGrp="1" noChangeAspect="1"/>
          </p:cNvPicPr>
          <p:nvPr>
            <p:ph idx="1"/>
          </p:nvPr>
        </p:nvPicPr>
        <p:blipFill>
          <a:blip r:embed="rId2"/>
          <a:stretch>
            <a:fillRect/>
          </a:stretch>
        </p:blipFill>
        <p:spPr>
          <a:xfrm>
            <a:off x="2722179" y="1122878"/>
            <a:ext cx="5612524" cy="5383026"/>
          </a:xfrm>
          <a:prstGeom prst="rect">
            <a:avLst/>
          </a:prstGeom>
        </p:spPr>
      </p:pic>
    </p:spTree>
    <p:extLst>
      <p:ext uri="{BB962C8B-B14F-4D97-AF65-F5344CB8AC3E}">
        <p14:creationId xmlns:p14="http://schemas.microsoft.com/office/powerpoint/2010/main" val="121487076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5820" y="80907"/>
            <a:ext cx="11687503" cy="4669767"/>
          </a:xfrm>
        </p:spPr>
        <p:txBody>
          <a:bodyPr>
            <a:noAutofit/>
          </a:bodyPr>
          <a:lstStyle/>
          <a:p>
            <a:pPr marL="0" indent="0" algn="just" rtl="1">
              <a:lnSpc>
                <a:spcPct val="150000"/>
              </a:lnSpc>
              <a:buNone/>
            </a:pPr>
            <a:r>
              <a:rPr lang="fa-IR" sz="2400" b="1" dirty="0">
                <a:cs typeface="Zar" panose="00000400000000000000" pitchFamily="2" charset="-78"/>
              </a:rPr>
              <a:t>روش هاي سنجش پرتوهای فرابنفش</a:t>
            </a:r>
            <a:endParaRPr lang="en-US" sz="2400" b="1" dirty="0">
              <a:cs typeface="Zar" panose="00000400000000000000" pitchFamily="2" charset="-78"/>
            </a:endParaRPr>
          </a:p>
          <a:p>
            <a:pPr marL="0" indent="0" algn="just" rtl="1">
              <a:lnSpc>
                <a:spcPct val="150000"/>
              </a:lnSpc>
              <a:buNone/>
            </a:pPr>
            <a:r>
              <a:rPr lang="fa-IR" sz="2400" dirty="0">
                <a:cs typeface="Zar" panose="00000400000000000000" pitchFamily="2" charset="-78"/>
              </a:rPr>
              <a:t>دو رویکرد اصلی جهت تعيين ميزان شدت پرتوهای فرابنفش در سطح زمين وجود دارد كه عبارتند از:</a:t>
            </a:r>
          </a:p>
          <a:p>
            <a:pPr marL="0" indent="0" algn="just" rtl="1">
              <a:lnSpc>
                <a:spcPct val="150000"/>
              </a:lnSpc>
              <a:buNone/>
            </a:pPr>
            <a:r>
              <a:rPr lang="fa-IR" sz="2400" dirty="0">
                <a:cs typeface="Zar" panose="00000400000000000000" pitchFamily="2" charset="-78"/>
              </a:rPr>
              <a:t>1 -  استفاده از </a:t>
            </a:r>
            <a:r>
              <a:rPr lang="fa-IR" sz="2400" dirty="0">
                <a:solidFill>
                  <a:srgbClr val="FF0000"/>
                </a:solidFill>
                <a:cs typeface="Zar" panose="00000400000000000000" pitchFamily="2" charset="-78"/>
              </a:rPr>
              <a:t>مدل های كامپيوتری </a:t>
            </a:r>
            <a:r>
              <a:rPr lang="fa-IR" sz="2400" dirty="0">
                <a:cs typeface="Zar" panose="00000400000000000000" pitchFamily="2" charset="-78"/>
              </a:rPr>
              <a:t>بر مبنای غلظت ازن استراتوسفری و سایر پارامترها و در نهایت برآورد ميزان پرتوهای فرابنفش در سطح زمين</a:t>
            </a:r>
          </a:p>
          <a:p>
            <a:pPr marL="0" indent="0" algn="just" rtl="1">
              <a:lnSpc>
                <a:spcPct val="150000"/>
              </a:lnSpc>
              <a:buNone/>
            </a:pPr>
            <a:r>
              <a:rPr lang="fa-IR" sz="2400" dirty="0">
                <a:cs typeface="Zar" panose="00000400000000000000" pitchFamily="2" charset="-78"/>
              </a:rPr>
              <a:t>2 -  استفاده از آشکارسازهای( </a:t>
            </a:r>
            <a:r>
              <a:rPr lang="en-US" sz="2400" dirty="0">
                <a:cs typeface="Zar" panose="00000400000000000000" pitchFamily="2" charset="-78"/>
              </a:rPr>
              <a:t>detectors</a:t>
            </a:r>
            <a:r>
              <a:rPr lang="fa-IR" sz="2400" dirty="0">
                <a:cs typeface="Zar" panose="00000400000000000000" pitchFamily="2" charset="-78"/>
              </a:rPr>
              <a:t>) فيزیکی یا شيميایی بهمراه فيلترهای مونوكروماتور یا فيلترهایی كه امکان عبور طول موج های انتخابی را می دهند و ميزان شدت پرتوهای فرابنفش در سطح زمين را بطور مستقيم اندازه گيری می كنند.</a:t>
            </a:r>
          </a:p>
          <a:p>
            <a:pPr marL="0" indent="0" algn="just" rtl="1">
              <a:lnSpc>
                <a:spcPct val="150000"/>
              </a:lnSpc>
              <a:buNone/>
            </a:pPr>
            <a:r>
              <a:rPr lang="fa-IR" sz="2400" dirty="0">
                <a:cs typeface="Zar" panose="00000400000000000000" pitchFamily="2" charset="-78"/>
              </a:rPr>
              <a:t> آشکارسازهای فيزیکی شامل تجهيزات رادیومتری كه به </a:t>
            </a:r>
            <a:r>
              <a:rPr lang="fa-IR" sz="2400" dirty="0">
                <a:solidFill>
                  <a:srgbClr val="FF0000"/>
                </a:solidFill>
                <a:cs typeface="Zar" panose="00000400000000000000" pitchFamily="2" charset="-78"/>
              </a:rPr>
              <a:t>اثرات گرمایی پرتوها </a:t>
            </a:r>
            <a:r>
              <a:rPr lang="fa-IR" sz="2400" dirty="0">
                <a:cs typeface="Zar" panose="00000400000000000000" pitchFamily="2" charset="-78"/>
              </a:rPr>
              <a:t>واكنش می دهند و تجهيزات فتوالکتریك كه برخورد فوتون ها را از طریق </a:t>
            </a:r>
            <a:r>
              <a:rPr lang="fa-IR" sz="2400" dirty="0">
                <a:solidFill>
                  <a:srgbClr val="FF0000"/>
                </a:solidFill>
                <a:cs typeface="Zar" panose="00000400000000000000" pitchFamily="2" charset="-78"/>
              </a:rPr>
              <a:t>اثر كوانتم نظير توليد الکترون ها </a:t>
            </a:r>
            <a:r>
              <a:rPr lang="fa-IR" sz="2400" dirty="0">
                <a:cs typeface="Zar" panose="00000400000000000000" pitchFamily="2" charset="-78"/>
              </a:rPr>
              <a:t>مشخص می كند می باشند. آشکارسازهای شيميایی شامل امولسيون های فتوگرافيکی ،محلول های اكتينومتریك و فيلم های پلاستيکی حساس به پرتوهای فرابنفش می باشند.</a:t>
            </a:r>
          </a:p>
          <a:p>
            <a:pPr marL="0" indent="0" algn="just" rtl="1">
              <a:lnSpc>
                <a:spcPct val="150000"/>
              </a:lnSpc>
              <a:buNone/>
            </a:pPr>
            <a:endParaRPr lang="fa-IR" sz="2400" dirty="0">
              <a:cs typeface="Zar" panose="00000400000000000000" pitchFamily="2" charset="-78"/>
            </a:endParaRPr>
          </a:p>
        </p:txBody>
      </p:sp>
      <p:pic>
        <p:nvPicPr>
          <p:cNvPr id="4" name="Picture 3"/>
          <p:cNvPicPr>
            <a:picLocks noChangeAspect="1"/>
          </p:cNvPicPr>
          <p:nvPr/>
        </p:nvPicPr>
        <p:blipFill>
          <a:blip r:embed="rId2"/>
          <a:stretch>
            <a:fillRect/>
          </a:stretch>
        </p:blipFill>
        <p:spPr>
          <a:xfrm>
            <a:off x="325821" y="5221684"/>
            <a:ext cx="2217682" cy="1462895"/>
          </a:xfrm>
          <a:prstGeom prst="rect">
            <a:avLst/>
          </a:prstGeom>
        </p:spPr>
      </p:pic>
    </p:spTree>
    <p:extLst>
      <p:ext uri="{BB962C8B-B14F-4D97-AF65-F5344CB8AC3E}">
        <p14:creationId xmlns:p14="http://schemas.microsoft.com/office/powerpoint/2010/main" val="41294039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166648"/>
            <a:ext cx="10515600" cy="5010315"/>
          </a:xfrm>
        </p:spPr>
        <p:txBody>
          <a:bodyPr>
            <a:normAutofit/>
          </a:bodyPr>
          <a:lstStyle/>
          <a:p>
            <a:pPr marL="0" indent="0" algn="ctr" rtl="1">
              <a:buNone/>
            </a:pPr>
            <a:r>
              <a:rPr lang="fa-IR" sz="5400" b="1" dirty="0">
                <a:cs typeface="Zar" panose="00000400000000000000" pitchFamily="2" charset="-78"/>
              </a:rPr>
              <a:t>فصل دوم </a:t>
            </a:r>
          </a:p>
          <a:p>
            <a:pPr marL="0" indent="0" algn="ctr" rtl="1">
              <a:buNone/>
            </a:pPr>
            <a:endParaRPr lang="fa-IR" sz="5400" b="1" dirty="0">
              <a:cs typeface="Zar" panose="00000400000000000000" pitchFamily="2" charset="-78"/>
            </a:endParaRPr>
          </a:p>
          <a:p>
            <a:pPr marL="0" indent="0" algn="ctr" rtl="1">
              <a:buNone/>
            </a:pPr>
            <a:endParaRPr lang="fa-IR" sz="5400" b="1" dirty="0">
              <a:cs typeface="Zar" panose="00000400000000000000" pitchFamily="2" charset="-78"/>
            </a:endParaRPr>
          </a:p>
          <a:p>
            <a:pPr marL="0" indent="0" algn="ctr" rtl="1">
              <a:buNone/>
            </a:pPr>
            <a:r>
              <a:rPr lang="fa-IR" sz="5400" b="1" dirty="0">
                <a:cs typeface="Zar" panose="00000400000000000000" pitchFamily="2" charset="-78"/>
              </a:rPr>
              <a:t>منابع تولید کننده </a:t>
            </a:r>
            <a:r>
              <a:rPr lang="en-US" sz="5400" b="1" dirty="0">
                <a:cs typeface="Zar" panose="00000400000000000000" pitchFamily="2" charset="-78"/>
              </a:rPr>
              <a:t>UV</a:t>
            </a:r>
            <a:endParaRPr lang="fa-IR" sz="5400" b="1" dirty="0">
              <a:cs typeface="Zar" panose="00000400000000000000" pitchFamily="2" charset="-78"/>
            </a:endParaRPr>
          </a:p>
        </p:txBody>
      </p:sp>
      <p:pic>
        <p:nvPicPr>
          <p:cNvPr id="4" name="Picture 3"/>
          <p:cNvPicPr>
            <a:picLocks noChangeAspect="1"/>
          </p:cNvPicPr>
          <p:nvPr/>
        </p:nvPicPr>
        <p:blipFill>
          <a:blip r:embed="rId2"/>
          <a:stretch>
            <a:fillRect/>
          </a:stretch>
        </p:blipFill>
        <p:spPr>
          <a:xfrm>
            <a:off x="4619625" y="2529134"/>
            <a:ext cx="2952750" cy="1552575"/>
          </a:xfrm>
          <a:prstGeom prst="rect">
            <a:avLst/>
          </a:prstGeom>
        </p:spPr>
      </p:pic>
    </p:spTree>
    <p:extLst>
      <p:ext uri="{BB962C8B-B14F-4D97-AF65-F5344CB8AC3E}">
        <p14:creationId xmlns:p14="http://schemas.microsoft.com/office/powerpoint/2010/main" val="405676668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09903" y="532852"/>
            <a:ext cx="11435255" cy="5458045"/>
          </a:xfrm>
        </p:spPr>
        <p:txBody>
          <a:bodyPr>
            <a:noAutofit/>
          </a:bodyPr>
          <a:lstStyle/>
          <a:p>
            <a:pPr marL="0" indent="0" algn="just" rtl="1">
              <a:buNone/>
            </a:pPr>
            <a:r>
              <a:rPr lang="fa-IR" dirty="0">
                <a:cs typeface="Zar" panose="00000400000000000000" pitchFamily="2" charset="-78"/>
              </a:rPr>
              <a:t>وسایلی كه برای اندازه گيری پرتوهای فرابنفش وجود دارد، اكتينومترناميده می شود و به سه دسته تقسيم  میشود:</a:t>
            </a:r>
            <a:endParaRPr lang="en-US" dirty="0">
              <a:cs typeface="Zar" panose="00000400000000000000" pitchFamily="2" charset="-78"/>
            </a:endParaRPr>
          </a:p>
          <a:p>
            <a:pPr marL="0" lvl="0" indent="0" algn="just" rtl="1" fontAlgn="base">
              <a:buNone/>
            </a:pPr>
            <a:r>
              <a:rPr lang="fa-IR" dirty="0">
                <a:solidFill>
                  <a:srgbClr val="FF0000"/>
                </a:solidFill>
                <a:cs typeface="Zar" panose="00000400000000000000" pitchFamily="2" charset="-78"/>
              </a:rPr>
              <a:t>پيل ترموالکتریك</a:t>
            </a:r>
            <a:r>
              <a:rPr lang="fa-IR" dirty="0">
                <a:cs typeface="Zar" panose="00000400000000000000" pitchFamily="2" charset="-78"/>
              </a:rPr>
              <a:t>: جسمی كه تمام پرتو را جذب می كند، در معرض تابش پرتو قرار داده و حرارت حاصله اندازه گيری  میشود.</a:t>
            </a:r>
            <a:endParaRPr lang="en-US" dirty="0">
              <a:cs typeface="Zar" panose="00000400000000000000" pitchFamily="2" charset="-78"/>
            </a:endParaRPr>
          </a:p>
          <a:p>
            <a:pPr marL="0" lvl="0" indent="0" algn="just" rtl="1" fontAlgn="base">
              <a:buNone/>
            </a:pPr>
            <a:r>
              <a:rPr lang="fa-IR" dirty="0">
                <a:solidFill>
                  <a:srgbClr val="FF0000"/>
                </a:solidFill>
                <a:cs typeface="Zar" panose="00000400000000000000" pitchFamily="2" charset="-78"/>
              </a:rPr>
              <a:t>اكتينومتر فيزیکی</a:t>
            </a:r>
            <a:r>
              <a:rPr lang="fa-IR" dirty="0">
                <a:cs typeface="Zar" panose="00000400000000000000" pitchFamily="2" charset="-78"/>
              </a:rPr>
              <a:t>: از مهمترین انواع اكتينومترها سلول فوتوالکتریك است كه از حبابی از جنس كوارتز تشکيل شده كه به خوبی تخليه شده است و نيز شامل دو الکترود است.</a:t>
            </a:r>
            <a:r>
              <a:rPr lang="en-US" dirty="0">
                <a:cs typeface="Zar" panose="00000400000000000000" pitchFamily="2" charset="-78"/>
              </a:rPr>
              <a:t>Photoelectric Cell</a:t>
            </a:r>
          </a:p>
          <a:p>
            <a:pPr marL="0" lvl="0" indent="0" algn="just" rtl="1" fontAlgn="base">
              <a:buNone/>
            </a:pPr>
            <a:r>
              <a:rPr lang="fa-IR" dirty="0">
                <a:solidFill>
                  <a:srgbClr val="FF0000"/>
                </a:solidFill>
                <a:cs typeface="Zar" panose="00000400000000000000" pitchFamily="2" charset="-78"/>
              </a:rPr>
              <a:t>اكتينومترشيميایی</a:t>
            </a:r>
            <a:r>
              <a:rPr lang="fa-IR" dirty="0">
                <a:cs typeface="Zar" panose="00000400000000000000" pitchFamily="2" charset="-78"/>
              </a:rPr>
              <a:t>: املاح نقره در اثر تابش پرتوهای فرابنفش احيا شده و چون</a:t>
            </a:r>
            <a:r>
              <a:rPr lang="en-US" dirty="0">
                <a:cs typeface="Zar" panose="00000400000000000000" pitchFamily="2" charset="-78"/>
                <a:hlinkClick r:id="rId2"/>
              </a:rPr>
              <a:t> </a:t>
            </a:r>
            <a:r>
              <a:rPr lang="fa-IR" dirty="0">
                <a:cs typeface="Zar" panose="00000400000000000000" pitchFamily="2" charset="-78"/>
                <a:hlinkClick r:id="rId2"/>
              </a:rPr>
              <a:t>نقره</a:t>
            </a:r>
            <a:r>
              <a:rPr lang="fa-IR" dirty="0">
                <a:cs typeface="Zar" panose="00000400000000000000" pitchFamily="2" charset="-78"/>
              </a:rPr>
              <a:t> آن آزاد می گردد، املاح سياه رنگ  میشود. اكتينومتری كه متکی به خاصيت فوق است، اكتينومتربوردیر است.</a:t>
            </a:r>
            <a:endParaRPr lang="en-US" dirty="0">
              <a:cs typeface="Zar" panose="00000400000000000000" pitchFamily="2" charset="-78"/>
            </a:endParaRPr>
          </a:p>
          <a:p>
            <a:pPr marL="0" indent="0" algn="just" rtl="1">
              <a:buNone/>
            </a:pPr>
            <a:r>
              <a:rPr lang="fa-IR" dirty="0">
                <a:cs typeface="Zar" panose="00000400000000000000" pitchFamily="2" charset="-78"/>
              </a:rPr>
              <a:t>پرتوهای فرابنفش خورشيدی قسمت های زیادی از كره زمين، معمولاً توسط آشکارسازهای تصویربرداری در ماهواره های هواشناسی سنجش می شود. </a:t>
            </a:r>
            <a:r>
              <a:rPr lang="en-US" dirty="0" err="1">
                <a:cs typeface="Zar" panose="00000400000000000000" pitchFamily="2" charset="-78"/>
              </a:rPr>
              <a:t>Bordier</a:t>
            </a:r>
            <a:endParaRPr lang="en-US" dirty="0">
              <a:cs typeface="Zar" panose="00000400000000000000" pitchFamily="2" charset="-78"/>
            </a:endParaRPr>
          </a:p>
          <a:p>
            <a:pPr marL="0" indent="0" algn="just" rtl="1">
              <a:buNone/>
            </a:pPr>
            <a:endParaRPr lang="fa-IR" dirty="0">
              <a:cs typeface="Zar" panose="00000400000000000000" pitchFamily="2" charset="-78"/>
            </a:endParaRPr>
          </a:p>
        </p:txBody>
      </p:sp>
    </p:spTree>
    <p:extLst>
      <p:ext uri="{BB962C8B-B14F-4D97-AF65-F5344CB8AC3E}">
        <p14:creationId xmlns:p14="http://schemas.microsoft.com/office/powerpoint/2010/main" val="370461215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62759" y="273270"/>
            <a:ext cx="11676993" cy="6295696"/>
          </a:xfrm>
        </p:spPr>
        <p:txBody>
          <a:bodyPr>
            <a:normAutofit fontScale="92500" lnSpcReduction="20000"/>
          </a:bodyPr>
          <a:lstStyle/>
          <a:p>
            <a:pPr algn="just" rtl="1"/>
            <a:r>
              <a:rPr lang="fa-IR" b="1" dirty="0">
                <a:cs typeface="Zar" panose="00000400000000000000" pitchFamily="2" charset="-78"/>
              </a:rPr>
              <a:t>محاسبه، اعلام و گزارش دهي شاخص پرتوهای فرابنفش ( </a:t>
            </a:r>
            <a:r>
              <a:rPr lang="en-US" b="1" dirty="0">
                <a:cs typeface="Zar" panose="00000400000000000000" pitchFamily="2" charset="-78"/>
              </a:rPr>
              <a:t>UVI</a:t>
            </a:r>
            <a:r>
              <a:rPr lang="fa-IR" b="1" dirty="0">
                <a:cs typeface="Zar" panose="00000400000000000000" pitchFamily="2" charset="-78"/>
              </a:rPr>
              <a:t>)</a:t>
            </a:r>
            <a:endParaRPr lang="en-US" b="1" dirty="0">
              <a:cs typeface="Zar" panose="00000400000000000000" pitchFamily="2" charset="-78"/>
            </a:endParaRPr>
          </a:p>
          <a:p>
            <a:pPr algn="just" rtl="1"/>
            <a:r>
              <a:rPr lang="fa-IR" b="1" dirty="0">
                <a:cs typeface="Zar" panose="00000400000000000000" pitchFamily="2" charset="-78"/>
              </a:rPr>
              <a:t>تاریخچه</a:t>
            </a:r>
            <a:endParaRPr lang="en-US" dirty="0">
              <a:cs typeface="Zar" panose="00000400000000000000" pitchFamily="2" charset="-78"/>
            </a:endParaRPr>
          </a:p>
          <a:p>
            <a:pPr algn="just" rtl="1">
              <a:lnSpc>
                <a:spcPct val="150000"/>
              </a:lnSpc>
            </a:pPr>
            <a:r>
              <a:rPr lang="fa-IR" dirty="0">
                <a:cs typeface="Zar" panose="00000400000000000000" pitchFamily="2" charset="-78"/>
              </a:rPr>
              <a:t>در سال </a:t>
            </a:r>
            <a:r>
              <a:rPr lang="en-US" dirty="0">
                <a:cs typeface="Zar" panose="00000400000000000000" pitchFamily="2" charset="-78"/>
              </a:rPr>
              <a:t>1995</a:t>
            </a:r>
            <a:r>
              <a:rPr lang="fa-IR" dirty="0">
                <a:cs typeface="Zar" panose="00000400000000000000" pitchFamily="2" charset="-78"/>
              </a:rPr>
              <a:t> نشستي جامع از سوي </a:t>
            </a:r>
            <a:r>
              <a:rPr lang="en-US" dirty="0">
                <a:cs typeface="Zar" panose="00000400000000000000" pitchFamily="2" charset="-78"/>
              </a:rPr>
              <a:t>UNEP ،WMO ،WHO</a:t>
            </a:r>
            <a:r>
              <a:rPr lang="fa-IR" dirty="0">
                <a:cs typeface="Zar" panose="00000400000000000000" pitchFamily="2" charset="-78"/>
              </a:rPr>
              <a:t> و </a:t>
            </a:r>
            <a:r>
              <a:rPr lang="en-US" dirty="0">
                <a:cs typeface="Zar" panose="00000400000000000000" pitchFamily="2" charset="-78"/>
              </a:rPr>
              <a:t>ICNIRP</a:t>
            </a:r>
            <a:r>
              <a:rPr lang="fa-IR" dirty="0">
                <a:cs typeface="Zar" panose="00000400000000000000" pitchFamily="2" charset="-78"/>
              </a:rPr>
              <a:t> جهت </a:t>
            </a:r>
            <a:r>
              <a:rPr lang="fa-IR" dirty="0">
                <a:solidFill>
                  <a:srgbClr val="FF0000"/>
                </a:solidFill>
                <a:cs typeface="Zar" panose="00000400000000000000" pitchFamily="2" charset="-78"/>
              </a:rPr>
              <a:t>استاندارد كردن  گزارش دهی </a:t>
            </a:r>
            <a:r>
              <a:rPr lang="fa-IR" dirty="0">
                <a:cs typeface="Zar" panose="00000400000000000000" pitchFamily="2" charset="-78"/>
              </a:rPr>
              <a:t>مقادیر پرتوهای فرابنفش به عموم مردم برگزار شد. در آن نشست شاخص پرتوهای فرابنفش( </a:t>
            </a:r>
            <a:r>
              <a:rPr lang="en-US" dirty="0">
                <a:cs typeface="Zar" panose="00000400000000000000" pitchFamily="2" charset="-78"/>
              </a:rPr>
              <a:t>UVI</a:t>
            </a:r>
            <a:r>
              <a:rPr lang="fa-IR" dirty="0">
                <a:cs typeface="Zar" panose="00000400000000000000" pitchFamily="2" charset="-78"/>
              </a:rPr>
              <a:t>) توسعه یافت. این شاخص بيانگر ميزان پرتوهای فرابنفش خورشيدی كه به سطح زمين می رسد بوده و </a:t>
            </a:r>
            <a:r>
              <a:rPr lang="fa-IR" dirty="0">
                <a:solidFill>
                  <a:srgbClr val="FF0000"/>
                </a:solidFill>
                <a:cs typeface="Zar" panose="00000400000000000000" pitchFamily="2" charset="-78"/>
              </a:rPr>
              <a:t>مبنای آن پتانسيل آسيب به پوست </a:t>
            </a:r>
            <a:r>
              <a:rPr lang="fa-IR" dirty="0">
                <a:cs typeface="Zar" panose="00000400000000000000" pitchFamily="2" charset="-78"/>
              </a:rPr>
              <a:t>می باشد. از زمان انتشار اوليه این شاخص در سال </a:t>
            </a:r>
            <a:r>
              <a:rPr lang="en-US" dirty="0">
                <a:cs typeface="Zar" panose="00000400000000000000" pitchFamily="2" charset="-78"/>
              </a:rPr>
              <a:t>1995</a:t>
            </a:r>
            <a:r>
              <a:rPr lang="fa-IR" dirty="0">
                <a:cs typeface="Zar" panose="00000400000000000000" pitchFamily="2" charset="-78"/>
              </a:rPr>
              <a:t>، چندین نشست بين المللی از كارشناسان (</a:t>
            </a:r>
            <a:r>
              <a:rPr lang="en-US" dirty="0">
                <a:cs typeface="Zar" panose="00000400000000000000" pitchFamily="2" charset="-78"/>
              </a:rPr>
              <a:t>1994</a:t>
            </a:r>
            <a:r>
              <a:rPr lang="fa-IR" dirty="0">
                <a:cs typeface="Zar" panose="00000400000000000000" pitchFamily="2" charset="-78"/>
              </a:rPr>
              <a:t>، </a:t>
            </a:r>
            <a:r>
              <a:rPr lang="en-US" dirty="0">
                <a:cs typeface="Zar" panose="00000400000000000000" pitchFamily="2" charset="-78"/>
              </a:rPr>
              <a:t>1996</a:t>
            </a:r>
            <a:r>
              <a:rPr lang="fa-IR" dirty="0">
                <a:cs typeface="Zar" panose="00000400000000000000" pitchFamily="2" charset="-78"/>
              </a:rPr>
              <a:t>، </a:t>
            </a:r>
            <a:r>
              <a:rPr lang="en-US" dirty="0">
                <a:cs typeface="Zar" panose="00000400000000000000" pitchFamily="2" charset="-78"/>
              </a:rPr>
              <a:t>1997</a:t>
            </a:r>
            <a:r>
              <a:rPr lang="fa-IR" dirty="0">
                <a:cs typeface="Zar" panose="00000400000000000000" pitchFamily="2" charset="-78"/>
              </a:rPr>
              <a:t>، </a:t>
            </a:r>
            <a:r>
              <a:rPr lang="en-US" dirty="0">
                <a:cs typeface="Zar" panose="00000400000000000000" pitchFamily="2" charset="-78"/>
              </a:rPr>
              <a:t>2000</a:t>
            </a:r>
            <a:r>
              <a:rPr lang="fa-IR" dirty="0">
                <a:cs typeface="Zar" panose="00000400000000000000" pitchFamily="2" charset="-78"/>
              </a:rPr>
              <a:t>) با هدف هماهنگ كردن ارائه گزارش </a:t>
            </a:r>
            <a:r>
              <a:rPr lang="en-US" dirty="0">
                <a:cs typeface="Zar" panose="00000400000000000000" pitchFamily="2" charset="-78"/>
              </a:rPr>
              <a:t>UVI</a:t>
            </a:r>
            <a:r>
              <a:rPr lang="fa-IR" dirty="0">
                <a:cs typeface="Zar" panose="00000400000000000000" pitchFamily="2" charset="-78"/>
              </a:rPr>
              <a:t> و جهت بهبود استفاده از آن به عنوان ابزار آموزشی برای ترویج محافظت از پرتوهاي خورشيد برگزار شده است.</a:t>
            </a:r>
          </a:p>
          <a:p>
            <a:pPr algn="just" rtl="1"/>
            <a:endParaRPr lang="fa-IR" dirty="0">
              <a:cs typeface="Zar" panose="00000400000000000000" pitchFamily="2" charset="-78"/>
            </a:endParaRPr>
          </a:p>
          <a:p>
            <a:pPr algn="just" rtl="1"/>
            <a:r>
              <a:rPr lang="fa-IR" sz="2000" dirty="0">
                <a:cs typeface="Zar" panose="00000400000000000000" pitchFamily="2" charset="-78"/>
              </a:rPr>
              <a:t>برنامه محیط زیست ملل متحد، </a:t>
            </a:r>
            <a:r>
              <a:rPr lang="en-US" sz="2000" dirty="0">
                <a:cs typeface="Zar" panose="00000400000000000000" pitchFamily="2" charset="-78"/>
              </a:rPr>
              <a:t>UNEP </a:t>
            </a:r>
            <a:r>
              <a:rPr lang="fa-IR" sz="2000" dirty="0">
                <a:cs typeface="Zar" panose="00000400000000000000" pitchFamily="2" charset="-78"/>
              </a:rPr>
              <a:t>به انگلیسی: </a:t>
            </a:r>
            <a:r>
              <a:rPr lang="en-US" sz="2000" dirty="0">
                <a:cs typeface="Zar" panose="00000400000000000000" pitchFamily="2" charset="-78"/>
              </a:rPr>
              <a:t>United Nations Environment </a:t>
            </a:r>
            <a:r>
              <a:rPr lang="en-US" sz="2000" dirty="0" err="1">
                <a:cs typeface="Zar" panose="00000400000000000000" pitchFamily="2" charset="-78"/>
              </a:rPr>
              <a:t>Programme</a:t>
            </a:r>
            <a:endParaRPr lang="fa-IR" sz="2000" dirty="0">
              <a:cs typeface="Zar" panose="00000400000000000000" pitchFamily="2" charset="-78"/>
            </a:endParaRPr>
          </a:p>
          <a:p>
            <a:pPr algn="just" rtl="1"/>
            <a:r>
              <a:rPr lang="fa-IR" sz="2000" dirty="0">
                <a:cs typeface="Zar" panose="00000400000000000000" pitchFamily="2" charset="-78"/>
              </a:rPr>
              <a:t>سازمان جهانی هواشناسی</a:t>
            </a:r>
            <a:r>
              <a:rPr lang="en-US" sz="2000" dirty="0">
                <a:cs typeface="Zar" panose="00000400000000000000" pitchFamily="2" charset="-78"/>
              </a:rPr>
              <a:t>WMO </a:t>
            </a:r>
            <a:r>
              <a:rPr lang="fa-IR" sz="2000" dirty="0">
                <a:cs typeface="Zar" panose="00000400000000000000" pitchFamily="2" charset="-78"/>
              </a:rPr>
              <a:t> به انگلیسی: </a:t>
            </a:r>
            <a:r>
              <a:rPr lang="en-US" sz="2000" dirty="0">
                <a:cs typeface="Zar" panose="00000400000000000000" pitchFamily="2" charset="-78"/>
              </a:rPr>
              <a:t>World Meteorological Organization </a:t>
            </a:r>
          </a:p>
          <a:p>
            <a:pPr algn="just" rtl="1"/>
            <a:r>
              <a:rPr lang="fa-IR" sz="2000" dirty="0">
                <a:cs typeface="Zar" panose="00000400000000000000" pitchFamily="2" charset="-78"/>
              </a:rPr>
              <a:t> </a:t>
            </a:r>
            <a:r>
              <a:rPr lang="en-US" sz="2000" dirty="0">
                <a:cs typeface="Zar" panose="00000400000000000000" pitchFamily="2" charset="-78"/>
              </a:rPr>
              <a:t>ICNIRP </a:t>
            </a:r>
            <a:r>
              <a:rPr lang="fa-IR" sz="2000" dirty="0">
                <a:cs typeface="Zar" panose="00000400000000000000" pitchFamily="2" charset="-78"/>
              </a:rPr>
              <a:t>نام اختصاری </a:t>
            </a:r>
            <a:r>
              <a:rPr lang="en-US" sz="2000" dirty="0">
                <a:cs typeface="Zar" panose="00000400000000000000" pitchFamily="2" charset="-78"/>
              </a:rPr>
              <a:t>International </a:t>
            </a:r>
            <a:r>
              <a:rPr lang="en-US" sz="2000" dirty="0" err="1">
                <a:cs typeface="Zar" panose="00000400000000000000" pitchFamily="2" charset="-78"/>
              </a:rPr>
              <a:t>Commision</a:t>
            </a:r>
            <a:r>
              <a:rPr lang="en-US" sz="2000" dirty="0">
                <a:cs typeface="Zar" panose="00000400000000000000" pitchFamily="2" charset="-78"/>
              </a:rPr>
              <a:t> on Non Ionizing Radiation Protection </a:t>
            </a:r>
            <a:r>
              <a:rPr lang="fa-IR" sz="2000" dirty="0">
                <a:cs typeface="Zar" panose="00000400000000000000" pitchFamily="2" charset="-78"/>
              </a:rPr>
              <a:t>یا "کمیسیون بين المللي حفاظت در برابر پرتوهای غير يونساز"</a:t>
            </a:r>
          </a:p>
          <a:p>
            <a:pPr algn="just" rtl="1"/>
            <a:endParaRPr lang="fa-IR" dirty="0">
              <a:cs typeface="Zar" panose="00000400000000000000" pitchFamily="2" charset="-78"/>
            </a:endParaRPr>
          </a:p>
        </p:txBody>
      </p:sp>
    </p:spTree>
    <p:extLst>
      <p:ext uri="{BB962C8B-B14F-4D97-AF65-F5344CB8AC3E}">
        <p14:creationId xmlns:p14="http://schemas.microsoft.com/office/powerpoint/2010/main" val="257235192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5614" y="273270"/>
            <a:ext cx="12076386" cy="5703998"/>
          </a:xfrm>
        </p:spPr>
        <p:txBody>
          <a:bodyPr>
            <a:normAutofit/>
          </a:bodyPr>
          <a:lstStyle/>
          <a:p>
            <a:pPr algn="just" rtl="1">
              <a:lnSpc>
                <a:spcPct val="150000"/>
              </a:lnSpc>
            </a:pPr>
            <a:r>
              <a:rPr lang="fa-IR" sz="2400" dirty="0">
                <a:cs typeface="Zar" panose="00000400000000000000" pitchFamily="2" charset="-78"/>
              </a:rPr>
              <a:t>این شاخص، </a:t>
            </a:r>
            <a:r>
              <a:rPr lang="fa-IR" sz="2400" dirty="0">
                <a:solidFill>
                  <a:srgbClr val="FF0000"/>
                </a:solidFill>
                <a:cs typeface="Zar" panose="00000400000000000000" pitchFamily="2" charset="-78"/>
              </a:rPr>
              <a:t>مقدار پرتوهای فرابنفش خورشيد را در سطح زمين </a:t>
            </a:r>
            <a:r>
              <a:rPr lang="fa-IR" sz="2400" dirty="0">
                <a:cs typeface="Zar" panose="00000400000000000000" pitchFamily="2" charset="-78"/>
              </a:rPr>
              <a:t>نشان می دهد. همچنين ریسك های مورد انتظار تماس بيش از حد با پرتوهاي خورشيد را به صورت روزانه پيش بينی می كند .دامنه این شاخص از یك تا مقادیر بالاتر از </a:t>
            </a:r>
            <a:r>
              <a:rPr lang="en-US" sz="2400" dirty="0">
                <a:cs typeface="Zar" panose="00000400000000000000" pitchFamily="2" charset="-78"/>
              </a:rPr>
              <a:t>11</a:t>
            </a:r>
            <a:r>
              <a:rPr lang="fa-IR" sz="2400" dirty="0">
                <a:cs typeface="Zar" panose="00000400000000000000" pitchFamily="2" charset="-78"/>
              </a:rPr>
              <a:t> متغير است. مقدار بالاتر شاخص، پتانسيل بيشتری برای آسيب رسانی به پوست و چشم دارد و در مدت زمان كوتاهتر، صدمات شدیدتری را وارد می سازد .</a:t>
            </a:r>
            <a:endParaRPr lang="en-US" sz="2400" dirty="0">
              <a:cs typeface="Zar" panose="00000400000000000000" pitchFamily="2" charset="-78"/>
            </a:endParaRPr>
          </a:p>
          <a:p>
            <a:pPr algn="just" rtl="1">
              <a:lnSpc>
                <a:spcPct val="150000"/>
              </a:lnSpc>
            </a:pPr>
            <a:r>
              <a:rPr lang="en-US" sz="2400" dirty="0">
                <a:cs typeface="Zar" panose="00000400000000000000" pitchFamily="2" charset="-78"/>
              </a:rPr>
              <a:t>UVI</a:t>
            </a:r>
            <a:r>
              <a:rPr lang="fa-IR" sz="2400" dirty="0">
                <a:cs typeface="Zar" panose="00000400000000000000" pitchFamily="2" charset="-78"/>
              </a:rPr>
              <a:t> همچنين باید گروه های آسيب پذیر و افراد با مواجهه زیاد با پرتوها مانند كودكان و گردشگران را مد نظر قرار دهد و عموم مردم را از عوارض بهداشتی ناشی از پرتوهای فرابنفش از جمله آفتاب سوختگی، سرطان پوست، پيری زودرس پوست، و اثرات آن بر چشم و سيستم ایمنی بدن آگاه سازد .در پيام های آموزشی باید تأكيد شود كه خطر ابتلا به </a:t>
            </a:r>
            <a:r>
              <a:rPr lang="fa-IR" sz="2400" dirty="0">
                <a:solidFill>
                  <a:srgbClr val="FF0000"/>
                </a:solidFill>
                <a:cs typeface="Zar" panose="00000400000000000000" pitchFamily="2" charset="-78"/>
              </a:rPr>
              <a:t>عوارض نامطلوب بهداشتی قرار گرفتن در معرض پرتوهای فرابنفش تجمعی است </a:t>
            </a:r>
            <a:r>
              <a:rPr lang="fa-IR" sz="2400" dirty="0">
                <a:cs typeface="Zar" panose="00000400000000000000" pitchFamily="2" charset="-78"/>
              </a:rPr>
              <a:t>و همچنين عوارض در معرض بودن در طول دوره زندگی می تواند به اندازه در معرض بودن در تعطيلات در یك منطقه آفتابی مهم باشد.</a:t>
            </a:r>
          </a:p>
        </p:txBody>
      </p:sp>
      <p:pic>
        <p:nvPicPr>
          <p:cNvPr id="2" name="Picture 1"/>
          <p:cNvPicPr>
            <a:picLocks noChangeAspect="1"/>
          </p:cNvPicPr>
          <p:nvPr/>
        </p:nvPicPr>
        <p:blipFill>
          <a:blip r:embed="rId2"/>
          <a:stretch>
            <a:fillRect/>
          </a:stretch>
        </p:blipFill>
        <p:spPr>
          <a:xfrm>
            <a:off x="674604" y="4490775"/>
            <a:ext cx="5680577" cy="2004618"/>
          </a:xfrm>
          <a:prstGeom prst="rect">
            <a:avLst/>
          </a:prstGeom>
        </p:spPr>
      </p:pic>
    </p:spTree>
    <p:extLst>
      <p:ext uri="{BB962C8B-B14F-4D97-AF65-F5344CB8AC3E}">
        <p14:creationId xmlns:p14="http://schemas.microsoft.com/office/powerpoint/2010/main" val="271870646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64991"/>
            <a:ext cx="11897710" cy="4351338"/>
          </a:xfrm>
        </p:spPr>
        <p:txBody>
          <a:bodyPr>
            <a:noAutofit/>
          </a:bodyPr>
          <a:lstStyle/>
          <a:p>
            <a:pPr algn="just" rtl="1"/>
            <a:r>
              <a:rPr lang="fa-IR" sz="2400" b="1" dirty="0">
                <a:cs typeface="Zar" panose="00000400000000000000" pitchFamily="2" charset="-78"/>
              </a:rPr>
              <a:t>شاخص فرابنفش </a:t>
            </a:r>
            <a:r>
              <a:rPr lang="fa-IR" sz="2400" dirty="0">
                <a:cs typeface="Zar" panose="00000400000000000000" pitchFamily="2" charset="-78"/>
              </a:rPr>
              <a:t>یک مقدار کمی است که شدت </a:t>
            </a:r>
            <a:r>
              <a:rPr lang="fa-IR" sz="2400" dirty="0">
                <a:cs typeface="Zar" panose="00000400000000000000" pitchFamily="2" charset="-78"/>
                <a:hlinkClick r:id="rId2" tooltip="پرتو"/>
              </a:rPr>
              <a:t>پرتو</a:t>
            </a:r>
            <a:r>
              <a:rPr lang="fa-IR" sz="2400" dirty="0">
                <a:cs typeface="Zar" panose="00000400000000000000" pitchFamily="2" charset="-78"/>
              </a:rPr>
              <a:t> </a:t>
            </a:r>
            <a:r>
              <a:rPr lang="fa-IR" sz="2400" dirty="0">
                <a:cs typeface="Zar" panose="00000400000000000000" pitchFamily="2" charset="-78"/>
                <a:hlinkClick r:id="rId3" tooltip="فرابنفش"/>
              </a:rPr>
              <a:t>فرابنفش</a:t>
            </a:r>
            <a:r>
              <a:rPr lang="fa-IR" sz="2400" dirty="0">
                <a:cs typeface="Zar" panose="00000400000000000000" pitchFamily="2" charset="-78"/>
              </a:rPr>
              <a:t> را در محل و منطقه بخصوصی نشان می‌دهد.</a:t>
            </a:r>
          </a:p>
          <a:p>
            <a:pPr algn="just" rtl="1"/>
            <a:r>
              <a:rPr lang="fa-IR" sz="2400" dirty="0">
                <a:cs typeface="Zar" panose="00000400000000000000" pitchFamily="2" charset="-78"/>
              </a:rPr>
              <a:t>این شاخص میزان تابش فرابنفش را در مقیاس ۱ تا ۱1 + نشان می‌دهد. هر چه میزان این شاخص بیشتر شود، چشم و پوست در برابر آن آسیب بیشتری می‌بیند.</a:t>
            </a:r>
          </a:p>
          <a:p>
            <a:pPr algn="just" rtl="1"/>
            <a:r>
              <a:rPr lang="fa-IR" sz="2400" dirty="0">
                <a:cs typeface="Zar" panose="00000400000000000000" pitchFamily="2" charset="-78"/>
              </a:rPr>
              <a:t>میزان این شاخص در زمان‌های مختلف روز تفاوت دارد، ولی در </a:t>
            </a:r>
            <a:r>
              <a:rPr lang="fa-IR" sz="2400" dirty="0">
                <a:solidFill>
                  <a:srgbClr val="FF0000"/>
                </a:solidFill>
                <a:cs typeface="Zar" panose="00000400000000000000" pitchFamily="2" charset="-78"/>
              </a:rPr>
              <a:t>گزارش شاخص، تأکید بر حداکثر روزانه شاخص در ۴ ساعت </a:t>
            </a:r>
            <a:r>
              <a:rPr lang="fa-IR" sz="2400" dirty="0">
                <a:cs typeface="Zar" panose="00000400000000000000" pitchFamily="2" charset="-78"/>
              </a:rPr>
              <a:t>پیرامون ظهر در محل مورد نظر است.</a:t>
            </a:r>
          </a:p>
          <a:p>
            <a:pPr algn="just" rtl="1"/>
            <a:r>
              <a:rPr lang="fa-IR" sz="2400" b="1" dirty="0">
                <a:cs typeface="Zar" panose="00000400000000000000" pitchFamily="2" charset="-78"/>
              </a:rPr>
              <a:t>سطوح مختلف شاخص پرتوهای فرابنفش مرتبط با سلامت انسان</a:t>
            </a:r>
            <a:endParaRPr lang="en-US" sz="2400" dirty="0">
              <a:cs typeface="Zar" panose="00000400000000000000" pitchFamily="2" charset="-78"/>
            </a:endParaRPr>
          </a:p>
          <a:p>
            <a:pPr algn="just" rtl="1"/>
            <a:r>
              <a:rPr lang="en-US" sz="2400" dirty="0">
                <a:cs typeface="Zar" panose="00000400000000000000" pitchFamily="2" charset="-78"/>
              </a:rPr>
              <a:t>UVI</a:t>
            </a:r>
            <a:r>
              <a:rPr lang="fa-IR" sz="2400" dirty="0">
                <a:cs typeface="Zar" panose="00000400000000000000" pitchFamily="2" charset="-78"/>
              </a:rPr>
              <a:t> مقياسی از شدت پرتوهای فرابنفش موجود در سطح زمين است كه مربوط به اثرات آن بر پوست بدن مي باشد. براساس آخرین ویراست، این شاخص به پنج دسته طبقه بندی شده است)جدول </a:t>
            </a:r>
            <a:r>
              <a:rPr lang="en-US" sz="2400" dirty="0">
                <a:cs typeface="Zar" panose="00000400000000000000" pitchFamily="2" charset="-78"/>
              </a:rPr>
              <a:t>3</a:t>
            </a:r>
            <a:r>
              <a:rPr lang="fa-IR" sz="2400" dirty="0">
                <a:cs typeface="Zar" panose="00000400000000000000" pitchFamily="2" charset="-78"/>
              </a:rPr>
              <a:t>( كه هر طبقه را با یك رنگ )مشخصات كامل رنگ های مورد استفاده ارائه شده است</a:t>
            </a:r>
          </a:p>
          <a:p>
            <a:pPr algn="just" rtl="1"/>
            <a:endParaRPr lang="fa-IR" sz="2400" dirty="0">
              <a:cs typeface="Zar" panose="00000400000000000000" pitchFamily="2" charset="-78"/>
            </a:endParaRPr>
          </a:p>
        </p:txBody>
      </p:sp>
      <p:pic>
        <p:nvPicPr>
          <p:cNvPr id="5" name="Picture 4"/>
          <p:cNvPicPr>
            <a:picLocks noChangeAspect="1"/>
          </p:cNvPicPr>
          <p:nvPr/>
        </p:nvPicPr>
        <p:blipFill>
          <a:blip r:embed="rId4"/>
          <a:stretch>
            <a:fillRect/>
          </a:stretch>
        </p:blipFill>
        <p:spPr>
          <a:xfrm>
            <a:off x="1082564" y="3741682"/>
            <a:ext cx="8776139" cy="3116318"/>
          </a:xfrm>
          <a:prstGeom prst="rect">
            <a:avLst/>
          </a:prstGeom>
        </p:spPr>
      </p:pic>
      <p:sp>
        <p:nvSpPr>
          <p:cNvPr id="2" name="5-Point Star 1"/>
          <p:cNvSpPr/>
          <p:nvPr/>
        </p:nvSpPr>
        <p:spPr>
          <a:xfrm>
            <a:off x="1166648" y="5633545"/>
            <a:ext cx="399393" cy="346841"/>
          </a:xfrm>
          <a:prstGeom prst="star5">
            <a:avLst/>
          </a:prstGeom>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a:endParaRPr lang="fa-IR"/>
          </a:p>
        </p:txBody>
      </p:sp>
      <p:pic>
        <p:nvPicPr>
          <p:cNvPr id="4" name="Picture 3"/>
          <p:cNvPicPr>
            <a:picLocks noChangeAspect="1"/>
          </p:cNvPicPr>
          <p:nvPr/>
        </p:nvPicPr>
        <p:blipFill>
          <a:blip r:embed="rId5"/>
          <a:stretch>
            <a:fillRect/>
          </a:stretch>
        </p:blipFill>
        <p:spPr>
          <a:xfrm>
            <a:off x="267781" y="90366"/>
            <a:ext cx="536494" cy="518205"/>
          </a:xfrm>
          <a:prstGeom prst="rect">
            <a:avLst/>
          </a:prstGeom>
        </p:spPr>
      </p:pic>
    </p:spTree>
    <p:extLst>
      <p:ext uri="{BB962C8B-B14F-4D97-AF65-F5344CB8AC3E}">
        <p14:creationId xmlns:p14="http://schemas.microsoft.com/office/powerpoint/2010/main" val="189211482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1262" y="-76309"/>
            <a:ext cx="10515600" cy="1325563"/>
          </a:xfrm>
        </p:spPr>
        <p:txBody>
          <a:bodyPr>
            <a:normAutofit/>
          </a:bodyPr>
          <a:lstStyle/>
          <a:p>
            <a:pPr algn="ctr" rtl="1"/>
            <a:r>
              <a:rPr lang="fa-IR" sz="3200" b="1" dirty="0">
                <a:cs typeface="Zar" panose="00000400000000000000" pitchFamily="2" charset="-78"/>
              </a:rPr>
              <a:t>تفسیر سطوح مختلف شاخص پرتوهای فرابنفش و راهکارهای محافظتی</a:t>
            </a:r>
            <a:endParaRPr lang="fa-IR" sz="3200" dirty="0">
              <a:cs typeface="Zar" panose="00000400000000000000" pitchFamily="2" charset="-78"/>
            </a:endParaRPr>
          </a:p>
        </p:txBody>
      </p:sp>
      <p:pic>
        <p:nvPicPr>
          <p:cNvPr id="4" name="Content Placeholder 3"/>
          <p:cNvPicPr>
            <a:picLocks noGrp="1" noChangeAspect="1"/>
          </p:cNvPicPr>
          <p:nvPr>
            <p:ph idx="1"/>
          </p:nvPr>
        </p:nvPicPr>
        <p:blipFill>
          <a:blip r:embed="rId2"/>
          <a:stretch>
            <a:fillRect/>
          </a:stretch>
        </p:blipFill>
        <p:spPr>
          <a:xfrm>
            <a:off x="1744717" y="788276"/>
            <a:ext cx="8544911" cy="6069724"/>
          </a:xfrm>
          <a:prstGeom prst="rect">
            <a:avLst/>
          </a:prstGeom>
        </p:spPr>
      </p:pic>
      <p:sp>
        <p:nvSpPr>
          <p:cNvPr id="3" name="5-Point Star 2"/>
          <p:cNvSpPr/>
          <p:nvPr/>
        </p:nvSpPr>
        <p:spPr>
          <a:xfrm>
            <a:off x="630621" y="4529959"/>
            <a:ext cx="557048" cy="472965"/>
          </a:xfrm>
          <a:prstGeom prst="star5">
            <a:avLst/>
          </a:prstGeom>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a:endParaRPr lang="fa-IR"/>
          </a:p>
        </p:txBody>
      </p:sp>
    </p:spTree>
    <p:extLst>
      <p:ext uri="{BB962C8B-B14F-4D97-AF65-F5344CB8AC3E}">
        <p14:creationId xmlns:p14="http://schemas.microsoft.com/office/powerpoint/2010/main" val="85211969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0"/>
            <a:ext cx="11887200" cy="6180084"/>
          </a:xfrm>
        </p:spPr>
        <p:txBody>
          <a:bodyPr>
            <a:normAutofit fontScale="92500"/>
          </a:bodyPr>
          <a:lstStyle/>
          <a:p>
            <a:pPr algn="just" rtl="1">
              <a:lnSpc>
                <a:spcPct val="150000"/>
              </a:lnSpc>
            </a:pPr>
            <a:r>
              <a:rPr lang="fa-IR" b="1" dirty="0">
                <a:cs typeface="Zar" panose="00000400000000000000" pitchFamily="2" charset="-78"/>
              </a:rPr>
              <a:t>اهمیت آموزش شاخص پرتوهای فرابنفش</a:t>
            </a:r>
            <a:endParaRPr lang="en-US" dirty="0">
              <a:cs typeface="Zar" panose="00000400000000000000" pitchFamily="2" charset="-78"/>
            </a:endParaRPr>
          </a:p>
          <a:p>
            <a:pPr algn="just" rtl="1">
              <a:lnSpc>
                <a:spcPct val="150000"/>
              </a:lnSpc>
            </a:pPr>
            <a:r>
              <a:rPr lang="fa-IR" dirty="0">
                <a:cs typeface="Zar" panose="00000400000000000000" pitchFamily="2" charset="-78"/>
              </a:rPr>
              <a:t>شاخص پرتوهای فرابنفش ابزاري مناسب جهت افزایش آگاهی های عمومی در مورد خطرات در مواجهه بيش از حد با پرتوهای فرابنفش و نيز اتخاذ روش های محافظتی به مردم می باشد. تشویق مردم به كاهش ميزان مواجهه با پرتوهای فرابنفش خورشيدی می تواند باعث كاهش قابل ملاحظه اثرات بهداشتی و در نتيجه هزینه های درمانی شود. در مطالعه ای كه در سال </a:t>
            </a:r>
            <a:r>
              <a:rPr lang="en-US" dirty="0">
                <a:cs typeface="Zar" panose="00000400000000000000" pitchFamily="2" charset="-78"/>
              </a:rPr>
              <a:t>2008</a:t>
            </a:r>
            <a:r>
              <a:rPr lang="fa-IR" dirty="0">
                <a:cs typeface="Zar" panose="00000400000000000000" pitchFamily="2" charset="-78"/>
              </a:rPr>
              <a:t>توسط سازمان حفاظت از محيط زیست آمریکا) </a:t>
            </a:r>
            <a:r>
              <a:rPr lang="en-US" dirty="0">
                <a:cs typeface="Zar" panose="00000400000000000000" pitchFamily="2" charset="-78"/>
              </a:rPr>
              <a:t>EPA</a:t>
            </a:r>
            <a:r>
              <a:rPr lang="fa-IR" dirty="0">
                <a:cs typeface="Zar" panose="00000400000000000000" pitchFamily="2" charset="-78"/>
              </a:rPr>
              <a:t>( صورت گرفت مشخص گردید كه به ازای </a:t>
            </a:r>
            <a:r>
              <a:rPr lang="fa-IR" dirty="0">
                <a:solidFill>
                  <a:srgbClr val="FF0000"/>
                </a:solidFill>
                <a:cs typeface="Zar" panose="00000400000000000000" pitchFamily="2" charset="-78"/>
              </a:rPr>
              <a:t>هر یك دلار هزینه آموزش، افزایش آگاهی و اطلاع رسانی در رابطه با پرتوهاي فرابنفش حدود دو تا چهار دلار </a:t>
            </a:r>
            <a:r>
              <a:rPr lang="fa-IR" dirty="0">
                <a:cs typeface="Zar" panose="00000400000000000000" pitchFamily="2" charset="-78"/>
              </a:rPr>
              <a:t>از هزینه های درمان عموم مردم پس انداز می شود. این ابزار آموزشی باید به عنوان جزء جدایی ناپذیر برنامه آموزشي به عموم مردم درخصوص خطرات بهداشتي پرتوهای فرابنفش و محافظت در برابر آن، مورد استفاده قرار گيرد و منجر به تغيير نگرش و رفتار مردم در مواجهه با پرتوهای فرابنفش گردد.</a:t>
            </a:r>
            <a:endParaRPr lang="en-US" dirty="0">
              <a:cs typeface="Zar" panose="00000400000000000000" pitchFamily="2" charset="-78"/>
            </a:endParaRPr>
          </a:p>
          <a:p>
            <a:pPr algn="just" rtl="1">
              <a:lnSpc>
                <a:spcPct val="150000"/>
              </a:lnSpc>
            </a:pPr>
            <a:endParaRPr lang="fa-IR" dirty="0">
              <a:cs typeface="Zar" panose="00000400000000000000" pitchFamily="2" charset="-78"/>
            </a:endParaRPr>
          </a:p>
        </p:txBody>
      </p:sp>
      <p:pic>
        <p:nvPicPr>
          <p:cNvPr id="4" name="Picture 3"/>
          <p:cNvPicPr>
            <a:picLocks noChangeAspect="1"/>
          </p:cNvPicPr>
          <p:nvPr/>
        </p:nvPicPr>
        <p:blipFill>
          <a:blip r:embed="rId2"/>
          <a:stretch>
            <a:fillRect/>
          </a:stretch>
        </p:blipFill>
        <p:spPr>
          <a:xfrm>
            <a:off x="2689661" y="4963639"/>
            <a:ext cx="2859801" cy="1657715"/>
          </a:xfrm>
          <a:prstGeom prst="rect">
            <a:avLst/>
          </a:prstGeom>
        </p:spPr>
      </p:pic>
      <p:pic>
        <p:nvPicPr>
          <p:cNvPr id="5" name="Picture 4"/>
          <p:cNvPicPr>
            <a:picLocks noChangeAspect="1"/>
          </p:cNvPicPr>
          <p:nvPr/>
        </p:nvPicPr>
        <p:blipFill>
          <a:blip r:embed="rId3"/>
          <a:stretch>
            <a:fillRect/>
          </a:stretch>
        </p:blipFill>
        <p:spPr>
          <a:xfrm>
            <a:off x="556061" y="5060688"/>
            <a:ext cx="1882339" cy="1738110"/>
          </a:xfrm>
          <a:prstGeom prst="rect">
            <a:avLst/>
          </a:prstGeom>
        </p:spPr>
      </p:pic>
    </p:spTree>
    <p:extLst>
      <p:ext uri="{BB962C8B-B14F-4D97-AF65-F5344CB8AC3E}">
        <p14:creationId xmlns:p14="http://schemas.microsoft.com/office/powerpoint/2010/main" val="283267190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22586" y="1208690"/>
            <a:ext cx="10515600" cy="3752193"/>
          </a:xfrm>
        </p:spPr>
        <p:txBody>
          <a:bodyPr>
            <a:normAutofit/>
          </a:bodyPr>
          <a:lstStyle/>
          <a:p>
            <a:pPr marL="0" indent="0" algn="ctr" rtl="1">
              <a:buNone/>
            </a:pPr>
            <a:r>
              <a:rPr lang="fa-IR" sz="4400" b="1" dirty="0">
                <a:cs typeface="Zar" panose="00000400000000000000" pitchFamily="2" charset="-78"/>
              </a:rPr>
              <a:t>فصل هشتم </a:t>
            </a:r>
          </a:p>
          <a:p>
            <a:pPr marL="0" indent="0" algn="ctr" rtl="1">
              <a:buNone/>
            </a:pPr>
            <a:endParaRPr lang="fa-IR" sz="4400" b="1" dirty="0">
              <a:cs typeface="Zar" panose="00000400000000000000" pitchFamily="2" charset="-78"/>
            </a:endParaRPr>
          </a:p>
          <a:p>
            <a:pPr marL="0" indent="0" algn="ctr" rtl="1">
              <a:buNone/>
            </a:pPr>
            <a:endParaRPr lang="fa-IR" sz="4400" b="1" dirty="0">
              <a:cs typeface="Zar" panose="00000400000000000000" pitchFamily="2" charset="-78"/>
            </a:endParaRPr>
          </a:p>
          <a:p>
            <a:pPr marL="0" indent="0" algn="ctr" rtl="1">
              <a:buNone/>
            </a:pPr>
            <a:r>
              <a:rPr lang="fa-IR" sz="4400" b="1" dirty="0">
                <a:cs typeface="Zar" panose="00000400000000000000" pitchFamily="2" charset="-78"/>
              </a:rPr>
              <a:t>ابزارهای شناسایی اینکس </a:t>
            </a:r>
            <a:r>
              <a:rPr lang="en-US" sz="4400" b="1" dirty="0">
                <a:cs typeface="Zar" panose="00000400000000000000" pitchFamily="2" charset="-78"/>
              </a:rPr>
              <a:t>UV </a:t>
            </a:r>
            <a:endParaRPr lang="fa-IR" sz="4400" b="1" dirty="0">
              <a:cs typeface="Zar" panose="00000400000000000000" pitchFamily="2" charset="-78"/>
            </a:endParaRPr>
          </a:p>
        </p:txBody>
      </p:sp>
    </p:spTree>
    <p:extLst>
      <p:ext uri="{BB962C8B-B14F-4D97-AF65-F5344CB8AC3E}">
        <p14:creationId xmlns:p14="http://schemas.microsoft.com/office/powerpoint/2010/main" val="397552759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b="1" dirty="0">
                <a:cs typeface="Zar" panose="00000400000000000000" pitchFamily="2" charset="-78"/>
              </a:rPr>
              <a:t>ابزارهای شناسایی ایندکس </a:t>
            </a:r>
            <a:r>
              <a:rPr lang="en-US" b="1" dirty="0">
                <a:cs typeface="Zar" panose="00000400000000000000" pitchFamily="2" charset="-78"/>
              </a:rPr>
              <a:t>UV</a:t>
            </a:r>
            <a:r>
              <a:rPr lang="fa-IR" b="1" dirty="0">
                <a:cs typeface="Zar" panose="00000400000000000000" pitchFamily="2" charset="-78"/>
              </a:rPr>
              <a:t> </a:t>
            </a:r>
          </a:p>
        </p:txBody>
      </p:sp>
      <p:sp>
        <p:nvSpPr>
          <p:cNvPr id="3" name="Content Placeholder 2"/>
          <p:cNvSpPr>
            <a:spLocks noGrp="1"/>
          </p:cNvSpPr>
          <p:nvPr>
            <p:ph idx="1"/>
          </p:nvPr>
        </p:nvSpPr>
        <p:spPr/>
        <p:txBody>
          <a:bodyPr/>
          <a:lstStyle/>
          <a:p>
            <a:pPr algn="r" rtl="1"/>
            <a:r>
              <a:rPr lang="fa-IR" dirty="0">
                <a:cs typeface="Zar" panose="00000400000000000000" pitchFamily="2" charset="-78"/>
              </a:rPr>
              <a:t>1- اپلیکیشن </a:t>
            </a:r>
            <a:r>
              <a:rPr lang="en-US" dirty="0">
                <a:cs typeface="Zar" panose="00000400000000000000" pitchFamily="2" charset="-78"/>
              </a:rPr>
              <a:t>SUN SMART</a:t>
            </a:r>
          </a:p>
          <a:p>
            <a:pPr algn="r" rtl="1"/>
            <a:r>
              <a:rPr lang="en-US" dirty="0">
                <a:cs typeface="Zar" panose="00000400000000000000" pitchFamily="2" charset="-78"/>
              </a:rPr>
              <a:t> </a:t>
            </a:r>
            <a:r>
              <a:rPr lang="fa-IR" dirty="0">
                <a:cs typeface="Zar" panose="00000400000000000000" pitchFamily="2" charset="-78"/>
              </a:rPr>
              <a:t>2- سایتهای معتبر هواشناسی  </a:t>
            </a:r>
          </a:p>
        </p:txBody>
      </p:sp>
      <p:pic>
        <p:nvPicPr>
          <p:cNvPr id="4" name="Picture 3"/>
          <p:cNvPicPr>
            <a:picLocks noChangeAspect="1"/>
          </p:cNvPicPr>
          <p:nvPr/>
        </p:nvPicPr>
        <p:blipFill>
          <a:blip r:embed="rId2"/>
          <a:stretch>
            <a:fillRect/>
          </a:stretch>
        </p:blipFill>
        <p:spPr>
          <a:xfrm>
            <a:off x="1195552" y="1825625"/>
            <a:ext cx="3786352" cy="3786352"/>
          </a:xfrm>
          <a:prstGeom prst="rect">
            <a:avLst/>
          </a:prstGeom>
        </p:spPr>
      </p:pic>
      <p:pic>
        <p:nvPicPr>
          <p:cNvPr id="5" name="Picture 4"/>
          <p:cNvPicPr>
            <a:picLocks noChangeAspect="1"/>
          </p:cNvPicPr>
          <p:nvPr/>
        </p:nvPicPr>
        <p:blipFill>
          <a:blip r:embed="rId3"/>
          <a:stretch>
            <a:fillRect/>
          </a:stretch>
        </p:blipFill>
        <p:spPr>
          <a:xfrm>
            <a:off x="6242651" y="3707669"/>
            <a:ext cx="4246672" cy="2604231"/>
          </a:xfrm>
          <a:prstGeom prst="rect">
            <a:avLst/>
          </a:prstGeom>
        </p:spPr>
      </p:pic>
    </p:spTree>
    <p:extLst>
      <p:ext uri="{BB962C8B-B14F-4D97-AF65-F5344CB8AC3E}">
        <p14:creationId xmlns:p14="http://schemas.microsoft.com/office/powerpoint/2010/main" val="325790569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51586" y="1061545"/>
            <a:ext cx="7809186" cy="5707117"/>
          </a:xfrm>
        </p:spPr>
        <p:txBody>
          <a:bodyPr>
            <a:noAutofit/>
          </a:bodyPr>
          <a:lstStyle/>
          <a:p>
            <a:pPr algn="r" rtl="1">
              <a:lnSpc>
                <a:spcPct val="150000"/>
              </a:lnSpc>
            </a:pPr>
            <a:r>
              <a:rPr lang="en-US" sz="2400" dirty="0">
                <a:cs typeface="Zar" panose="00000400000000000000" pitchFamily="2" charset="-78"/>
              </a:rPr>
              <a:t>Sun Smart </a:t>
            </a:r>
            <a:r>
              <a:rPr lang="fa-IR" sz="2400" dirty="0">
                <a:cs typeface="Zar" panose="00000400000000000000" pitchFamily="2" charset="-78"/>
              </a:rPr>
              <a:t> یک برنامه جدیدشناسایی شاخص فرابنفش در سطح جهانی است که برای تلفن‌های همراه، توسط سازمان‌های پیشرو در حوزه سلامت، تشعشع و آب‌وهوا که  با پشتیبانی </a:t>
            </a:r>
            <a:r>
              <a:rPr lang="en-US" sz="2400" dirty="0">
                <a:cs typeface="Zar" panose="00000400000000000000" pitchFamily="2" charset="-78"/>
              </a:rPr>
              <a:t>WMO </a:t>
            </a:r>
            <a:r>
              <a:rPr lang="fa-IR" sz="2400" dirty="0">
                <a:cs typeface="Zar" panose="00000400000000000000" pitchFamily="2" charset="-78"/>
              </a:rPr>
              <a:t> ایجاد شده است. </a:t>
            </a:r>
            <a:r>
              <a:rPr lang="fa-IR" sz="2400" dirty="0">
                <a:solidFill>
                  <a:srgbClr val="FF0000"/>
                </a:solidFill>
                <a:cs typeface="Zar" panose="00000400000000000000" pitchFamily="2" charset="-78"/>
              </a:rPr>
              <a:t>پیش‌بینی‌های 3 </a:t>
            </a:r>
            <a:r>
              <a:rPr lang="fa-IR" sz="2400" dirty="0">
                <a:cs typeface="Zar" panose="00000400000000000000" pitchFamily="2" charset="-78"/>
              </a:rPr>
              <a:t>روزه </a:t>
            </a:r>
            <a:r>
              <a:rPr lang="en-US" sz="2400" dirty="0">
                <a:cs typeface="Zar" panose="00000400000000000000" pitchFamily="2" charset="-78"/>
              </a:rPr>
              <a:t>UV </a:t>
            </a:r>
            <a:r>
              <a:rPr lang="fa-IR" sz="2400" dirty="0">
                <a:cs typeface="Zar" panose="00000400000000000000" pitchFamily="2" charset="-78"/>
              </a:rPr>
              <a:t> و زمان‌های محافظت در برابر نور خورشید را به همراه اعلان‌های متناسب با موقعیت جغرافیایی ارائه می‌دهد. اشعه ماوراء بنفش خورشید می تواند بر تولید ویتامین</a:t>
            </a:r>
            <a:r>
              <a:rPr lang="en-US" sz="2400" dirty="0">
                <a:cs typeface="Zar" panose="00000400000000000000" pitchFamily="2" charset="-78"/>
              </a:rPr>
              <a:t>D </a:t>
            </a:r>
            <a:r>
              <a:rPr lang="fa-IR" sz="2400" dirty="0">
                <a:cs typeface="Zar" panose="00000400000000000000" pitchFamily="2" charset="-78"/>
              </a:rPr>
              <a:t> تأثیر بگذارد، باعث آسیب </a:t>
            </a:r>
            <a:r>
              <a:rPr lang="en-US" sz="2400" dirty="0">
                <a:cs typeface="Zar" panose="00000400000000000000" pitchFamily="2" charset="-78"/>
              </a:rPr>
              <a:t>DNA، </a:t>
            </a:r>
            <a:r>
              <a:rPr lang="fa-IR" sz="2400" dirty="0">
                <a:cs typeface="Zar" panose="00000400000000000000" pitchFamily="2" charset="-78"/>
              </a:rPr>
              <a:t>سرطان پوست و برخی بیماری های چشمی مانند آب مروارید شود.                                                                           </a:t>
            </a:r>
            <a:br>
              <a:rPr lang="fa-IR" sz="2400" dirty="0">
                <a:cs typeface="Zar" panose="00000400000000000000" pitchFamily="2" charset="-78"/>
              </a:rPr>
            </a:br>
            <a:r>
              <a:rPr lang="fa-IR" sz="2400" dirty="0">
                <a:cs typeface="Zar" panose="00000400000000000000" pitchFamily="2" charset="-78"/>
              </a:rPr>
              <a:t>لایه اوزون در مسیر بازیابی است، اما سطوح فعلی مواد مخرب لایه ازن در جو همچنان به این معنی است که سوراخ ازن سالانه بر روی قطب جنوب و همچنین قطب شمال ظاهر می شود. اگر هوای تخریب شده ازن به عرض های جغرافیایی میانی منتقل شود، مناطق پرجمعیت در معرض افزایش سطح تابش مضر </a:t>
            </a:r>
            <a:r>
              <a:rPr lang="en-US" sz="2400" dirty="0">
                <a:cs typeface="Zar" panose="00000400000000000000" pitchFamily="2" charset="-78"/>
              </a:rPr>
              <a:t>UV </a:t>
            </a:r>
            <a:r>
              <a:rPr lang="fa-IR" sz="2400" dirty="0">
                <a:cs typeface="Zar" panose="00000400000000000000" pitchFamily="2" charset="-78"/>
              </a:rPr>
              <a:t>خورشیدی قرار می گیرند.</a:t>
            </a:r>
          </a:p>
        </p:txBody>
      </p:sp>
      <p:pic>
        <p:nvPicPr>
          <p:cNvPr id="8" name="Content Placeholder 7"/>
          <p:cNvPicPr>
            <a:picLocks noGrp="1" noChangeAspect="1"/>
          </p:cNvPicPr>
          <p:nvPr>
            <p:ph idx="1"/>
          </p:nvPr>
        </p:nvPicPr>
        <p:blipFill>
          <a:blip r:embed="rId2"/>
          <a:stretch>
            <a:fillRect/>
          </a:stretch>
        </p:blipFill>
        <p:spPr>
          <a:xfrm>
            <a:off x="189188" y="641134"/>
            <a:ext cx="3857295" cy="3029464"/>
          </a:xfrm>
          <a:prstGeom prst="rect">
            <a:avLst/>
          </a:prstGeom>
        </p:spPr>
      </p:pic>
      <p:sp>
        <p:nvSpPr>
          <p:cNvPr id="9" name="Title 1"/>
          <p:cNvSpPr txBox="1">
            <a:spLocks/>
          </p:cNvSpPr>
          <p:nvPr/>
        </p:nvSpPr>
        <p:spPr>
          <a:xfrm>
            <a:off x="1079938" y="1"/>
            <a:ext cx="10515600" cy="92490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rtl="1"/>
            <a:r>
              <a:rPr lang="fa-IR" dirty="0">
                <a:cs typeface="Zar" panose="00000400000000000000" pitchFamily="2" charset="-78"/>
              </a:rPr>
              <a:t>نظر سایت سازمان ملل درباره برنامه</a:t>
            </a:r>
            <a:r>
              <a:rPr lang="en-US" dirty="0">
                <a:cs typeface="Zar" panose="00000400000000000000" pitchFamily="2" charset="-78"/>
              </a:rPr>
              <a:t> Sun Smart</a:t>
            </a:r>
            <a:r>
              <a:rPr lang="fa-IR" dirty="0">
                <a:cs typeface="Zar" panose="00000400000000000000" pitchFamily="2" charset="-78"/>
              </a:rPr>
              <a:t> </a:t>
            </a:r>
          </a:p>
        </p:txBody>
      </p:sp>
      <p:pic>
        <p:nvPicPr>
          <p:cNvPr id="3" name="Picture 2"/>
          <p:cNvPicPr>
            <a:picLocks noChangeAspect="1"/>
          </p:cNvPicPr>
          <p:nvPr/>
        </p:nvPicPr>
        <p:blipFill>
          <a:blip r:embed="rId3"/>
          <a:stretch>
            <a:fillRect/>
          </a:stretch>
        </p:blipFill>
        <p:spPr>
          <a:xfrm>
            <a:off x="457569" y="3670598"/>
            <a:ext cx="3320531" cy="3098064"/>
          </a:xfrm>
          <a:prstGeom prst="rect">
            <a:avLst/>
          </a:prstGeom>
        </p:spPr>
      </p:pic>
    </p:spTree>
    <p:extLst>
      <p:ext uri="{BB962C8B-B14F-4D97-AF65-F5344CB8AC3E}">
        <p14:creationId xmlns:p14="http://schemas.microsoft.com/office/powerpoint/2010/main" val="32465206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noGrp="1"/>
          </p:cNvSpPr>
          <p:nvPr>
            <p:ph type="title"/>
          </p:nvPr>
        </p:nvSpPr>
        <p:spPr>
          <a:xfrm>
            <a:off x="838200" y="0"/>
            <a:ext cx="10515600" cy="96968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a-IR" b="1" dirty="0">
                <a:cs typeface="Zar" panose="00000400000000000000" pitchFamily="2" charset="-78"/>
              </a:rPr>
              <a:t>نظر سایت سازمان ملل درباره این برنامه </a:t>
            </a:r>
          </a:p>
        </p:txBody>
      </p:sp>
      <p:sp>
        <p:nvSpPr>
          <p:cNvPr id="3" name="Content Placeholder 2"/>
          <p:cNvSpPr>
            <a:spLocks noGrp="1"/>
          </p:cNvSpPr>
          <p:nvPr>
            <p:ph idx="1"/>
          </p:nvPr>
        </p:nvSpPr>
        <p:spPr>
          <a:xfrm>
            <a:off x="115614" y="819807"/>
            <a:ext cx="11887200" cy="4666593"/>
          </a:xfrm>
        </p:spPr>
        <p:txBody>
          <a:bodyPr>
            <a:noAutofit/>
          </a:bodyPr>
          <a:lstStyle/>
          <a:p>
            <a:pPr algn="just" rtl="1">
              <a:lnSpc>
                <a:spcPct val="150000"/>
              </a:lnSpc>
            </a:pPr>
            <a:r>
              <a:rPr lang="en-US" sz="2000" dirty="0">
                <a:cs typeface="Zar" panose="00000400000000000000" pitchFamily="2" charset="-78"/>
              </a:rPr>
              <a:t>WMO </a:t>
            </a:r>
            <a:r>
              <a:rPr lang="fa-IR" sz="2000" dirty="0">
                <a:cs typeface="Zar" panose="00000400000000000000" pitchFamily="2" charset="-78"/>
              </a:rPr>
              <a:t>وضعیت لایه اوزون را از طریق برنامه جهانی اتمسفر نظارت می کند. و متعهد به پیشبرد خدمات بهداشتی یکپارچه به عنوان بخشی از کار خود با سازمان بهداشت جهانی برای </a:t>
            </a:r>
            <a:r>
              <a:rPr lang="fa-IR" sz="2000" dirty="0">
                <a:solidFill>
                  <a:srgbClr val="FF0000"/>
                </a:solidFill>
                <a:cs typeface="Zar" panose="00000400000000000000" pitchFamily="2" charset="-78"/>
              </a:rPr>
              <a:t>تبدیل علم به خدمات برای جامعه </a:t>
            </a:r>
            <a:r>
              <a:rPr lang="fa-IR" sz="2000" dirty="0">
                <a:cs typeface="Zar" panose="00000400000000000000" pitchFamily="2" charset="-78"/>
              </a:rPr>
              <a:t>است</a:t>
            </a:r>
            <a:endParaRPr lang="en-US" sz="2000" dirty="0">
              <a:cs typeface="Zar" panose="00000400000000000000" pitchFamily="2" charset="-78"/>
            </a:endParaRPr>
          </a:p>
          <a:p>
            <a:pPr algn="just" rtl="1">
              <a:lnSpc>
                <a:spcPct val="150000"/>
              </a:lnSpc>
            </a:pPr>
            <a:r>
              <a:rPr lang="fa-IR" sz="2000" dirty="0">
                <a:cs typeface="Zar" panose="00000400000000000000" pitchFamily="2" charset="-78"/>
              </a:rPr>
              <a:t>به عنوان بخشی از اجرای این طرح خدمات بهداشتی یکپارچه،</a:t>
            </a:r>
            <a:r>
              <a:rPr lang="en-US" sz="2000" dirty="0">
                <a:cs typeface="Zar" panose="00000400000000000000" pitchFamily="2" charset="-78"/>
              </a:rPr>
              <a:t>WMO </a:t>
            </a:r>
            <a:r>
              <a:rPr lang="fa-IR" sz="2000" dirty="0">
                <a:cs typeface="Zar" panose="00000400000000000000" pitchFamily="2" charset="-78"/>
              </a:rPr>
              <a:t> از اپلیکیشن </a:t>
            </a:r>
            <a:r>
              <a:rPr lang="en-US" sz="2000" dirty="0" err="1">
                <a:cs typeface="Zar" panose="00000400000000000000" pitchFamily="2" charset="-78"/>
              </a:rPr>
              <a:t>SunSmart</a:t>
            </a:r>
            <a:r>
              <a:rPr lang="en-US" sz="2000" dirty="0">
                <a:cs typeface="Zar" panose="00000400000000000000" pitchFamily="2" charset="-78"/>
              </a:rPr>
              <a:t> Global UV </a:t>
            </a:r>
            <a:r>
              <a:rPr lang="fa-IR" sz="2000" dirty="0">
                <a:cs typeface="Zar" panose="00000400000000000000" pitchFamily="2" charset="-78"/>
              </a:rPr>
              <a:t> که توسط سازمان های بهداشتی، تشعشع و هواشناسی پیشرو جهان توسعه یافته و اکنون در فروشگاه های اپل و گوگل در دسترس است، پشتیبانی کرده است.</a:t>
            </a:r>
            <a:endParaRPr lang="en-US" sz="2000" dirty="0">
              <a:cs typeface="Zar" panose="00000400000000000000" pitchFamily="2" charset="-78"/>
            </a:endParaRPr>
          </a:p>
          <a:p>
            <a:pPr algn="just" rtl="1">
              <a:lnSpc>
                <a:spcPct val="150000"/>
              </a:lnSpc>
            </a:pPr>
            <a:r>
              <a:rPr lang="fa-IR" sz="2000" dirty="0">
                <a:cs typeface="Zar" panose="00000400000000000000" pitchFamily="2" charset="-78"/>
              </a:rPr>
              <a:t>پروفسور پتری تالاس، دبیر کل </a:t>
            </a:r>
            <a:r>
              <a:rPr lang="en-US" sz="2000" dirty="0">
                <a:cs typeface="Zar" panose="00000400000000000000" pitchFamily="2" charset="-78"/>
              </a:rPr>
              <a:t>WMO </a:t>
            </a:r>
            <a:r>
              <a:rPr lang="fa-IR" sz="2000" dirty="0">
                <a:cs typeface="Zar" panose="00000400000000000000" pitchFamily="2" charset="-78"/>
              </a:rPr>
              <a:t>می‌گوید آنچه این برنامه را منحصربه‌فرد می‌کند این است که </a:t>
            </a:r>
            <a:r>
              <a:rPr lang="fa-IR" sz="2000" dirty="0">
                <a:solidFill>
                  <a:srgbClr val="FF0000"/>
                </a:solidFill>
                <a:cs typeface="Zar" panose="00000400000000000000" pitchFamily="2" charset="-78"/>
              </a:rPr>
              <a:t>دستورالعمل‌های رفتاری </a:t>
            </a:r>
            <a:r>
              <a:rPr lang="fa-IR" sz="2000" dirty="0">
                <a:cs typeface="Zar" panose="00000400000000000000" pitchFamily="2" charset="-78"/>
              </a:rPr>
              <a:t>را برای کاهش خطرات مرتبط با قرار گرفتن در معرض اشعه ماوراء بنفش بر اساس سطوح فعلی </a:t>
            </a:r>
            <a:r>
              <a:rPr lang="en-US" sz="2000" dirty="0">
                <a:cs typeface="Zar" panose="00000400000000000000" pitchFamily="2" charset="-78"/>
              </a:rPr>
              <a:t>UV</a:t>
            </a:r>
            <a:r>
              <a:rPr lang="fa-IR" sz="2000" dirty="0">
                <a:cs typeface="Zar" panose="00000400000000000000" pitchFamily="2" charset="-78"/>
              </a:rPr>
              <a:t> در هر مکان ارائه می‌کند.ما کاربران در کشور شما را تشویق می کنیم تا از این برنامه برای اطمینان از محافظت بهتر از سلامت استفاده کنند.</a:t>
            </a:r>
            <a:endParaRPr lang="en-US" sz="2000" dirty="0">
              <a:cs typeface="Zar" panose="00000400000000000000" pitchFamily="2" charset="-78"/>
            </a:endParaRPr>
          </a:p>
          <a:p>
            <a:pPr algn="just" rtl="1">
              <a:lnSpc>
                <a:spcPct val="150000"/>
              </a:lnSpc>
            </a:pPr>
            <a:r>
              <a:rPr lang="fa-IR" sz="2000" dirty="0">
                <a:cs typeface="Zar" panose="00000400000000000000" pitchFamily="2" charset="-78"/>
              </a:rPr>
              <a:t>این برنامه اجازه می دهد تا جریان داده های ملی و محلی را در آن گنجانده و با سایر زبان ها سازگار شود. این برنامه به زبان های رسمی </a:t>
            </a:r>
            <a:r>
              <a:rPr lang="en-US" sz="2000" dirty="0">
                <a:cs typeface="Zar" panose="00000400000000000000" pitchFamily="2" charset="-78"/>
              </a:rPr>
              <a:t>WMO </a:t>
            </a:r>
            <a:r>
              <a:rPr lang="fa-IR" sz="2000" dirty="0">
                <a:cs typeface="Zar" panose="00000400000000000000" pitchFamily="2" charset="-78"/>
              </a:rPr>
              <a:t>در دسترس است.</a:t>
            </a:r>
          </a:p>
        </p:txBody>
      </p:sp>
      <p:pic>
        <p:nvPicPr>
          <p:cNvPr id="2" name="Picture 1"/>
          <p:cNvPicPr>
            <a:picLocks noChangeAspect="1"/>
          </p:cNvPicPr>
          <p:nvPr/>
        </p:nvPicPr>
        <p:blipFill>
          <a:blip r:embed="rId2"/>
          <a:stretch>
            <a:fillRect/>
          </a:stretch>
        </p:blipFill>
        <p:spPr>
          <a:xfrm>
            <a:off x="606971" y="4925411"/>
            <a:ext cx="1947043" cy="1912882"/>
          </a:xfrm>
          <a:prstGeom prst="rect">
            <a:avLst/>
          </a:prstGeom>
        </p:spPr>
      </p:pic>
      <p:pic>
        <p:nvPicPr>
          <p:cNvPr id="5" name="Picture 4"/>
          <p:cNvPicPr>
            <a:picLocks noChangeAspect="1"/>
          </p:cNvPicPr>
          <p:nvPr/>
        </p:nvPicPr>
        <p:blipFill>
          <a:blip r:embed="rId3"/>
          <a:stretch>
            <a:fillRect/>
          </a:stretch>
        </p:blipFill>
        <p:spPr>
          <a:xfrm>
            <a:off x="5973489" y="5005552"/>
            <a:ext cx="3254594" cy="1752600"/>
          </a:xfrm>
          <a:prstGeom prst="rect">
            <a:avLst/>
          </a:prstGeom>
        </p:spPr>
      </p:pic>
      <p:sp>
        <p:nvSpPr>
          <p:cNvPr id="6" name="5-Point Star 5"/>
          <p:cNvSpPr/>
          <p:nvPr/>
        </p:nvSpPr>
        <p:spPr>
          <a:xfrm>
            <a:off x="199694" y="2743200"/>
            <a:ext cx="273269" cy="252247"/>
          </a:xfrm>
          <a:prstGeom prst="star5">
            <a:avLst/>
          </a:prstGeom>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a:endParaRPr lang="fa-IR"/>
          </a:p>
        </p:txBody>
      </p:sp>
    </p:spTree>
    <p:extLst>
      <p:ext uri="{BB962C8B-B14F-4D97-AF65-F5344CB8AC3E}">
        <p14:creationId xmlns:p14="http://schemas.microsoft.com/office/powerpoint/2010/main" val="23624706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5497" y="91856"/>
            <a:ext cx="10515600" cy="969689"/>
          </a:xfrm>
        </p:spPr>
        <p:txBody>
          <a:bodyPr>
            <a:normAutofit fontScale="90000"/>
          </a:bodyPr>
          <a:lstStyle/>
          <a:p>
            <a:pPr algn="ctr"/>
            <a:r>
              <a:rPr lang="fa-IR" b="1" dirty="0">
                <a:cs typeface="Zar" panose="00000400000000000000" pitchFamily="2" charset="-78"/>
              </a:rPr>
              <a:t>منبع طبیعی فرابنفش</a:t>
            </a:r>
            <a:br>
              <a:rPr lang="fa-IR" b="1" dirty="0">
                <a:cs typeface="Zar" panose="00000400000000000000" pitchFamily="2" charset="-78"/>
              </a:rPr>
            </a:br>
            <a:endParaRPr lang="en-US" dirty="0">
              <a:cs typeface="Zar" panose="00000400000000000000" pitchFamily="2" charset="-78"/>
            </a:endParaRPr>
          </a:p>
        </p:txBody>
      </p:sp>
      <p:sp>
        <p:nvSpPr>
          <p:cNvPr id="3" name="Content Placeholder 2"/>
          <p:cNvSpPr>
            <a:spLocks noGrp="1"/>
          </p:cNvSpPr>
          <p:nvPr>
            <p:ph idx="1"/>
          </p:nvPr>
        </p:nvSpPr>
        <p:spPr>
          <a:xfrm>
            <a:off x="273270" y="977462"/>
            <a:ext cx="11740054" cy="5644055"/>
          </a:xfrm>
        </p:spPr>
        <p:txBody>
          <a:bodyPr>
            <a:normAutofit fontScale="92500"/>
          </a:bodyPr>
          <a:lstStyle/>
          <a:p>
            <a:pPr algn="just" rtl="1">
              <a:lnSpc>
                <a:spcPct val="150000"/>
              </a:lnSpc>
            </a:pPr>
            <a:r>
              <a:rPr lang="fa-IR" dirty="0">
                <a:cs typeface="Zar" panose="00000400000000000000" pitchFamily="2" charset="-78"/>
              </a:rPr>
              <a:t>خورشید ساطع‌کننده پرتو فرابنفش در هر سه باند </a:t>
            </a:r>
            <a:r>
              <a:rPr lang="en-US" dirty="0">
                <a:cs typeface="Zar" panose="00000400000000000000" pitchFamily="2" charset="-78"/>
              </a:rPr>
              <a:t> UVA </a:t>
            </a:r>
            <a:r>
              <a:rPr lang="fa-IR" dirty="0">
                <a:cs typeface="Zar" panose="00000400000000000000" pitchFamily="2" charset="-78"/>
              </a:rPr>
              <a:t>و</a:t>
            </a:r>
            <a:r>
              <a:rPr lang="en-US" dirty="0">
                <a:cs typeface="Zar" panose="00000400000000000000" pitchFamily="2" charset="-78"/>
              </a:rPr>
              <a:t> UVB </a:t>
            </a:r>
            <a:r>
              <a:rPr lang="fa-IR" dirty="0">
                <a:cs typeface="Zar" panose="00000400000000000000" pitchFamily="2" charset="-78"/>
              </a:rPr>
              <a:t>و </a:t>
            </a:r>
            <a:r>
              <a:rPr lang="en-US" dirty="0">
                <a:cs typeface="Zar" panose="00000400000000000000" pitchFamily="2" charset="-78"/>
              </a:rPr>
              <a:t>UVC </a:t>
            </a:r>
            <a:r>
              <a:rPr lang="fa-IR" dirty="0">
                <a:cs typeface="Zar" panose="00000400000000000000" pitchFamily="2" charset="-78"/>
              </a:rPr>
              <a:t> به مقدار فراوان است ولی به سبب ویژگی جذب </a:t>
            </a:r>
            <a:r>
              <a:rPr lang="en-US" dirty="0">
                <a:cs typeface="Zar" panose="00000400000000000000" pitchFamily="2" charset="-78"/>
              </a:rPr>
              <a:t>UV </a:t>
            </a:r>
            <a:r>
              <a:rPr lang="fa-IR" dirty="0">
                <a:cs typeface="Zar" panose="00000400000000000000" pitchFamily="2" charset="-78"/>
              </a:rPr>
              <a:t> در لایه اوزون اتمسفر، ۹۹٪ تابش فرابنفشی که به زمین می‌رسد از نوع باند (کمتر مضر)</a:t>
            </a:r>
            <a:r>
              <a:rPr lang="en-US" dirty="0">
                <a:cs typeface="Zar" panose="00000400000000000000" pitchFamily="2" charset="-78"/>
              </a:rPr>
              <a:t>UVA </a:t>
            </a:r>
            <a:r>
              <a:rPr lang="fa-IR" dirty="0">
                <a:cs typeface="Zar" panose="00000400000000000000" pitchFamily="2" charset="-78"/>
              </a:rPr>
              <a:t> است. </a:t>
            </a:r>
          </a:p>
          <a:p>
            <a:pPr algn="just" rtl="1">
              <a:lnSpc>
                <a:spcPct val="150000"/>
              </a:lnSpc>
            </a:pPr>
            <a:r>
              <a:rPr lang="fa-IR" dirty="0">
                <a:solidFill>
                  <a:srgbClr val="FF0000"/>
                </a:solidFill>
                <a:cs typeface="Zar" panose="00000400000000000000" pitchFamily="2" charset="-78"/>
              </a:rPr>
              <a:t>شیشه پنجره معمولی نسبت به دامنه ظاهراً کم نفوذ (</a:t>
            </a:r>
            <a:r>
              <a:rPr lang="en-US" dirty="0">
                <a:solidFill>
                  <a:srgbClr val="FF0000"/>
                </a:solidFill>
                <a:cs typeface="Zar" panose="00000400000000000000" pitchFamily="2" charset="-78"/>
              </a:rPr>
              <a:t>UVA(300-400nm </a:t>
            </a:r>
            <a:r>
              <a:rPr lang="fa-IR" dirty="0">
                <a:solidFill>
                  <a:srgbClr val="FF0000"/>
                </a:solidFill>
                <a:cs typeface="Zar" panose="00000400000000000000" pitchFamily="2" charset="-78"/>
              </a:rPr>
              <a:t> شفاف بوده</a:t>
            </a:r>
            <a:r>
              <a:rPr lang="fa-IR" dirty="0">
                <a:cs typeface="Zar" panose="00000400000000000000" pitchFamily="2" charset="-78"/>
              </a:rPr>
              <a:t> و مقاومت چندانی در مقابل آن نشان نمی‌دهد اما نسبت به عبور طول موج‌های پایین‌تر از ۳۵۰</a:t>
            </a:r>
            <a:r>
              <a:rPr lang="en-US" dirty="0">
                <a:cs typeface="Zar" panose="00000400000000000000" pitchFamily="2" charset="-78"/>
              </a:rPr>
              <a:t>nm </a:t>
            </a:r>
            <a:r>
              <a:rPr lang="fa-IR" dirty="0">
                <a:cs typeface="Zar" panose="00000400000000000000" pitchFamily="2" charset="-78"/>
              </a:rPr>
              <a:t> حساس است به اندازه‌ای که ۹۰٪ تابش‌های </a:t>
            </a:r>
            <a:r>
              <a:rPr lang="en-US" dirty="0">
                <a:cs typeface="Zar" panose="00000400000000000000" pitchFamily="2" charset="-78"/>
              </a:rPr>
              <a:t>UV </a:t>
            </a:r>
            <a:r>
              <a:rPr lang="fa-IR" dirty="0">
                <a:cs typeface="Zar" panose="00000400000000000000" pitchFamily="2" charset="-78"/>
              </a:rPr>
              <a:t> کوتاه‌تر از ۳۰۰</a:t>
            </a:r>
            <a:r>
              <a:rPr lang="en-US" dirty="0">
                <a:cs typeface="Zar" panose="00000400000000000000" pitchFamily="2" charset="-78"/>
              </a:rPr>
              <a:t>nm </a:t>
            </a:r>
            <a:r>
              <a:rPr lang="fa-IR" dirty="0">
                <a:cs typeface="Zar" panose="00000400000000000000" pitchFamily="2" charset="-78"/>
              </a:rPr>
              <a:t> را از خود عبور نمی‌دهد. </a:t>
            </a:r>
          </a:p>
          <a:p>
            <a:pPr algn="just" rtl="1">
              <a:lnSpc>
                <a:spcPct val="150000"/>
              </a:lnSpc>
            </a:pPr>
            <a:r>
              <a:rPr lang="fa-IR" dirty="0">
                <a:cs typeface="Zar" panose="00000400000000000000" pitchFamily="2" charset="-78"/>
              </a:rPr>
              <a:t>نور (طیف الکترومغناطیسی مرئی) ناحیه طیفی از حدود ۴۰۰ تا ۷۵۰ نانومتر را می‌پوشاند. باند تابشی که از حدود ۱0 نانومتر تا ۴۰۰ نانومتر امتداد دارد، به عنوان تابش فرابنفش </a:t>
            </a:r>
            <a:r>
              <a:rPr lang="en-US" dirty="0">
                <a:cs typeface="Zar" panose="00000400000000000000" pitchFamily="2" charset="-78"/>
              </a:rPr>
              <a:t>UV </a:t>
            </a:r>
            <a:r>
              <a:rPr lang="fa-IR" dirty="0">
                <a:cs typeface="Zar" panose="00000400000000000000" pitchFamily="2" charset="-78"/>
              </a:rPr>
              <a:t> شناخته می‌شود. طیف نگارهای </a:t>
            </a:r>
            <a:r>
              <a:rPr lang="en-US" dirty="0">
                <a:cs typeface="Zar" panose="00000400000000000000" pitchFamily="2" charset="-78"/>
              </a:rPr>
              <a:t>UV </a:t>
            </a:r>
            <a:r>
              <a:rPr lang="fa-IR" dirty="0">
                <a:cs typeface="Zar" panose="00000400000000000000" pitchFamily="2" charset="-78"/>
              </a:rPr>
              <a:t> این محدوده را به سه باند نزدیک، دور و فرین تقسیم می‌کنند. </a:t>
            </a:r>
          </a:p>
        </p:txBody>
      </p:sp>
      <p:pic>
        <p:nvPicPr>
          <p:cNvPr id="4" name="Picture 3"/>
          <p:cNvPicPr>
            <a:picLocks noChangeAspect="1"/>
          </p:cNvPicPr>
          <p:nvPr/>
        </p:nvPicPr>
        <p:blipFill>
          <a:blip r:embed="rId2"/>
          <a:stretch>
            <a:fillRect/>
          </a:stretch>
        </p:blipFill>
        <p:spPr>
          <a:xfrm>
            <a:off x="273270" y="5444359"/>
            <a:ext cx="4322379" cy="1261241"/>
          </a:xfrm>
          <a:prstGeom prst="rect">
            <a:avLst/>
          </a:prstGeom>
        </p:spPr>
      </p:pic>
      <p:sp>
        <p:nvSpPr>
          <p:cNvPr id="6" name="5-Point Star 5"/>
          <p:cNvSpPr/>
          <p:nvPr/>
        </p:nvSpPr>
        <p:spPr>
          <a:xfrm>
            <a:off x="120870" y="2039007"/>
            <a:ext cx="304800" cy="409904"/>
          </a:xfrm>
          <a:prstGeom prst="star5">
            <a:avLst>
              <a:gd name="adj" fmla="val 12140"/>
              <a:gd name="hf" fmla="val 105146"/>
              <a:gd name="vf" fmla="val 110557"/>
            </a:avLst>
          </a:prstGeom>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a:endParaRPr lang="fa-IR"/>
          </a:p>
        </p:txBody>
      </p:sp>
    </p:spTree>
    <p:extLst>
      <p:ext uri="{BB962C8B-B14F-4D97-AF65-F5344CB8AC3E}">
        <p14:creationId xmlns:p14="http://schemas.microsoft.com/office/powerpoint/2010/main" val="200427923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36330" y="106836"/>
            <a:ext cx="11217166" cy="6241412"/>
          </a:xfrm>
        </p:spPr>
        <p:txBody>
          <a:bodyPr/>
          <a:lstStyle/>
          <a:p>
            <a:pPr algn="just" rtl="1"/>
            <a:r>
              <a:rPr lang="fa-IR" b="1" dirty="0">
                <a:cs typeface="Zar" panose="00000400000000000000" pitchFamily="2" charset="-78"/>
              </a:rPr>
              <a:t>نصب اپلیکیشن  </a:t>
            </a:r>
            <a:r>
              <a:rPr lang="en-US" b="1" dirty="0">
                <a:cs typeface="Zar" panose="00000400000000000000" pitchFamily="2" charset="-78"/>
              </a:rPr>
              <a:t>SUN SMART </a:t>
            </a:r>
            <a:endParaRPr lang="fa-IR" b="1" dirty="0">
              <a:cs typeface="Zar" panose="00000400000000000000" pitchFamily="2" charset="-78"/>
            </a:endParaRPr>
          </a:p>
          <a:p>
            <a:pPr algn="just" rtl="1"/>
            <a:r>
              <a:rPr lang="fa-IR" dirty="0">
                <a:cs typeface="Zar" panose="00000400000000000000" pitchFamily="2" charset="-78"/>
              </a:rPr>
              <a:t>برنامه </a:t>
            </a:r>
            <a:r>
              <a:rPr lang="en-US" dirty="0">
                <a:cs typeface="Zar" panose="00000400000000000000" pitchFamily="2" charset="-78"/>
              </a:rPr>
              <a:t>Sun Smart </a:t>
            </a:r>
            <a:r>
              <a:rPr lang="fa-IR" dirty="0">
                <a:cs typeface="Zar" panose="00000400000000000000" pitchFamily="2" charset="-78"/>
              </a:rPr>
              <a:t> جهانی اشعه ماوراء بنفش در یک نگاه، سطوح قابل اطمینان و قابل اعتماد</a:t>
            </a:r>
            <a:r>
              <a:rPr lang="en-US" dirty="0">
                <a:cs typeface="Zar" panose="00000400000000000000" pitchFamily="2" charset="-78"/>
              </a:rPr>
              <a:t>UV </a:t>
            </a:r>
            <a:r>
              <a:rPr lang="fa-IR" dirty="0">
                <a:cs typeface="Zar" panose="00000400000000000000" pitchFamily="2" charset="-78"/>
              </a:rPr>
              <a:t> را در زمان واقعی و پیش‌بینی‌شده برای مکان‌ها در سراسر استرالیا و جهان از آژانس‌های معتبر و قابل اعتماد ارائه می‌کند و این داده‌ها را به </a:t>
            </a:r>
            <a:r>
              <a:rPr lang="fa-IR" dirty="0">
                <a:solidFill>
                  <a:srgbClr val="FF0000"/>
                </a:solidFill>
                <a:cs typeface="Zar" panose="00000400000000000000" pitchFamily="2" charset="-78"/>
              </a:rPr>
              <a:t>توصیه‌های بهداشتی </a:t>
            </a:r>
            <a:r>
              <a:rPr lang="fa-IR" dirty="0">
                <a:cs typeface="Zar" panose="00000400000000000000" pitchFamily="2" charset="-78"/>
              </a:rPr>
              <a:t>واضح و مبتنی بر شواهد از شورای سرطان ویکتوریا برای توصیه به حفاظت از مکان شما در برابر خورشید تبدیل می‌کند. </a:t>
            </a:r>
          </a:p>
          <a:p>
            <a:pPr algn="just" rtl="1"/>
            <a:r>
              <a:rPr lang="fa-IR" dirty="0">
                <a:cs typeface="Zar" panose="00000400000000000000" pitchFamily="2" charset="-78"/>
              </a:rPr>
              <a:t>جستجوی برنامه                                  ورود به سایت                               نصب  برنامه </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00037" y="2722178"/>
            <a:ext cx="2263432" cy="3967562"/>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79299" y="2827282"/>
            <a:ext cx="2657138" cy="3862458"/>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3982" y="2556455"/>
            <a:ext cx="2078521" cy="4133285"/>
          </a:xfrm>
          <a:prstGeom prst="rect">
            <a:avLst/>
          </a:prstGeom>
        </p:spPr>
      </p:pic>
      <p:sp>
        <p:nvSpPr>
          <p:cNvPr id="7" name="5-Point Star 6"/>
          <p:cNvSpPr/>
          <p:nvPr/>
        </p:nvSpPr>
        <p:spPr>
          <a:xfrm>
            <a:off x="147143" y="1460938"/>
            <a:ext cx="273269" cy="252247"/>
          </a:xfrm>
          <a:prstGeom prst="star5">
            <a:avLst/>
          </a:prstGeom>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a:endParaRPr lang="fa-IR"/>
          </a:p>
        </p:txBody>
      </p:sp>
    </p:spTree>
    <p:extLst>
      <p:ext uri="{BB962C8B-B14F-4D97-AF65-F5344CB8AC3E}">
        <p14:creationId xmlns:p14="http://schemas.microsoft.com/office/powerpoint/2010/main" val="237078331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365279" y="112439"/>
            <a:ext cx="7732128" cy="4396499"/>
          </a:xfrm>
        </p:spPr>
        <p:txBody>
          <a:bodyPr/>
          <a:lstStyle/>
          <a:p>
            <a:pPr algn="r" rtl="1"/>
            <a:r>
              <a:rPr lang="fa-IR" dirty="0">
                <a:cs typeface="Zar" panose="00000400000000000000" pitchFamily="2" charset="-78"/>
              </a:rPr>
              <a:t>پس از نصب و باز کردن اپلیکیشن و انتخاب محل ، تصویر مقابل ظاهر می شود که شامل اطلاعات زیر است : </a:t>
            </a:r>
          </a:p>
          <a:p>
            <a:pPr algn="r" rtl="1"/>
            <a:r>
              <a:rPr lang="fa-IR" dirty="0">
                <a:cs typeface="Zar" panose="00000400000000000000" pitchFamily="2" charset="-78"/>
              </a:rPr>
              <a:t>1- ساعاتی که اشعه در محل مورد نظر زیاد بوده و نیاز به حفاظت دارد  </a:t>
            </a:r>
          </a:p>
          <a:p>
            <a:pPr algn="r" rtl="1"/>
            <a:r>
              <a:rPr lang="fa-IR" dirty="0">
                <a:cs typeface="Zar" panose="00000400000000000000" pitchFamily="2" charset="-78"/>
              </a:rPr>
              <a:t>2- عدد فعلی شاخص </a:t>
            </a:r>
            <a:r>
              <a:rPr lang="en-US" dirty="0" err="1">
                <a:cs typeface="Zar" panose="00000400000000000000" pitchFamily="2" charset="-78"/>
              </a:rPr>
              <a:t>uv</a:t>
            </a:r>
            <a:r>
              <a:rPr lang="en-US" dirty="0">
                <a:cs typeface="Zar" panose="00000400000000000000" pitchFamily="2" charset="-78"/>
              </a:rPr>
              <a:t> </a:t>
            </a:r>
            <a:r>
              <a:rPr lang="fa-IR" dirty="0">
                <a:cs typeface="Zar" panose="00000400000000000000" pitchFamily="2" charset="-78"/>
              </a:rPr>
              <a:t> </a:t>
            </a:r>
          </a:p>
          <a:p>
            <a:pPr algn="r" rtl="1"/>
            <a:r>
              <a:rPr lang="fa-IR" dirty="0">
                <a:cs typeface="Zar" panose="00000400000000000000" pitchFamily="2" charset="-78"/>
              </a:rPr>
              <a:t>3- بالاترین عددی که امروز شاخص خواهد داشت </a:t>
            </a:r>
          </a:p>
          <a:p>
            <a:pPr algn="r" rtl="1"/>
            <a:r>
              <a:rPr lang="fa-IR" dirty="0">
                <a:cs typeface="Zar" panose="00000400000000000000" pitchFamily="2" charset="-78"/>
              </a:rPr>
              <a:t>4- حفاظت های فردی که باید برای مواجهه با اشعه فرابنفش در حال حاضر داشته باشیم </a:t>
            </a:r>
          </a:p>
          <a:p>
            <a:pPr algn="r" rtl="1"/>
            <a:r>
              <a:rPr lang="fa-IR" dirty="0">
                <a:cs typeface="Zar" panose="00000400000000000000" pitchFamily="2" charset="-78"/>
              </a:rPr>
              <a:t>5- پیش بینی سه روز آینده در این محل </a:t>
            </a:r>
          </a:p>
          <a:p>
            <a:pPr algn="r" rtl="1"/>
            <a:endParaRPr lang="fa-IR" dirty="0">
              <a:cs typeface="Zar" panose="00000400000000000000" pitchFamily="2" charset="-78"/>
            </a:endParaRPr>
          </a:p>
        </p:txBody>
      </p:sp>
      <p:pic>
        <p:nvPicPr>
          <p:cNvPr id="5" name="Picture 4"/>
          <p:cNvPicPr>
            <a:picLocks noChangeAspect="1"/>
          </p:cNvPicPr>
          <p:nvPr/>
        </p:nvPicPr>
        <p:blipFill>
          <a:blip r:embed="rId2"/>
          <a:stretch>
            <a:fillRect/>
          </a:stretch>
        </p:blipFill>
        <p:spPr>
          <a:xfrm>
            <a:off x="533400" y="0"/>
            <a:ext cx="3831878" cy="6604829"/>
          </a:xfrm>
          <a:prstGeom prst="rect">
            <a:avLst/>
          </a:prstGeom>
        </p:spPr>
      </p:pic>
      <p:pic>
        <p:nvPicPr>
          <p:cNvPr id="6" name="Picture 5"/>
          <p:cNvPicPr>
            <a:picLocks noChangeAspect="1"/>
          </p:cNvPicPr>
          <p:nvPr/>
        </p:nvPicPr>
        <p:blipFill>
          <a:blip r:embed="rId3"/>
          <a:stretch>
            <a:fillRect/>
          </a:stretch>
        </p:blipFill>
        <p:spPr>
          <a:xfrm>
            <a:off x="8439137" y="3972911"/>
            <a:ext cx="3322608" cy="2785650"/>
          </a:xfrm>
          <a:prstGeom prst="rect">
            <a:avLst/>
          </a:prstGeom>
        </p:spPr>
      </p:pic>
      <p:cxnSp>
        <p:nvCxnSpPr>
          <p:cNvPr id="8" name="Curved Connector 7"/>
          <p:cNvCxnSpPr/>
          <p:nvPr/>
        </p:nvCxnSpPr>
        <p:spPr>
          <a:xfrm rot="16200000" flipH="1">
            <a:off x="7530227" y="4136262"/>
            <a:ext cx="1145830" cy="671988"/>
          </a:xfrm>
          <a:prstGeom prst="curvedConnector3">
            <a:avLst>
              <a:gd name="adj1" fmla="val 96781"/>
            </a:avLst>
          </a:prstGeom>
          <a:ln>
            <a:tailEnd type="triangle"/>
          </a:ln>
        </p:spPr>
        <p:style>
          <a:lnRef idx="3">
            <a:schemeClr val="accent5"/>
          </a:lnRef>
          <a:fillRef idx="0">
            <a:schemeClr val="accent5"/>
          </a:fillRef>
          <a:effectRef idx="2">
            <a:schemeClr val="accent5"/>
          </a:effectRef>
          <a:fontRef idx="minor">
            <a:schemeClr val="tx1"/>
          </a:fontRef>
        </p:style>
      </p:cxnSp>
      <p:sp>
        <p:nvSpPr>
          <p:cNvPr id="17" name="Left Arrow 16"/>
          <p:cNvSpPr/>
          <p:nvPr/>
        </p:nvSpPr>
        <p:spPr>
          <a:xfrm rot="19329729">
            <a:off x="4137715" y="4223307"/>
            <a:ext cx="3837324" cy="17501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cxnSp>
        <p:nvCxnSpPr>
          <p:cNvPr id="19" name="Curved Connector 18"/>
          <p:cNvCxnSpPr/>
          <p:nvPr/>
        </p:nvCxnSpPr>
        <p:spPr>
          <a:xfrm rot="10800000" flipV="1">
            <a:off x="3837141" y="2205265"/>
            <a:ext cx="2744911" cy="2222185"/>
          </a:xfrm>
          <a:prstGeom prst="curvedConnector3">
            <a:avLst>
              <a:gd name="adj1" fmla="val 96331"/>
            </a:avLst>
          </a:prstGeom>
          <a:ln>
            <a:tailEnd type="triangle"/>
          </a:ln>
        </p:spPr>
        <p:style>
          <a:lnRef idx="3">
            <a:schemeClr val="dk1"/>
          </a:lnRef>
          <a:fillRef idx="0">
            <a:schemeClr val="dk1"/>
          </a:fillRef>
          <a:effectRef idx="2">
            <a:schemeClr val="dk1"/>
          </a:effectRef>
          <a:fontRef idx="minor">
            <a:schemeClr val="tx1"/>
          </a:fontRef>
        </p:style>
      </p:cxnSp>
      <p:cxnSp>
        <p:nvCxnSpPr>
          <p:cNvPr id="23" name="Curved Connector 22"/>
          <p:cNvCxnSpPr/>
          <p:nvPr/>
        </p:nvCxnSpPr>
        <p:spPr>
          <a:xfrm rot="10800000" flipV="1">
            <a:off x="3531725" y="1831436"/>
            <a:ext cx="5336142" cy="2640820"/>
          </a:xfrm>
          <a:prstGeom prst="curvedConnector3">
            <a:avLst>
              <a:gd name="adj1" fmla="val 85257"/>
            </a:avLst>
          </a:prstGeom>
          <a:ln>
            <a:tailEnd type="triangle"/>
          </a:ln>
        </p:spPr>
        <p:style>
          <a:lnRef idx="3">
            <a:schemeClr val="dk1"/>
          </a:lnRef>
          <a:fillRef idx="0">
            <a:schemeClr val="dk1"/>
          </a:fillRef>
          <a:effectRef idx="2">
            <a:schemeClr val="dk1"/>
          </a:effectRef>
          <a:fontRef idx="minor">
            <a:schemeClr val="tx1"/>
          </a:fontRef>
        </p:style>
      </p:cxnSp>
      <p:cxnSp>
        <p:nvCxnSpPr>
          <p:cNvPr id="29" name="Curved Connector 28"/>
          <p:cNvCxnSpPr/>
          <p:nvPr/>
        </p:nvCxnSpPr>
        <p:spPr>
          <a:xfrm rot="10800000" flipV="1">
            <a:off x="3394842" y="1271353"/>
            <a:ext cx="2017987" cy="1188068"/>
          </a:xfrm>
          <a:prstGeom prst="curvedConnector3">
            <a:avLst/>
          </a:prstGeom>
          <a:ln>
            <a:tailEnd type="triangle"/>
          </a:ln>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332901877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9503" y="222395"/>
            <a:ext cx="10515600" cy="821942"/>
          </a:xfrm>
        </p:spPr>
        <p:txBody>
          <a:bodyPr>
            <a:normAutofit fontScale="90000"/>
          </a:bodyPr>
          <a:lstStyle/>
          <a:p>
            <a:pPr algn="ctr" rtl="1"/>
            <a:r>
              <a:rPr lang="fa-IR" b="1" dirty="0">
                <a:cs typeface="Zar" panose="00000400000000000000" pitchFamily="2" charset="-78"/>
              </a:rPr>
              <a:t>افزودن مکان های مورد نظر به اپلیکیشن </a:t>
            </a:r>
            <a:br>
              <a:rPr lang="fa-IR" b="1" dirty="0">
                <a:cs typeface="Zar" panose="00000400000000000000" pitchFamily="2" charset="-78"/>
              </a:rPr>
            </a:br>
            <a:endParaRPr lang="fa-IR" b="1" dirty="0">
              <a:cs typeface="Zar" panose="00000400000000000000" pitchFamily="2" charset="-78"/>
            </a:endParaRPr>
          </a:p>
        </p:txBody>
      </p:sp>
      <p:pic>
        <p:nvPicPr>
          <p:cNvPr id="4" name="Content Placeholder 3"/>
          <p:cNvPicPr>
            <a:picLocks noGrp="1" noChangeAspect="1"/>
          </p:cNvPicPr>
          <p:nvPr>
            <p:ph idx="1"/>
          </p:nvPr>
        </p:nvPicPr>
        <p:blipFill>
          <a:blip r:embed="rId2"/>
          <a:stretch>
            <a:fillRect/>
          </a:stretch>
        </p:blipFill>
        <p:spPr>
          <a:xfrm>
            <a:off x="3996677" y="2375338"/>
            <a:ext cx="2614330" cy="4351338"/>
          </a:xfrm>
          <a:prstGeom prst="rect">
            <a:avLst/>
          </a:prstGeom>
        </p:spPr>
      </p:pic>
      <p:pic>
        <p:nvPicPr>
          <p:cNvPr id="5" name="Picture 4"/>
          <p:cNvPicPr>
            <a:picLocks noChangeAspect="1"/>
          </p:cNvPicPr>
          <p:nvPr/>
        </p:nvPicPr>
        <p:blipFill>
          <a:blip r:embed="rId3"/>
          <a:stretch>
            <a:fillRect/>
          </a:stretch>
        </p:blipFill>
        <p:spPr>
          <a:xfrm>
            <a:off x="8220077" y="2375338"/>
            <a:ext cx="2427890" cy="4329568"/>
          </a:xfrm>
          <a:prstGeom prst="rect">
            <a:avLst/>
          </a:prstGeom>
        </p:spPr>
      </p:pic>
      <p:pic>
        <p:nvPicPr>
          <p:cNvPr id="6" name="Picture 5"/>
          <p:cNvPicPr>
            <a:picLocks noChangeAspect="1"/>
          </p:cNvPicPr>
          <p:nvPr/>
        </p:nvPicPr>
        <p:blipFill>
          <a:blip r:embed="rId4"/>
          <a:stretch>
            <a:fillRect/>
          </a:stretch>
        </p:blipFill>
        <p:spPr>
          <a:xfrm>
            <a:off x="641436" y="2280800"/>
            <a:ext cx="2429627" cy="4309241"/>
          </a:xfrm>
          <a:prstGeom prst="rect">
            <a:avLst/>
          </a:prstGeom>
        </p:spPr>
      </p:pic>
      <p:sp>
        <p:nvSpPr>
          <p:cNvPr id="7" name="Content Placeholder 2"/>
          <p:cNvSpPr txBox="1">
            <a:spLocks/>
          </p:cNvSpPr>
          <p:nvPr/>
        </p:nvSpPr>
        <p:spPr>
          <a:xfrm>
            <a:off x="4116256" y="1511354"/>
            <a:ext cx="7338847" cy="534664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rtl="1">
              <a:lnSpc>
                <a:spcPct val="100000"/>
              </a:lnSpc>
            </a:pPr>
            <a:endParaRPr lang="fa-IR" dirty="0">
              <a:cs typeface="Zar" panose="00000400000000000000" pitchFamily="2" charset="-78"/>
            </a:endParaRPr>
          </a:p>
        </p:txBody>
      </p:sp>
      <p:sp>
        <p:nvSpPr>
          <p:cNvPr id="8" name="Content Placeholder 2"/>
          <p:cNvSpPr txBox="1">
            <a:spLocks/>
          </p:cNvSpPr>
          <p:nvPr/>
        </p:nvSpPr>
        <p:spPr>
          <a:xfrm>
            <a:off x="189187" y="891243"/>
            <a:ext cx="11511454" cy="534664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rtl="1">
              <a:lnSpc>
                <a:spcPct val="100000"/>
              </a:lnSpc>
            </a:pPr>
            <a:r>
              <a:rPr lang="fa-IR" dirty="0">
                <a:cs typeface="Zar" panose="00000400000000000000" pitchFamily="2" charset="-78"/>
              </a:rPr>
              <a:t>در صورت نیاز به آگاهی در خصوص شاخص فرابنفش در مناطقی غیر از محل فعلی خود می توان از قسمت </a:t>
            </a:r>
            <a:r>
              <a:rPr lang="en-US" dirty="0">
                <a:cs typeface="Zar" panose="00000400000000000000" pitchFamily="2" charset="-78"/>
              </a:rPr>
              <a:t>LOCATION </a:t>
            </a:r>
            <a:r>
              <a:rPr lang="fa-IR" dirty="0">
                <a:cs typeface="Zar" panose="00000400000000000000" pitchFamily="2" charset="-78"/>
              </a:rPr>
              <a:t> برنامه می توان با انتخاب گزینه </a:t>
            </a:r>
            <a:r>
              <a:rPr lang="fa-IR" b="1" dirty="0">
                <a:cs typeface="Zar" panose="00000400000000000000" pitchFamily="2" charset="-78"/>
              </a:rPr>
              <a:t>+</a:t>
            </a:r>
            <a:r>
              <a:rPr lang="fa-IR" dirty="0">
                <a:cs typeface="Zar" panose="00000400000000000000" pitchFamily="2" charset="-78"/>
              </a:rPr>
              <a:t> و جستجوی نام ،  محل مورد نظر </a:t>
            </a:r>
            <a:r>
              <a:rPr lang="en-US" dirty="0">
                <a:cs typeface="Zar" panose="00000400000000000000" pitchFamily="2" charset="-78"/>
              </a:rPr>
              <a:t> </a:t>
            </a:r>
            <a:r>
              <a:rPr lang="fa-IR" dirty="0">
                <a:cs typeface="Zar" panose="00000400000000000000" pitchFamily="2" charset="-78"/>
              </a:rPr>
              <a:t>را به صفحه نمایش اصلی اضافه کرد  .</a:t>
            </a:r>
          </a:p>
        </p:txBody>
      </p:sp>
      <p:sp>
        <p:nvSpPr>
          <p:cNvPr id="9" name="Down Arrow 8"/>
          <p:cNvSpPr/>
          <p:nvPr/>
        </p:nvSpPr>
        <p:spPr>
          <a:xfrm rot="16200000">
            <a:off x="1572049" y="5244662"/>
            <a:ext cx="317317" cy="113511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Tree>
    <p:extLst>
      <p:ext uri="{BB962C8B-B14F-4D97-AF65-F5344CB8AC3E}">
        <p14:creationId xmlns:p14="http://schemas.microsoft.com/office/powerpoint/2010/main" val="234703406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8710" y="186449"/>
            <a:ext cx="10515600" cy="1106323"/>
          </a:xfrm>
        </p:spPr>
        <p:txBody>
          <a:bodyPr/>
          <a:lstStyle/>
          <a:p>
            <a:pPr algn="ctr" rtl="1"/>
            <a:r>
              <a:rPr lang="fa-IR" b="1" dirty="0">
                <a:cs typeface="Zar" panose="00000400000000000000" pitchFamily="2" charset="-78"/>
              </a:rPr>
              <a:t>توضیحات سایت اپلیکیشن </a:t>
            </a:r>
            <a:r>
              <a:rPr lang="en-US" b="1" dirty="0">
                <a:cs typeface="Zar" panose="00000400000000000000" pitchFamily="2" charset="-78"/>
              </a:rPr>
              <a:t>SMART SUN </a:t>
            </a:r>
            <a:endParaRPr lang="fa-IR" b="1" dirty="0">
              <a:cs typeface="Zar" panose="00000400000000000000" pitchFamily="2" charset="-78"/>
            </a:endParaRPr>
          </a:p>
        </p:txBody>
      </p:sp>
      <p:sp>
        <p:nvSpPr>
          <p:cNvPr id="3" name="Content Placeholder 2"/>
          <p:cNvSpPr>
            <a:spLocks noGrp="1"/>
          </p:cNvSpPr>
          <p:nvPr>
            <p:ph idx="1"/>
          </p:nvPr>
        </p:nvSpPr>
        <p:spPr>
          <a:xfrm>
            <a:off x="494852" y="1292772"/>
            <a:ext cx="11392348" cy="4884191"/>
          </a:xfrm>
        </p:spPr>
        <p:txBody>
          <a:bodyPr/>
          <a:lstStyle/>
          <a:p>
            <a:pPr algn="just" rtl="1"/>
            <a:r>
              <a:rPr lang="fa-IR" dirty="0">
                <a:solidFill>
                  <a:srgbClr val="FF0000"/>
                </a:solidFill>
                <a:cs typeface="Zar" panose="00000400000000000000" pitchFamily="2" charset="-78"/>
              </a:rPr>
              <a:t>شورای سرطان </a:t>
            </a:r>
            <a:r>
              <a:rPr lang="fa-IR" dirty="0">
                <a:cs typeface="Zar" panose="00000400000000000000" pitchFamily="2" charset="-78"/>
              </a:rPr>
              <a:t>یک سازمان غیرانتفاعی است که کارهای نوآورانه ای را در زمینه تحقیق، پیشگیری و پشتیبانی سرطان انجام می دهد. شورای سرطان یک مرکز همکار سازمان بهداشت جهانی برای تشعشعات فرابنفش است.</a:t>
            </a:r>
            <a:endParaRPr lang="en-US" dirty="0">
              <a:cs typeface="Zar" panose="00000400000000000000" pitchFamily="2" charset="-78"/>
            </a:endParaRPr>
          </a:p>
          <a:p>
            <a:pPr algn="just" rtl="1"/>
            <a:r>
              <a:rPr lang="fa-IR" dirty="0">
                <a:cs typeface="Zar" panose="00000400000000000000" pitchFamily="2" charset="-78"/>
              </a:rPr>
              <a:t>موسسه هوش مصنوعی کاربردی دانشگاه دیکین</a:t>
            </a:r>
            <a:r>
              <a:rPr lang="en-US" dirty="0">
                <a:cs typeface="Zar" panose="00000400000000000000" pitchFamily="2" charset="-78"/>
              </a:rPr>
              <a:t>A2I2 </a:t>
            </a:r>
            <a:r>
              <a:rPr lang="fa-IR" dirty="0">
                <a:cs typeface="Zar" panose="00000400000000000000" pitchFamily="2" charset="-78"/>
              </a:rPr>
              <a:t> یکی از موسسات تحقیقاتی پیشرو هوش مصنوعی استرالیا است و نظارت و پشتیبانی توسعه را برای این برنامه تلفن همراه ارائه کرده است.</a:t>
            </a:r>
            <a:endParaRPr lang="en-US" dirty="0">
              <a:cs typeface="Zar" panose="00000400000000000000" pitchFamily="2" charset="-78"/>
            </a:endParaRPr>
          </a:p>
          <a:p>
            <a:pPr algn="just" rtl="1"/>
            <a:r>
              <a:rPr lang="fa-IR" dirty="0">
                <a:cs typeface="Zar" panose="00000400000000000000" pitchFamily="2" charset="-78"/>
              </a:rPr>
              <a:t>مرکز تحقیقات تحول صنعتی شورای تحقیقات استرالیا برای زندگی پیشرفته دیجیتال عمدتاً توسط دولت استرالیا تأمین مالی می شود و پشتیبانی توسعه را برای این برنامه ارائه کرده است.</a:t>
            </a:r>
          </a:p>
        </p:txBody>
      </p:sp>
      <p:pic>
        <p:nvPicPr>
          <p:cNvPr id="4" name="Picture 3"/>
          <p:cNvPicPr>
            <a:picLocks noChangeAspect="1"/>
          </p:cNvPicPr>
          <p:nvPr/>
        </p:nvPicPr>
        <p:blipFill>
          <a:blip r:embed="rId2"/>
          <a:stretch>
            <a:fillRect/>
          </a:stretch>
        </p:blipFill>
        <p:spPr>
          <a:xfrm>
            <a:off x="3113114" y="4291669"/>
            <a:ext cx="5986791" cy="2466205"/>
          </a:xfrm>
          <a:prstGeom prst="rect">
            <a:avLst/>
          </a:prstGeom>
        </p:spPr>
      </p:pic>
    </p:spTree>
    <p:extLst>
      <p:ext uri="{BB962C8B-B14F-4D97-AF65-F5344CB8AC3E}">
        <p14:creationId xmlns:p14="http://schemas.microsoft.com/office/powerpoint/2010/main" val="309431263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80739"/>
            <a:ext cx="12107917" cy="801523"/>
          </a:xfrm>
        </p:spPr>
        <p:txBody>
          <a:bodyPr>
            <a:normAutofit fontScale="90000"/>
          </a:bodyPr>
          <a:lstStyle/>
          <a:p>
            <a:pPr algn="ctr" rtl="1"/>
            <a:r>
              <a:rPr lang="fa-IR" b="1" dirty="0">
                <a:cs typeface="Zar" panose="00000400000000000000" pitchFamily="2" charset="-78"/>
              </a:rPr>
              <a:t>منابع اپلیکیشن و همکاران</a:t>
            </a:r>
            <a:br>
              <a:rPr lang="fa-IR" b="1" dirty="0">
                <a:cs typeface="Zar" panose="00000400000000000000" pitchFamily="2" charset="-78"/>
              </a:rPr>
            </a:br>
            <a:r>
              <a:rPr lang="en-US" b="1" dirty="0"/>
              <a:t>DATA SOURCES</a:t>
            </a:r>
            <a:br>
              <a:rPr lang="en-US" b="1" dirty="0"/>
            </a:br>
            <a:endParaRPr lang="fa-IR" b="1" dirty="0"/>
          </a:p>
        </p:txBody>
      </p:sp>
      <p:sp>
        <p:nvSpPr>
          <p:cNvPr id="3" name="Content Placeholder 2"/>
          <p:cNvSpPr>
            <a:spLocks noGrp="1"/>
          </p:cNvSpPr>
          <p:nvPr>
            <p:ph idx="1"/>
          </p:nvPr>
        </p:nvSpPr>
        <p:spPr>
          <a:xfrm>
            <a:off x="5255172" y="1282262"/>
            <a:ext cx="6498022" cy="3249608"/>
          </a:xfrm>
        </p:spPr>
        <p:txBody>
          <a:bodyPr>
            <a:normAutofit/>
          </a:bodyPr>
          <a:lstStyle/>
          <a:p>
            <a:pPr algn="r" rtl="1"/>
            <a:r>
              <a:rPr lang="fa-IR" sz="2400" dirty="0">
                <a:cs typeface="Zar" panose="00000400000000000000" pitchFamily="2" charset="-78"/>
              </a:rPr>
              <a:t>1- سازمان جهانی بهداشت </a:t>
            </a:r>
          </a:p>
          <a:p>
            <a:pPr algn="r" rtl="1"/>
            <a:r>
              <a:rPr lang="fa-IR" sz="2400" dirty="0">
                <a:cs typeface="Zar" panose="00000400000000000000" pitchFamily="2" charset="-78"/>
              </a:rPr>
              <a:t>2- سازمان ملل متحد </a:t>
            </a:r>
          </a:p>
          <a:p>
            <a:pPr algn="r" rtl="1"/>
            <a:r>
              <a:rPr lang="fa-IR" sz="2400" dirty="0">
                <a:cs typeface="Zar" panose="00000400000000000000" pitchFamily="2" charset="-78"/>
              </a:rPr>
              <a:t>3- سازمان هواشناسی جهانی </a:t>
            </a:r>
          </a:p>
          <a:p>
            <a:pPr algn="r" rtl="1"/>
            <a:r>
              <a:rPr lang="fa-IR" sz="2400" dirty="0">
                <a:cs typeface="Zar" panose="00000400000000000000" pitchFamily="2" charset="-78"/>
              </a:rPr>
              <a:t>4- سازمان بین المللی کار </a:t>
            </a:r>
          </a:p>
          <a:p>
            <a:pPr algn="r" rtl="1"/>
            <a:r>
              <a:rPr lang="fa-IR" sz="2400" dirty="0">
                <a:cs typeface="Zar" panose="00000400000000000000" pitchFamily="2" charset="-78"/>
              </a:rPr>
              <a:t>5- مرکز اروپایی پیش بینی آب و هوا </a:t>
            </a:r>
          </a:p>
          <a:p>
            <a:pPr algn="r" rtl="1"/>
            <a:r>
              <a:rPr lang="fa-IR" sz="2400" dirty="0">
                <a:cs typeface="Zar" panose="00000400000000000000" pitchFamily="2" charset="-78"/>
              </a:rPr>
              <a:t>6- آژانس ایمنی هسته ای و حفاظت رادیویی استرالیا</a:t>
            </a:r>
          </a:p>
          <a:p>
            <a:pPr algn="r" rtl="1"/>
            <a:r>
              <a:rPr lang="fa-IR" sz="2400" dirty="0">
                <a:cs typeface="Zar" panose="00000400000000000000" pitchFamily="2" charset="-78"/>
              </a:rPr>
              <a:t>7- اداره هواشناسی و اقلیم استرالیا</a:t>
            </a:r>
          </a:p>
          <a:p>
            <a:pPr algn="r" rtl="1"/>
            <a:endParaRPr lang="fa-IR" sz="2400" dirty="0">
              <a:cs typeface="Zar" panose="00000400000000000000" pitchFamily="2" charset="-78"/>
            </a:endParaRPr>
          </a:p>
        </p:txBody>
      </p:sp>
      <p:sp>
        <p:nvSpPr>
          <p:cNvPr id="4" name="Content Placeholder 2"/>
          <p:cNvSpPr txBox="1">
            <a:spLocks/>
          </p:cNvSpPr>
          <p:nvPr/>
        </p:nvSpPr>
        <p:spPr>
          <a:xfrm>
            <a:off x="1093076" y="1292772"/>
            <a:ext cx="10794124" cy="488419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rtl="1"/>
            <a:endParaRPr lang="fa-IR" dirty="0">
              <a:cs typeface="Zar" panose="00000400000000000000" pitchFamily="2" charset="-78"/>
            </a:endParaRPr>
          </a:p>
        </p:txBody>
      </p:sp>
      <p:pic>
        <p:nvPicPr>
          <p:cNvPr id="5" name="Picture 4"/>
          <p:cNvPicPr>
            <a:picLocks noChangeAspect="1"/>
          </p:cNvPicPr>
          <p:nvPr/>
        </p:nvPicPr>
        <p:blipFill>
          <a:blip r:embed="rId2"/>
          <a:stretch>
            <a:fillRect/>
          </a:stretch>
        </p:blipFill>
        <p:spPr>
          <a:xfrm>
            <a:off x="10203944" y="4531870"/>
            <a:ext cx="1860617" cy="1990507"/>
          </a:xfrm>
          <a:prstGeom prst="rect">
            <a:avLst/>
          </a:prstGeom>
        </p:spPr>
      </p:pic>
      <p:pic>
        <p:nvPicPr>
          <p:cNvPr id="7" name="Picture 6"/>
          <p:cNvPicPr>
            <a:picLocks noChangeAspect="1"/>
          </p:cNvPicPr>
          <p:nvPr/>
        </p:nvPicPr>
        <p:blipFill>
          <a:blip r:embed="rId3"/>
          <a:stretch>
            <a:fillRect/>
          </a:stretch>
        </p:blipFill>
        <p:spPr>
          <a:xfrm>
            <a:off x="87042" y="989039"/>
            <a:ext cx="4002213" cy="5653498"/>
          </a:xfrm>
          <a:prstGeom prst="rect">
            <a:avLst/>
          </a:prstGeom>
        </p:spPr>
      </p:pic>
      <p:pic>
        <p:nvPicPr>
          <p:cNvPr id="8" name="Picture 7"/>
          <p:cNvPicPr>
            <a:picLocks noChangeAspect="1"/>
          </p:cNvPicPr>
          <p:nvPr/>
        </p:nvPicPr>
        <p:blipFill>
          <a:blip r:embed="rId4"/>
          <a:stretch>
            <a:fillRect/>
          </a:stretch>
        </p:blipFill>
        <p:spPr>
          <a:xfrm>
            <a:off x="8130072" y="4531870"/>
            <a:ext cx="2184383" cy="2110667"/>
          </a:xfrm>
          <a:prstGeom prst="rect">
            <a:avLst/>
          </a:prstGeom>
        </p:spPr>
      </p:pic>
      <p:pic>
        <p:nvPicPr>
          <p:cNvPr id="9" name="Picture 8"/>
          <p:cNvPicPr>
            <a:picLocks noChangeAspect="1"/>
          </p:cNvPicPr>
          <p:nvPr/>
        </p:nvPicPr>
        <p:blipFill>
          <a:blip r:embed="rId5"/>
          <a:stretch>
            <a:fillRect/>
          </a:stretch>
        </p:blipFill>
        <p:spPr>
          <a:xfrm>
            <a:off x="6183625" y="4531870"/>
            <a:ext cx="1988922" cy="2253353"/>
          </a:xfrm>
          <a:prstGeom prst="rect">
            <a:avLst/>
          </a:prstGeom>
        </p:spPr>
      </p:pic>
      <p:pic>
        <p:nvPicPr>
          <p:cNvPr id="10" name="Picture 9"/>
          <p:cNvPicPr>
            <a:picLocks noChangeAspect="1"/>
          </p:cNvPicPr>
          <p:nvPr/>
        </p:nvPicPr>
        <p:blipFill>
          <a:blip r:embed="rId6"/>
          <a:stretch>
            <a:fillRect/>
          </a:stretch>
        </p:blipFill>
        <p:spPr>
          <a:xfrm>
            <a:off x="4089255" y="4531870"/>
            <a:ext cx="2094370" cy="2296698"/>
          </a:xfrm>
          <a:prstGeom prst="rect">
            <a:avLst/>
          </a:prstGeom>
        </p:spPr>
      </p:pic>
    </p:spTree>
    <p:extLst>
      <p:ext uri="{BB962C8B-B14F-4D97-AF65-F5344CB8AC3E}">
        <p14:creationId xmlns:p14="http://schemas.microsoft.com/office/powerpoint/2010/main" val="420079228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20412" y="241738"/>
            <a:ext cx="11382703" cy="5872163"/>
          </a:xfrm>
        </p:spPr>
        <p:txBody>
          <a:bodyPr/>
          <a:lstStyle/>
          <a:p>
            <a:pPr algn="just" rtl="1">
              <a:lnSpc>
                <a:spcPct val="150000"/>
              </a:lnSpc>
            </a:pPr>
            <a:r>
              <a:rPr lang="fa-IR" dirty="0">
                <a:cs typeface="Zar" panose="00000400000000000000" pitchFamily="2" charset="-78"/>
              </a:rPr>
              <a:t>برنامه </a:t>
            </a:r>
            <a:r>
              <a:rPr lang="en-US" dirty="0" err="1">
                <a:cs typeface="Zar" panose="00000400000000000000" pitchFamily="2" charset="-78"/>
              </a:rPr>
              <a:t>SunSmart</a:t>
            </a:r>
            <a:r>
              <a:rPr lang="en-US" dirty="0">
                <a:cs typeface="Zar" panose="00000400000000000000" pitchFamily="2" charset="-78"/>
              </a:rPr>
              <a:t> UV "</a:t>
            </a:r>
            <a:r>
              <a:rPr lang="fa-IR" dirty="0">
                <a:cs typeface="Zar" panose="00000400000000000000" pitchFamily="2" charset="-78"/>
              </a:rPr>
              <a:t>" یک برنامه از شورای سرطان ویکتوریای ، استرالیا است. به جز مواردی که توسط قانون پیش بینی شده است، برنامه «همانطور که هست» و بدون هیچ گونه ضمانت یا شرط، صریح یا ضمنی ارائه می شود. محتوای این برنامه فقط برای </a:t>
            </a:r>
            <a:r>
              <a:rPr lang="fa-IR" dirty="0">
                <a:solidFill>
                  <a:srgbClr val="FF0000"/>
                </a:solidFill>
                <a:cs typeface="Zar" panose="00000400000000000000" pitchFamily="2" charset="-78"/>
              </a:rPr>
              <a:t>اطلاعات عمومی </a:t>
            </a:r>
            <a:r>
              <a:rPr lang="fa-IR" dirty="0">
                <a:cs typeface="Zar" panose="00000400000000000000" pitchFamily="2" charset="-78"/>
              </a:rPr>
              <a:t>ارائه شده است. این به عنوان توصیه پزشکی در نظر گرفته نشده است، و </a:t>
            </a:r>
            <a:r>
              <a:rPr lang="fa-IR" dirty="0">
                <a:solidFill>
                  <a:srgbClr val="FF0000"/>
                </a:solidFill>
                <a:cs typeface="Zar" panose="00000400000000000000" pitchFamily="2" charset="-78"/>
              </a:rPr>
              <a:t>جایگزینی برای مراجعه به یک پزشک متخصص </a:t>
            </a:r>
            <a:r>
              <a:rPr lang="fa-IR" dirty="0">
                <a:cs typeface="Zar" panose="00000400000000000000" pitchFamily="2" charset="-78"/>
              </a:rPr>
              <a:t>که بتواند نیازهای پزشکی فردی شما را تعیین کند، نیست.</a:t>
            </a:r>
          </a:p>
          <a:p>
            <a:pPr algn="just" rtl="1">
              <a:lnSpc>
                <a:spcPct val="150000"/>
              </a:lnSpc>
            </a:pPr>
            <a:endParaRPr lang="fa-IR" dirty="0">
              <a:cs typeface="Zar" panose="00000400000000000000" pitchFamily="2" charset="-78"/>
            </a:endParaRPr>
          </a:p>
        </p:txBody>
      </p:sp>
      <p:pic>
        <p:nvPicPr>
          <p:cNvPr id="4" name="Picture 3"/>
          <p:cNvPicPr>
            <a:picLocks noChangeAspect="1"/>
          </p:cNvPicPr>
          <p:nvPr/>
        </p:nvPicPr>
        <p:blipFill>
          <a:blip r:embed="rId2"/>
          <a:stretch>
            <a:fillRect/>
          </a:stretch>
        </p:blipFill>
        <p:spPr>
          <a:xfrm>
            <a:off x="420412" y="3289738"/>
            <a:ext cx="5496912" cy="3033545"/>
          </a:xfrm>
          <a:prstGeom prst="rect">
            <a:avLst/>
          </a:prstGeom>
        </p:spPr>
      </p:pic>
      <p:pic>
        <p:nvPicPr>
          <p:cNvPr id="5" name="Picture 4"/>
          <p:cNvPicPr>
            <a:picLocks noChangeAspect="1"/>
          </p:cNvPicPr>
          <p:nvPr/>
        </p:nvPicPr>
        <p:blipFill>
          <a:blip r:embed="rId3"/>
          <a:stretch>
            <a:fillRect/>
          </a:stretch>
        </p:blipFill>
        <p:spPr>
          <a:xfrm>
            <a:off x="7041931" y="4037037"/>
            <a:ext cx="3825766" cy="2076864"/>
          </a:xfrm>
          <a:prstGeom prst="rect">
            <a:avLst/>
          </a:prstGeom>
        </p:spPr>
      </p:pic>
      <p:sp>
        <p:nvSpPr>
          <p:cNvPr id="2" name="5-Point Star 1"/>
          <p:cNvSpPr/>
          <p:nvPr/>
        </p:nvSpPr>
        <p:spPr>
          <a:xfrm>
            <a:off x="147143" y="1460938"/>
            <a:ext cx="273269" cy="252247"/>
          </a:xfrm>
          <a:prstGeom prst="star5">
            <a:avLst/>
          </a:prstGeom>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a:endParaRPr lang="fa-IR"/>
          </a:p>
        </p:txBody>
      </p:sp>
    </p:spTree>
    <p:extLst>
      <p:ext uri="{BB962C8B-B14F-4D97-AF65-F5344CB8AC3E}">
        <p14:creationId xmlns:p14="http://schemas.microsoft.com/office/powerpoint/2010/main" val="63513214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65430"/>
            <a:ext cx="10515600" cy="948667"/>
          </a:xfrm>
        </p:spPr>
        <p:txBody>
          <a:bodyPr>
            <a:normAutofit fontScale="90000"/>
          </a:bodyPr>
          <a:lstStyle/>
          <a:p>
            <a:pPr algn="ctr"/>
            <a:r>
              <a:rPr lang="fa-IR" b="1" dirty="0">
                <a:cs typeface="Zar" panose="00000400000000000000" pitchFamily="2" charset="-78"/>
              </a:rPr>
              <a:t>سایت اعلام ایندکس فرابنفش</a:t>
            </a:r>
            <a:br>
              <a:rPr lang="fa-IR" b="1" dirty="0">
                <a:cs typeface="Zar" panose="00000400000000000000" pitchFamily="2" charset="-78"/>
              </a:rPr>
            </a:br>
            <a:r>
              <a:rPr lang="fa-IR" b="1" dirty="0">
                <a:cs typeface="Zar" panose="00000400000000000000" pitchFamily="2" charset="-78"/>
              </a:rPr>
              <a:t> </a:t>
            </a:r>
          </a:p>
        </p:txBody>
      </p:sp>
      <p:pic>
        <p:nvPicPr>
          <p:cNvPr id="13" name="Content Placeholder 12"/>
          <p:cNvPicPr>
            <a:picLocks noGrp="1" noChangeAspect="1"/>
          </p:cNvPicPr>
          <p:nvPr>
            <p:ph idx="1"/>
          </p:nvPr>
        </p:nvPicPr>
        <p:blipFill>
          <a:blip r:embed="rId2"/>
          <a:stretch>
            <a:fillRect/>
          </a:stretch>
        </p:blipFill>
        <p:spPr>
          <a:xfrm>
            <a:off x="125469" y="1438329"/>
            <a:ext cx="8335359" cy="4541861"/>
          </a:xfrm>
          <a:prstGeom prst="rect">
            <a:avLst/>
          </a:prstGeom>
        </p:spPr>
      </p:pic>
      <p:sp>
        <p:nvSpPr>
          <p:cNvPr id="5" name="Content Placeholder 2"/>
          <p:cNvSpPr txBox="1">
            <a:spLocks/>
          </p:cNvSpPr>
          <p:nvPr/>
        </p:nvSpPr>
        <p:spPr>
          <a:xfrm>
            <a:off x="1" y="672662"/>
            <a:ext cx="11803116" cy="6185338"/>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rtl="1"/>
            <a:r>
              <a:rPr lang="fa-IR" dirty="0">
                <a:cs typeface="Zar" panose="00000400000000000000" pitchFamily="2" charset="-78"/>
              </a:rPr>
              <a:t>سایت </a:t>
            </a:r>
            <a:r>
              <a:rPr lang="en-US" dirty="0">
                <a:cs typeface="Zar" panose="00000400000000000000" pitchFamily="2" charset="-78"/>
              </a:rPr>
              <a:t>windy.com </a:t>
            </a:r>
            <a:r>
              <a:rPr lang="fa-IR" dirty="0">
                <a:cs typeface="Zar" panose="00000400000000000000" pitchFamily="2" charset="-78"/>
              </a:rPr>
              <a:t> به صورت آنلاین اطلاعات مربوط به </a:t>
            </a:r>
            <a:r>
              <a:rPr lang="en-US" dirty="0">
                <a:cs typeface="Zar" panose="00000400000000000000" pitchFamily="2" charset="-78"/>
              </a:rPr>
              <a:t>UV</a:t>
            </a:r>
            <a:r>
              <a:rPr lang="fa-IR" dirty="0">
                <a:cs typeface="Zar" panose="00000400000000000000" pitchFamily="2" charset="-78"/>
              </a:rPr>
              <a:t> و سایر عوامل مرتبط با آن را در هر منطقه جغرافیایی نمایش می دهد. که این اطلاعات شامل موارد زیر می باشد :  </a:t>
            </a:r>
          </a:p>
          <a:p>
            <a:pPr algn="just" rtl="1"/>
            <a:r>
              <a:rPr lang="fa-IR" dirty="0">
                <a:cs typeface="Zar" panose="00000400000000000000" pitchFamily="2" charset="-78"/>
              </a:rPr>
              <a:t>1- </a:t>
            </a:r>
            <a:r>
              <a:rPr lang="en-US" dirty="0" err="1">
                <a:cs typeface="Zar" panose="00000400000000000000" pitchFamily="2" charset="-78"/>
              </a:rPr>
              <a:t>Uv</a:t>
            </a:r>
            <a:r>
              <a:rPr lang="en-US" dirty="0">
                <a:cs typeface="Zar" panose="00000400000000000000" pitchFamily="2" charset="-78"/>
              </a:rPr>
              <a:t> index </a:t>
            </a:r>
          </a:p>
          <a:p>
            <a:pPr algn="just" rtl="1"/>
            <a:r>
              <a:rPr lang="fa-IR" dirty="0">
                <a:cs typeface="Zar" panose="00000400000000000000" pitchFamily="2" charset="-78"/>
              </a:rPr>
              <a:t>2- ضخامت لایه اوزون </a:t>
            </a:r>
          </a:p>
          <a:p>
            <a:pPr algn="just" rtl="1"/>
            <a:r>
              <a:rPr lang="fa-IR" dirty="0">
                <a:cs typeface="Zar" panose="00000400000000000000" pitchFamily="2" charset="-78"/>
              </a:rPr>
              <a:t>3- قدرت انرژی خورشیدی </a:t>
            </a:r>
          </a:p>
          <a:p>
            <a:pPr algn="just" rtl="1"/>
            <a:r>
              <a:rPr lang="fa-IR" dirty="0">
                <a:cs typeface="Zar" panose="00000400000000000000" pitchFamily="2" charset="-78"/>
              </a:rPr>
              <a:t>4- رطوبت هوا </a:t>
            </a:r>
          </a:p>
          <a:p>
            <a:pPr algn="just" rtl="1"/>
            <a:r>
              <a:rPr lang="fa-IR" dirty="0">
                <a:cs typeface="Zar" panose="00000400000000000000" pitchFamily="2" charset="-78"/>
              </a:rPr>
              <a:t>5 – سرعت باد </a:t>
            </a:r>
          </a:p>
          <a:p>
            <a:pPr algn="just" rtl="1"/>
            <a:r>
              <a:rPr lang="fa-IR" dirty="0">
                <a:cs typeface="Zar" panose="00000400000000000000" pitchFamily="2" charset="-78"/>
              </a:rPr>
              <a:t>6- سایر آلاینده های جوی </a:t>
            </a:r>
          </a:p>
          <a:p>
            <a:pPr algn="just" rtl="1"/>
            <a:r>
              <a:rPr lang="fa-IR" dirty="0">
                <a:cs typeface="Zar" panose="00000400000000000000" pitchFamily="2" charset="-78"/>
              </a:rPr>
              <a:t>7 – اطلاعات هواشناسی </a:t>
            </a:r>
          </a:p>
          <a:p>
            <a:pPr algn="just" rtl="1"/>
            <a:endParaRPr lang="fa-IR" dirty="0">
              <a:cs typeface="Zar" panose="00000400000000000000" pitchFamily="2" charset="-78"/>
            </a:endParaRPr>
          </a:p>
          <a:p>
            <a:pPr algn="just" rtl="1"/>
            <a:endParaRPr lang="fa-IR" dirty="0">
              <a:cs typeface="Zar" panose="00000400000000000000" pitchFamily="2" charset="-78"/>
            </a:endParaRPr>
          </a:p>
          <a:p>
            <a:pPr algn="just" rtl="1"/>
            <a:endParaRPr lang="fa-IR" dirty="0">
              <a:cs typeface="Zar" panose="00000400000000000000" pitchFamily="2" charset="-78"/>
            </a:endParaRPr>
          </a:p>
          <a:p>
            <a:pPr algn="just" rtl="1"/>
            <a:endParaRPr lang="fa-IR" dirty="0">
              <a:cs typeface="Zar" panose="00000400000000000000" pitchFamily="2" charset="-78"/>
            </a:endParaRPr>
          </a:p>
          <a:p>
            <a:pPr algn="just" rtl="1"/>
            <a:r>
              <a:rPr lang="fa-IR" dirty="0">
                <a:cs typeface="Zar" panose="00000400000000000000" pitchFamily="2" charset="-78"/>
              </a:rPr>
              <a:t>البته این سایت مورد تائید سازمان هواشناسی بوده و بیشتر برای موارد هواشناسی و پیش بینی های جوی استفاده می شود </a:t>
            </a:r>
          </a:p>
        </p:txBody>
      </p:sp>
      <p:sp>
        <p:nvSpPr>
          <p:cNvPr id="15" name="Right Arrow 14"/>
          <p:cNvSpPr/>
          <p:nvPr/>
        </p:nvSpPr>
        <p:spPr>
          <a:xfrm rot="10800000">
            <a:off x="7493873" y="3111061"/>
            <a:ext cx="1608084" cy="30390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Tree>
    <p:extLst>
      <p:ext uri="{BB962C8B-B14F-4D97-AF65-F5344CB8AC3E}">
        <p14:creationId xmlns:p14="http://schemas.microsoft.com/office/powerpoint/2010/main" val="41830381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4116" y="180536"/>
            <a:ext cx="10515600" cy="1158875"/>
          </a:xfrm>
        </p:spPr>
        <p:txBody>
          <a:bodyPr>
            <a:normAutofit fontScale="90000"/>
          </a:bodyPr>
          <a:lstStyle/>
          <a:p>
            <a:pPr algn="ctr" rtl="1"/>
            <a:r>
              <a:rPr lang="fa-IR" b="1" dirty="0">
                <a:cs typeface="Zar" panose="00000400000000000000" pitchFamily="2" charset="-78"/>
              </a:rPr>
              <a:t>ضخامت لایه ازون ( 361 دابسون) و شاخص </a:t>
            </a:r>
            <a:r>
              <a:rPr lang="en-US" b="1" dirty="0">
                <a:cs typeface="Zar" panose="00000400000000000000" pitchFamily="2" charset="-78"/>
              </a:rPr>
              <a:t>UV</a:t>
            </a:r>
            <a:r>
              <a:rPr lang="fa-IR" b="1" dirty="0">
                <a:cs typeface="Zar" panose="00000400000000000000" pitchFamily="2" charset="-78"/>
              </a:rPr>
              <a:t> ( کم )  در زمستان 1402در یک شهر</a:t>
            </a:r>
          </a:p>
        </p:txBody>
      </p:sp>
      <p:pic>
        <p:nvPicPr>
          <p:cNvPr id="8" name="Content Placeholder 7"/>
          <p:cNvPicPr>
            <a:picLocks noGrp="1" noChangeAspect="1"/>
          </p:cNvPicPr>
          <p:nvPr>
            <p:ph idx="1"/>
          </p:nvPr>
        </p:nvPicPr>
        <p:blipFill>
          <a:blip r:embed="rId2"/>
          <a:stretch>
            <a:fillRect/>
          </a:stretch>
        </p:blipFill>
        <p:spPr>
          <a:xfrm>
            <a:off x="6011917" y="1321129"/>
            <a:ext cx="6180083" cy="5279368"/>
          </a:xfrm>
          <a:prstGeom prst="rect">
            <a:avLst/>
          </a:prstGeom>
        </p:spPr>
      </p:pic>
      <p:pic>
        <p:nvPicPr>
          <p:cNvPr id="3" name="Picture 2"/>
          <p:cNvPicPr>
            <a:picLocks noChangeAspect="1"/>
          </p:cNvPicPr>
          <p:nvPr/>
        </p:nvPicPr>
        <p:blipFill>
          <a:blip r:embed="rId3"/>
          <a:stretch>
            <a:fillRect/>
          </a:stretch>
        </p:blipFill>
        <p:spPr>
          <a:xfrm>
            <a:off x="368190" y="1339411"/>
            <a:ext cx="5643725" cy="5261086"/>
          </a:xfrm>
          <a:prstGeom prst="rect">
            <a:avLst/>
          </a:prstGeom>
        </p:spPr>
      </p:pic>
    </p:spTree>
    <p:extLst>
      <p:ext uri="{BB962C8B-B14F-4D97-AF65-F5344CB8AC3E}">
        <p14:creationId xmlns:p14="http://schemas.microsoft.com/office/powerpoint/2010/main" val="287837889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6841" y="365125"/>
            <a:ext cx="11006959" cy="1325563"/>
          </a:xfrm>
        </p:spPr>
        <p:txBody>
          <a:bodyPr/>
          <a:lstStyle/>
          <a:p>
            <a:pPr algn="ctr" rtl="1"/>
            <a:r>
              <a:rPr lang="fa-IR" dirty="0"/>
              <a:t>لایه اوزون و ایندکس </a:t>
            </a:r>
            <a:r>
              <a:rPr lang="en-US" dirty="0"/>
              <a:t>UV</a:t>
            </a:r>
            <a:r>
              <a:rPr lang="fa-IR" dirty="0"/>
              <a:t> در قله اورست در زمستان 1403 </a:t>
            </a:r>
          </a:p>
        </p:txBody>
      </p:sp>
      <p:pic>
        <p:nvPicPr>
          <p:cNvPr id="6" name="Content Placeholder 5"/>
          <p:cNvPicPr>
            <a:picLocks noGrp="1" noChangeAspect="1"/>
          </p:cNvPicPr>
          <p:nvPr>
            <p:ph idx="1"/>
          </p:nvPr>
        </p:nvPicPr>
        <p:blipFill>
          <a:blip r:embed="rId2"/>
          <a:stretch>
            <a:fillRect/>
          </a:stretch>
        </p:blipFill>
        <p:spPr>
          <a:xfrm>
            <a:off x="5633545" y="1514476"/>
            <a:ext cx="6306207" cy="5343524"/>
          </a:xfrm>
          <a:prstGeom prst="rect">
            <a:avLst/>
          </a:prstGeom>
        </p:spPr>
      </p:pic>
      <p:pic>
        <p:nvPicPr>
          <p:cNvPr id="7" name="Picture 6"/>
          <p:cNvPicPr>
            <a:picLocks noChangeAspect="1"/>
          </p:cNvPicPr>
          <p:nvPr/>
        </p:nvPicPr>
        <p:blipFill>
          <a:blip r:embed="rId3"/>
          <a:stretch>
            <a:fillRect/>
          </a:stretch>
        </p:blipFill>
        <p:spPr>
          <a:xfrm>
            <a:off x="1" y="1514476"/>
            <a:ext cx="5633544" cy="5343524"/>
          </a:xfrm>
          <a:prstGeom prst="rect">
            <a:avLst/>
          </a:prstGeom>
        </p:spPr>
      </p:pic>
    </p:spTree>
    <p:extLst>
      <p:ext uri="{BB962C8B-B14F-4D97-AF65-F5344CB8AC3E}">
        <p14:creationId xmlns:p14="http://schemas.microsoft.com/office/powerpoint/2010/main" val="329083494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27690" y="995308"/>
            <a:ext cx="10515600" cy="4351338"/>
          </a:xfrm>
        </p:spPr>
        <p:txBody>
          <a:bodyPr>
            <a:normAutofit/>
          </a:bodyPr>
          <a:lstStyle/>
          <a:p>
            <a:pPr marL="0" indent="0" algn="ctr" rtl="1">
              <a:buNone/>
            </a:pPr>
            <a:r>
              <a:rPr lang="fa-IR" sz="4800" b="1" dirty="0">
                <a:cs typeface="Zar" panose="00000400000000000000" pitchFamily="2" charset="-78"/>
              </a:rPr>
              <a:t>فصل نهم</a:t>
            </a:r>
          </a:p>
          <a:p>
            <a:pPr marL="0" indent="0" algn="ctr" rtl="1">
              <a:buNone/>
            </a:pPr>
            <a:endParaRPr lang="fa-IR" sz="4800" b="1" dirty="0">
              <a:cs typeface="Zar" panose="00000400000000000000" pitchFamily="2" charset="-78"/>
            </a:endParaRPr>
          </a:p>
          <a:p>
            <a:pPr marL="0" indent="0" algn="ctr" rtl="1">
              <a:buNone/>
            </a:pPr>
            <a:r>
              <a:rPr lang="fa-IR" sz="4800" b="1" dirty="0">
                <a:cs typeface="Zar" panose="00000400000000000000" pitchFamily="2" charset="-78"/>
              </a:rPr>
              <a:t>محافظت در برابر پرتو </a:t>
            </a:r>
            <a:r>
              <a:rPr lang="en-US" sz="4800" b="1" dirty="0">
                <a:cs typeface="Zar" panose="00000400000000000000" pitchFamily="2" charset="-78"/>
              </a:rPr>
              <a:t>UV</a:t>
            </a:r>
            <a:r>
              <a:rPr lang="fa-IR" sz="4800" b="1" dirty="0">
                <a:cs typeface="Zar" panose="00000400000000000000" pitchFamily="2" charset="-78"/>
              </a:rPr>
              <a:t> </a:t>
            </a:r>
            <a:endParaRPr lang="en-US" sz="4800" b="1" dirty="0">
              <a:cs typeface="Zar" panose="00000400000000000000" pitchFamily="2" charset="-78"/>
            </a:endParaRPr>
          </a:p>
        </p:txBody>
      </p:sp>
    </p:spTree>
    <p:extLst>
      <p:ext uri="{BB962C8B-B14F-4D97-AF65-F5344CB8AC3E}">
        <p14:creationId xmlns:p14="http://schemas.microsoft.com/office/powerpoint/2010/main" val="3903393153"/>
      </p:ext>
    </p:extLst>
  </p:cSld>
  <p:clrMapOvr>
    <a:masterClrMapping/>
  </p:clrMapOvr>
</p:sld>
</file>

<file path=ppt/theme/_rels/them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7.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3.xml><?xml version="1.0" encoding="utf-8"?>
<a:theme xmlns:a="http://schemas.openxmlformats.org/drawingml/2006/main" name="Parallax">
  <a:themeElements>
    <a:clrScheme name="Parallax">
      <a:dk1>
        <a:sysClr val="windowText" lastClr="000000"/>
      </a:dk1>
      <a:lt1>
        <a:sysClr val="window" lastClr="FFFFFF"/>
      </a:lt1>
      <a:dk2>
        <a:srgbClr val="212121"/>
      </a:dk2>
      <a:lt2>
        <a:srgbClr val="CDD0D1"/>
      </a:lt2>
      <a:accent1>
        <a:srgbClr val="30ACEC"/>
      </a:accent1>
      <a:accent2>
        <a:srgbClr val="80C34F"/>
      </a:accent2>
      <a:accent3>
        <a:srgbClr val="E29D3E"/>
      </a:accent3>
      <a:accent4>
        <a:srgbClr val="D64A3B"/>
      </a:accent4>
      <a:accent5>
        <a:srgbClr val="D64787"/>
      </a:accent5>
      <a:accent6>
        <a:srgbClr val="A666E1"/>
      </a:accent6>
      <a:hlink>
        <a:srgbClr val="3085ED"/>
      </a:hlink>
      <a:folHlink>
        <a:srgbClr val="82B6F4"/>
      </a:folHlink>
    </a:clrScheme>
    <a:fontScheme name="Parallax">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4F7A876A-7598-49CA-AFC8-8EDA2551E4A7}"/>
    </a:ext>
  </a:extLst>
</a:theme>
</file>

<file path=docProps/app.xml><?xml version="1.0" encoding="utf-8"?>
<Properties xmlns="http://schemas.openxmlformats.org/officeDocument/2006/extended-properties" xmlns:vt="http://schemas.openxmlformats.org/officeDocument/2006/docPropsVTypes">
  <Template>Organic</Template>
  <TotalTime>5264</TotalTime>
  <Words>14214</Words>
  <Application>Microsoft Office PowerPoint</Application>
  <PresentationFormat>Widescreen</PresentationFormat>
  <Paragraphs>561</Paragraphs>
  <Slides>119</Slides>
  <Notes>0</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119</vt:i4>
      </vt:variant>
    </vt:vector>
  </HeadingPairs>
  <TitlesOfParts>
    <vt:vector size="128" baseType="lpstr">
      <vt:lpstr>Arial</vt:lpstr>
      <vt:lpstr>Calibri</vt:lpstr>
      <vt:lpstr>Calibri Light</vt:lpstr>
      <vt:lpstr>Corbel</vt:lpstr>
      <vt:lpstr>Garamond</vt:lpstr>
      <vt:lpstr>Zar</vt:lpstr>
      <vt:lpstr>Office Theme</vt:lpstr>
      <vt:lpstr>Organic</vt:lpstr>
      <vt:lpstr>Parallax</vt:lpstr>
      <vt:lpstr>PowerPoint Presentation</vt:lpstr>
      <vt:lpstr>PowerPoint Presentation</vt:lpstr>
      <vt:lpstr>فهرست مطالب</vt:lpstr>
      <vt:lpstr>PowerPoint Presentation</vt:lpstr>
      <vt:lpstr>PowerPoint Presentation</vt:lpstr>
      <vt:lpstr>PowerPoint Presentation</vt:lpstr>
      <vt:lpstr>PowerPoint Presentation</vt:lpstr>
      <vt:lpstr>PowerPoint Presentation</vt:lpstr>
      <vt:lpstr>منبع طبیعی فرابنفش </vt:lpstr>
      <vt:lpstr>منابع مصنوعی تولیدکننده فرابنفش </vt:lpstr>
      <vt:lpstr>منابع مصنوعی تولیدکننده فرابنفش </vt:lpstr>
      <vt:lpstr>PowerPoint Presentation</vt:lpstr>
      <vt:lpstr>تقسیم بندی اشعه های فرابنفش</vt:lpstr>
      <vt:lpstr>PowerPoint Presentation</vt:lpstr>
      <vt:lpstr>PowerPoint Presentation</vt:lpstr>
      <vt:lpstr>PowerPoint Presentation</vt:lpstr>
      <vt:lpstr>PowerPoint Presentation</vt:lpstr>
      <vt:lpstr>PowerPoint Presentation</vt:lpstr>
      <vt:lpstr>فرابنفش خلاء</vt:lpstr>
      <vt:lpstr>PowerPoint Presentation</vt:lpstr>
      <vt:lpstr>PowerPoint Presentation</vt:lpstr>
      <vt:lpstr>لایه اُزون - اُزون‌سپهر لایه‌ای‌ست در ارتفاع ۲۰ تا ۳۰ کیلومتری سطح زمین (که بسته به شرایط فصلی و آب‌وهوایی ضخامت آن تغییرمی‌کند) .   واحداندازه گیری لایه ازون دابسون می باشد و طبق تعریف واحد دابسون(سنجش از دور ) روش استاندارد برای بیان کردن مقادیر گاز ازن در اتمسفر می باشد  هر واحد DU  برابر با 1016 × 7/2 مولکول ازن در هر سانتیمتر مربع می باشد. ضخامت ۳۰۰ دابسون معادل با ۳ میلی‌متر در لایه استراتوسفر جو زمین، با غلظت بالایی از مولکول ازون (O۳)، که در سال ۱۹۱۳ توسط دو فیزیک‌دان فرانسوی به نام‌های شارل فابری و آنری بویسون کشف شد.  استاندارد 300 تا 400 دابسون برای ضخامت لایه اوزون تعیین شده است  .</vt:lpstr>
      <vt:lpstr>این لایه با جذب 99/9 – ۹۵ درصد پرتو فرابنفش خورشید، موجب ادامه زندگی بر روی کره زمین می‌شود. لایه اُزون پرتوهای پرانرژی فرابنفش را جذب کرده و آن‌ها را به شکل پرتوهای فروسرخ درمی‌آورد و به سطح زمین می فرستد . در اوایل سال ۱۹۳۰، ترکیباتی به نام کلروفلوئوروکربن‌ها (سی‌اف‌سی‌ها) در ایالات متحده آمریکا اختراع‌شدند و در صنعت و خانه مورد استفاده قرار گرفتند. این ترکیبات به استراتوسفر راه یافتند و عناصر کلر و برم موجود در آن‌ها طی واکنش‌های شیمیایی موجب تخریب تدریجی لایه اُزون شدند. به ویژه، لایه اُزون بر فراز قطب جنوب به شدت کاهش یافته‌است.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کاربردهای پرتوی فرابنفش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ویژگی های لامپ یو وی برای ضدعفونی آب  خروجی  :  از ویژگی های لامپ یو وی استفاده برای ضدعفونی آب خروجی  است. خروجی لامپ  به  شدت تابش اشعه ماورا بنفش توسط لامپ UV  گفته می شود. خروجی به فشار لامپ بستگی دارد که با افزایش دما تولید می شود. میزان تابش بالاتر تأثیر بیشتری در اثربخشی میکروب کشی دارد و قدرت بالاتری دارد. میزان تابش کم تر، انرژی کمتری دارد و در غیرفعال سازی عوامل بیماری زا کمتر موثر است.</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جدول اثرات پرتوهای فرابنفش بر چشم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سایر اثرات </vt:lpstr>
      <vt:lpstr>سایر اثرات </vt:lpstr>
      <vt:lpstr>PowerPoint Presentation</vt:lpstr>
      <vt:lpstr>راهنمای محاسبه شاخص پرتوهای فرابنفش در سایت مرکز سلامت محیط و کار </vt:lpstr>
      <vt:lpstr>PowerPoint Presentation</vt:lpstr>
      <vt:lpstr>PowerPoint Presentation</vt:lpstr>
      <vt:lpstr>PowerPoint Presentation</vt:lpstr>
      <vt:lpstr>PowerPoint Presentation</vt:lpstr>
      <vt:lpstr>PowerPoint Presentation</vt:lpstr>
      <vt:lpstr>تفسیر سطوح مختلف شاخص پرتوهای فرابنفش و راهکارهای محافظتی</vt:lpstr>
      <vt:lpstr>PowerPoint Presentation</vt:lpstr>
      <vt:lpstr>PowerPoint Presentation</vt:lpstr>
      <vt:lpstr>ابزارهای شناسایی ایندکس UV </vt:lpstr>
      <vt:lpstr>Sun Smart  یک برنامه جدیدشناسایی شاخص فرابنفش در سطح جهانی است که برای تلفن‌های همراه، توسط سازمان‌های پیشرو در حوزه سلامت، تشعشع و آب‌وهوا که  با پشتیبانی WMO  ایجاد شده است. پیش‌بینی‌های 3 روزه UV  و زمان‌های محافظت در برابر نور خورشید را به همراه اعلان‌های متناسب با موقعیت جغرافیایی ارائه می‌دهد. اشعه ماوراء بنفش خورشید می تواند بر تولید ویتامینD  تأثیر بگذارد، باعث آسیب DNA، سرطان پوست و برخی بیماری های چشمی مانند آب مروارید شود.                                                                            لایه اوزون در مسیر بازیابی است، اما سطوح فعلی مواد مخرب لایه ازن در جو همچنان به این معنی است که سوراخ ازن سالانه بر روی قطب جنوب و همچنین قطب شمال ظاهر می شود. اگر هوای تخریب شده ازن به عرض های جغرافیایی میانی منتقل شود، مناطق پرجمعیت در معرض افزایش سطح تابش مضر UV خورشیدی قرار می گیرند.</vt:lpstr>
      <vt:lpstr>نظر سایت سازمان ملل درباره این برنامه </vt:lpstr>
      <vt:lpstr>PowerPoint Presentation</vt:lpstr>
      <vt:lpstr>PowerPoint Presentation</vt:lpstr>
      <vt:lpstr>افزودن مکان های مورد نظر به اپلیکیشن  </vt:lpstr>
      <vt:lpstr>توضیحات سایت اپلیکیشن SMART SUN </vt:lpstr>
      <vt:lpstr>منابع اپلیکیشن و همکاران DATA SOURCES </vt:lpstr>
      <vt:lpstr>PowerPoint Presentation</vt:lpstr>
      <vt:lpstr>سایت اعلام ایندکس فرابنفش  </vt:lpstr>
      <vt:lpstr>ضخامت لایه ازون ( 361 دابسون) و شاخص UV ( کم )  در زمستان 1402در یک شهر</vt:lpstr>
      <vt:lpstr>لایه اوزون و ایندکس UV در قله اورست در زمستان 1403 </vt:lpstr>
      <vt:lpstr>PowerPoint Presentation</vt:lpstr>
      <vt:lpstr>PowerPoint Presentation</vt:lpstr>
      <vt:lpstr>توصیه های حفاظتی در اپلیکیشن SUN SMART </vt:lpstr>
      <vt:lpstr>حفاظت از پوست  </vt:lpstr>
      <vt:lpstr>PowerPoint Presentation</vt:lpstr>
      <vt:lpstr>انواع کلاه </vt:lpstr>
      <vt:lpstr>کرم های ضد آفتاب </vt:lpstr>
      <vt:lpstr>انواع رایج ضدآفتاب</vt:lpstr>
      <vt:lpstr>PowerPoint Presentation</vt:lpstr>
      <vt:lpstr>تأثیر SPF بر میزان محافظت از پوست </vt:lpstr>
      <vt:lpstr>PowerPoint Presentation</vt:lpstr>
      <vt:lpstr>PowerPoint Presentation</vt:lpstr>
      <vt:lpstr>ضد آفتاب طیف گسترده محصولی است که از پوست در برابر هر دو اشعه مضر UVA  و UVB   مراقبت می کند. معمولا کرم های ضد آفتابی که با چنین فرمولاسیونی ساخته شده باشند روی بسته بندی آنها ضد آفتاب طیف گسترده درج شده است و یا علامت PA  و SPF  بر روی بسته بندی آنها با میزان خاص به چشم می خورد. </vt:lpstr>
      <vt:lpstr>PowerPoint Presentation</vt:lpstr>
      <vt:lpstr>PowerPoint Presentation</vt:lpstr>
      <vt:lpstr>حفاظت از چشم با عینک آفتابی</vt:lpstr>
      <vt:lpstr>PowerPoint Presentation</vt:lpstr>
      <vt:lpstr>PowerPoint Presentation</vt:lpstr>
      <vt:lpstr>انتظارات از کارشناسان </vt:lpstr>
      <vt:lpstr>PowerPoint Presentation</vt:lpstr>
      <vt:lpstr>PowerPoint Presentation</vt:lpstr>
    </vt:vector>
  </TitlesOfParts>
  <Company>Moorche 30 DVDs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MRT www.Win2Farsi.com</dc:creator>
  <cp:lastModifiedBy>A.R.I</cp:lastModifiedBy>
  <cp:revision>324</cp:revision>
  <dcterms:created xsi:type="dcterms:W3CDTF">2023-12-21T17:14:38Z</dcterms:created>
  <dcterms:modified xsi:type="dcterms:W3CDTF">2025-12-23T05:45:19Z</dcterms:modified>
</cp:coreProperties>
</file>