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864" r:id="rId1"/>
  </p:sldMasterIdLst>
  <p:sldIdLst>
    <p:sldId id="257" r:id="rId2"/>
    <p:sldId id="259" r:id="rId3"/>
    <p:sldId id="260" r:id="rId4"/>
    <p:sldId id="261" r:id="rId5"/>
    <p:sldId id="262" r:id="rId6"/>
    <p:sldId id="263" r:id="rId7"/>
    <p:sldId id="327"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85" r:id="rId22"/>
    <p:sldId id="286" r:id="rId23"/>
    <p:sldId id="279" r:id="rId24"/>
    <p:sldId id="280" r:id="rId25"/>
    <p:sldId id="281" r:id="rId26"/>
    <p:sldId id="282" r:id="rId27"/>
    <p:sldId id="283" r:id="rId28"/>
    <p:sldId id="287" r:id="rId29"/>
    <p:sldId id="288" r:id="rId30"/>
    <p:sldId id="289" r:id="rId31"/>
    <p:sldId id="290" r:id="rId32"/>
    <p:sldId id="291" r:id="rId33"/>
    <p:sldId id="292" r:id="rId34"/>
    <p:sldId id="293" r:id="rId35"/>
    <p:sldId id="296" r:id="rId36"/>
    <p:sldId id="294" r:id="rId37"/>
    <p:sldId id="295"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20" r:id="rId61"/>
    <p:sldId id="321" r:id="rId62"/>
    <p:sldId id="322" r:id="rId63"/>
    <p:sldId id="323" r:id="rId64"/>
    <p:sldId id="324" r:id="rId65"/>
    <p:sldId id="325" r:id="rId66"/>
    <p:sldId id="326"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4" d="100"/>
          <a:sy n="114" d="100"/>
        </p:scale>
        <p:origin x="152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113582-F2AE-4D9E-BA02-6A0167FF0CAC}"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97C48F59-8C95-4BA4-B3BF-2917AD1EEBBC}">
      <dgm:prSet custT="1"/>
      <dgm:spPr/>
      <dgm:t>
        <a:bodyPr/>
        <a:lstStyle/>
        <a:p>
          <a:pPr algn="ctr" rtl="1"/>
          <a:r>
            <a:rPr lang="fa-IR" sz="4400" kern="1200" dirty="0">
              <a:solidFill>
                <a:srgbClr val="FFFF00"/>
              </a:solidFill>
              <a:latin typeface="Times New Roman"/>
              <a:ea typeface="Times New Roman"/>
              <a:cs typeface="B Kourosh" pitchFamily="2" charset="-78"/>
            </a:rPr>
            <a:t>3.انعطاف ناپذیری</a:t>
          </a:r>
        </a:p>
      </dgm:t>
    </dgm:pt>
    <dgm:pt modelId="{5CDE8C09-8096-4408-A8CE-89292A3F3E58}" type="parTrans" cxnId="{6954C7F6-D316-4F6B-ABD8-E95FE2CD2855}">
      <dgm:prSet/>
      <dgm:spPr/>
      <dgm:t>
        <a:bodyPr/>
        <a:lstStyle/>
        <a:p>
          <a:pPr rtl="1"/>
          <a:endParaRPr lang="fa-IR"/>
        </a:p>
      </dgm:t>
    </dgm:pt>
    <dgm:pt modelId="{046494B4-CD84-4FA2-A16C-AE160404B7C6}" type="sibTrans" cxnId="{6954C7F6-D316-4F6B-ABD8-E95FE2CD2855}">
      <dgm:prSet/>
      <dgm:spPr/>
      <dgm:t>
        <a:bodyPr/>
        <a:lstStyle/>
        <a:p>
          <a:pPr rtl="1"/>
          <a:endParaRPr lang="fa-IR"/>
        </a:p>
      </dgm:t>
    </dgm:pt>
    <dgm:pt modelId="{BF927D17-0EDD-48AE-8B16-CF7DA0620A4D}">
      <dgm:prSet custT="1"/>
      <dgm:spPr/>
      <dgm:t>
        <a:bodyPr/>
        <a:lstStyle/>
        <a:p>
          <a:pPr algn="ctr" rtl="1"/>
          <a:r>
            <a:rPr lang="fa-IR" sz="4400" kern="1200" dirty="0">
              <a:solidFill>
                <a:srgbClr val="FFFF00"/>
              </a:solidFill>
              <a:latin typeface="Times New Roman"/>
              <a:ea typeface="Times New Roman"/>
              <a:cs typeface="B Kourosh" pitchFamily="2" charset="-78"/>
            </a:rPr>
            <a:t>2. تکانشگری</a:t>
          </a:r>
        </a:p>
      </dgm:t>
    </dgm:pt>
    <dgm:pt modelId="{963C4867-2E28-47C3-83E7-88640981E079}" type="parTrans" cxnId="{72CE6F6F-9B2F-4DE0-A11C-C8CB433E1F4A}">
      <dgm:prSet/>
      <dgm:spPr/>
      <dgm:t>
        <a:bodyPr/>
        <a:lstStyle/>
        <a:p>
          <a:pPr rtl="1"/>
          <a:endParaRPr lang="fa-IR"/>
        </a:p>
      </dgm:t>
    </dgm:pt>
    <dgm:pt modelId="{8628E7DB-13F5-49B2-8D9C-C3B68E9CA9A2}" type="sibTrans" cxnId="{72CE6F6F-9B2F-4DE0-A11C-C8CB433E1F4A}">
      <dgm:prSet/>
      <dgm:spPr/>
      <dgm:t>
        <a:bodyPr/>
        <a:lstStyle/>
        <a:p>
          <a:pPr rtl="1"/>
          <a:endParaRPr lang="fa-IR"/>
        </a:p>
      </dgm:t>
    </dgm:pt>
    <dgm:pt modelId="{72233BF7-DFFD-40B2-A6B4-74D71C273001}">
      <dgm:prSet custT="1"/>
      <dgm:spPr/>
      <dgm:t>
        <a:bodyPr/>
        <a:lstStyle/>
        <a:p>
          <a:pPr algn="ctr" rtl="1"/>
          <a:r>
            <a:rPr lang="fa-IR" sz="4400" kern="1200" dirty="0">
              <a:solidFill>
                <a:srgbClr val="FFFF00"/>
              </a:solidFill>
              <a:latin typeface="Times New Roman"/>
              <a:ea typeface="Times New Roman"/>
              <a:cs typeface="B Kourosh" pitchFamily="2" charset="-78"/>
            </a:rPr>
            <a:t>1. تردید و دودلی</a:t>
          </a:r>
        </a:p>
      </dgm:t>
    </dgm:pt>
    <dgm:pt modelId="{E8D10162-EC72-4802-BEE4-8F7D1F494384}" type="parTrans" cxnId="{A3714F87-ED8A-47EA-88D1-5EE97CF36564}">
      <dgm:prSet/>
      <dgm:spPr/>
      <dgm:t>
        <a:bodyPr/>
        <a:lstStyle/>
        <a:p>
          <a:pPr rtl="1"/>
          <a:endParaRPr lang="fa-IR"/>
        </a:p>
      </dgm:t>
    </dgm:pt>
    <dgm:pt modelId="{63415C42-762F-4690-9BC4-C7ADE387225C}" type="sibTrans" cxnId="{A3714F87-ED8A-47EA-88D1-5EE97CF36564}">
      <dgm:prSet/>
      <dgm:spPr/>
      <dgm:t>
        <a:bodyPr/>
        <a:lstStyle/>
        <a:p>
          <a:pPr rtl="1"/>
          <a:endParaRPr lang="fa-IR"/>
        </a:p>
      </dgm:t>
    </dgm:pt>
    <dgm:pt modelId="{CFCAD401-48E6-4D13-B5EF-B5174D385762}" type="pres">
      <dgm:prSet presAssocID="{F8113582-F2AE-4D9E-BA02-6A0167FF0CAC}" presName="linear" presStyleCnt="0">
        <dgm:presLayoutVars>
          <dgm:animLvl val="lvl"/>
          <dgm:resizeHandles val="exact"/>
        </dgm:presLayoutVars>
      </dgm:prSet>
      <dgm:spPr/>
    </dgm:pt>
    <dgm:pt modelId="{7DD87936-A834-4AA8-9DE1-F1BAA14B0071}" type="pres">
      <dgm:prSet presAssocID="{72233BF7-DFFD-40B2-A6B4-74D71C273001}" presName="parentText" presStyleLbl="node1" presStyleIdx="0" presStyleCnt="3">
        <dgm:presLayoutVars>
          <dgm:chMax val="0"/>
          <dgm:bulletEnabled val="1"/>
        </dgm:presLayoutVars>
      </dgm:prSet>
      <dgm:spPr/>
    </dgm:pt>
    <dgm:pt modelId="{AD4CFC7E-127C-4ECF-91A5-EC4D2FC06B28}" type="pres">
      <dgm:prSet presAssocID="{63415C42-762F-4690-9BC4-C7ADE387225C}" presName="spacer" presStyleCnt="0"/>
      <dgm:spPr/>
    </dgm:pt>
    <dgm:pt modelId="{280FF7CA-7303-42E6-96B5-3DAE7528F006}" type="pres">
      <dgm:prSet presAssocID="{BF927D17-0EDD-48AE-8B16-CF7DA0620A4D}" presName="parentText" presStyleLbl="node1" presStyleIdx="1" presStyleCnt="3" custLinFactNeighborX="-1163" custLinFactNeighborY="-7816">
        <dgm:presLayoutVars>
          <dgm:chMax val="0"/>
          <dgm:bulletEnabled val="1"/>
        </dgm:presLayoutVars>
      </dgm:prSet>
      <dgm:spPr/>
    </dgm:pt>
    <dgm:pt modelId="{C3C27891-F7F8-4D62-9AFD-C46EB9AB40EE}" type="pres">
      <dgm:prSet presAssocID="{8628E7DB-13F5-49B2-8D9C-C3B68E9CA9A2}" presName="spacer" presStyleCnt="0"/>
      <dgm:spPr/>
    </dgm:pt>
    <dgm:pt modelId="{E2800142-4CD4-40C8-80E0-B2D1F07DDC89}" type="pres">
      <dgm:prSet presAssocID="{97C48F59-8C95-4BA4-B3BF-2917AD1EEBBC}" presName="parentText" presStyleLbl="node1" presStyleIdx="2" presStyleCnt="3" custLinFactNeighborX="-1163" custLinFactNeighborY="-83509">
        <dgm:presLayoutVars>
          <dgm:chMax val="0"/>
          <dgm:bulletEnabled val="1"/>
        </dgm:presLayoutVars>
      </dgm:prSet>
      <dgm:spPr/>
    </dgm:pt>
  </dgm:ptLst>
  <dgm:cxnLst>
    <dgm:cxn modelId="{D4EE4614-88A9-4A5E-943F-2FCAEEA1EF2B}" type="presOf" srcId="{72233BF7-DFFD-40B2-A6B4-74D71C273001}" destId="{7DD87936-A834-4AA8-9DE1-F1BAA14B0071}" srcOrd="0" destOrd="0" presId="urn:microsoft.com/office/officeart/2005/8/layout/vList2"/>
    <dgm:cxn modelId="{56B5FC6E-20BE-42F8-8DAB-E09EE3445A53}" type="presOf" srcId="{BF927D17-0EDD-48AE-8B16-CF7DA0620A4D}" destId="{280FF7CA-7303-42E6-96B5-3DAE7528F006}" srcOrd="0" destOrd="0" presId="urn:microsoft.com/office/officeart/2005/8/layout/vList2"/>
    <dgm:cxn modelId="{72CE6F6F-9B2F-4DE0-A11C-C8CB433E1F4A}" srcId="{F8113582-F2AE-4D9E-BA02-6A0167FF0CAC}" destId="{BF927D17-0EDD-48AE-8B16-CF7DA0620A4D}" srcOrd="1" destOrd="0" parTransId="{963C4867-2E28-47C3-83E7-88640981E079}" sibTransId="{8628E7DB-13F5-49B2-8D9C-C3B68E9CA9A2}"/>
    <dgm:cxn modelId="{A3714F87-ED8A-47EA-88D1-5EE97CF36564}" srcId="{F8113582-F2AE-4D9E-BA02-6A0167FF0CAC}" destId="{72233BF7-DFFD-40B2-A6B4-74D71C273001}" srcOrd="0" destOrd="0" parTransId="{E8D10162-EC72-4802-BEE4-8F7D1F494384}" sibTransId="{63415C42-762F-4690-9BC4-C7ADE387225C}"/>
    <dgm:cxn modelId="{AE1486B5-74B8-451A-A27C-5AE8019B879C}" type="presOf" srcId="{F8113582-F2AE-4D9E-BA02-6A0167FF0CAC}" destId="{CFCAD401-48E6-4D13-B5EF-B5174D385762}" srcOrd="0" destOrd="0" presId="urn:microsoft.com/office/officeart/2005/8/layout/vList2"/>
    <dgm:cxn modelId="{20A69EC2-7693-400B-B21F-FED4D9969992}" type="presOf" srcId="{97C48F59-8C95-4BA4-B3BF-2917AD1EEBBC}" destId="{E2800142-4CD4-40C8-80E0-B2D1F07DDC89}" srcOrd="0" destOrd="0" presId="urn:microsoft.com/office/officeart/2005/8/layout/vList2"/>
    <dgm:cxn modelId="{6954C7F6-D316-4F6B-ABD8-E95FE2CD2855}" srcId="{F8113582-F2AE-4D9E-BA02-6A0167FF0CAC}" destId="{97C48F59-8C95-4BA4-B3BF-2917AD1EEBBC}" srcOrd="2" destOrd="0" parTransId="{5CDE8C09-8096-4408-A8CE-89292A3F3E58}" sibTransId="{046494B4-CD84-4FA2-A16C-AE160404B7C6}"/>
    <dgm:cxn modelId="{60D34B85-87F9-4275-95EB-A6A733C84308}" type="presParOf" srcId="{CFCAD401-48E6-4D13-B5EF-B5174D385762}" destId="{7DD87936-A834-4AA8-9DE1-F1BAA14B0071}" srcOrd="0" destOrd="0" presId="urn:microsoft.com/office/officeart/2005/8/layout/vList2"/>
    <dgm:cxn modelId="{04BBC3B0-B94E-402C-B348-F00A8ACD9397}" type="presParOf" srcId="{CFCAD401-48E6-4D13-B5EF-B5174D385762}" destId="{AD4CFC7E-127C-4ECF-91A5-EC4D2FC06B28}" srcOrd="1" destOrd="0" presId="urn:microsoft.com/office/officeart/2005/8/layout/vList2"/>
    <dgm:cxn modelId="{1E4D7D0F-6F86-48B4-A91E-4DD3CE3A1B24}" type="presParOf" srcId="{CFCAD401-48E6-4D13-B5EF-B5174D385762}" destId="{280FF7CA-7303-42E6-96B5-3DAE7528F006}" srcOrd="2" destOrd="0" presId="urn:microsoft.com/office/officeart/2005/8/layout/vList2"/>
    <dgm:cxn modelId="{EEAA1720-0B38-461C-80A8-4D27C5F8A86D}" type="presParOf" srcId="{CFCAD401-48E6-4D13-B5EF-B5174D385762}" destId="{C3C27891-F7F8-4D62-9AFD-C46EB9AB40EE}" srcOrd="3" destOrd="0" presId="urn:microsoft.com/office/officeart/2005/8/layout/vList2"/>
    <dgm:cxn modelId="{997BDC86-11F4-4304-8F40-23A67B9D6D71}" type="presParOf" srcId="{CFCAD401-48E6-4D13-B5EF-B5174D385762}" destId="{E2800142-4CD4-40C8-80E0-B2D1F07DDC8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35A829-0AF5-48B4-B512-C43B0A2EA747}"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4363505B-CAD9-4420-9DFA-16ED71DE1522}">
      <dgm:prSet/>
      <dgm:spPr/>
      <dgm:t>
        <a:bodyPr/>
        <a:lstStyle/>
        <a:p>
          <a:pPr algn="ctr" rtl="1"/>
          <a:r>
            <a:rPr lang="fa-IR" b="1" dirty="0">
              <a:solidFill>
                <a:schemeClr val="accent4">
                  <a:lumMod val="50000"/>
                </a:schemeClr>
              </a:solidFill>
              <a:cs typeface="B Kourosh" pitchFamily="2" charset="-78"/>
            </a:rPr>
            <a:t>عوامل زیست شناختی (بیولوژیک )</a:t>
          </a:r>
          <a:endParaRPr lang="fa-IR" dirty="0">
            <a:solidFill>
              <a:schemeClr val="accent4">
                <a:lumMod val="50000"/>
              </a:schemeClr>
            </a:solidFill>
            <a:cs typeface="B Kourosh" pitchFamily="2" charset="-78"/>
          </a:endParaRPr>
        </a:p>
      </dgm:t>
    </dgm:pt>
    <dgm:pt modelId="{AE322EB9-9085-4932-8FDB-52DC165094A0}" type="parTrans" cxnId="{931D6269-E975-4BD7-9688-556F4C74C336}">
      <dgm:prSet/>
      <dgm:spPr/>
      <dgm:t>
        <a:bodyPr/>
        <a:lstStyle/>
        <a:p>
          <a:pPr rtl="1"/>
          <a:endParaRPr lang="fa-IR"/>
        </a:p>
      </dgm:t>
    </dgm:pt>
    <dgm:pt modelId="{00F8F23E-F09B-413E-BE7A-05E2CFC50B33}" type="sibTrans" cxnId="{931D6269-E975-4BD7-9688-556F4C74C336}">
      <dgm:prSet/>
      <dgm:spPr/>
      <dgm:t>
        <a:bodyPr/>
        <a:lstStyle/>
        <a:p>
          <a:pPr rtl="1"/>
          <a:endParaRPr lang="fa-IR"/>
        </a:p>
      </dgm:t>
    </dgm:pt>
    <dgm:pt modelId="{7FB5E9CE-5949-4578-9ECF-6E6FBD3AFDE3}">
      <dgm:prSet/>
      <dgm:spPr/>
      <dgm:t>
        <a:bodyPr/>
        <a:lstStyle/>
        <a:p>
          <a:pPr algn="ctr" rtl="1"/>
          <a:r>
            <a:rPr lang="fa-IR" b="1" dirty="0">
              <a:solidFill>
                <a:schemeClr val="accent4">
                  <a:lumMod val="50000"/>
                </a:schemeClr>
              </a:solidFill>
              <a:cs typeface="B Kourosh" pitchFamily="2" charset="-78"/>
            </a:rPr>
            <a:t>عوامل ژنتیک</a:t>
          </a:r>
        </a:p>
      </dgm:t>
    </dgm:pt>
    <dgm:pt modelId="{D488409E-BFD6-40A3-968B-95359E0A7D23}" type="parTrans" cxnId="{CE612041-8D18-44A7-BC35-B0E46520039B}">
      <dgm:prSet/>
      <dgm:spPr/>
      <dgm:t>
        <a:bodyPr/>
        <a:lstStyle/>
        <a:p>
          <a:pPr rtl="1"/>
          <a:endParaRPr lang="fa-IR"/>
        </a:p>
      </dgm:t>
    </dgm:pt>
    <dgm:pt modelId="{9B07B535-E6E6-450B-9429-54D3DB0056E7}" type="sibTrans" cxnId="{CE612041-8D18-44A7-BC35-B0E46520039B}">
      <dgm:prSet/>
      <dgm:spPr/>
      <dgm:t>
        <a:bodyPr/>
        <a:lstStyle/>
        <a:p>
          <a:pPr rtl="1"/>
          <a:endParaRPr lang="fa-IR"/>
        </a:p>
      </dgm:t>
    </dgm:pt>
    <dgm:pt modelId="{883B9932-7DF4-441F-B4BC-C99E2F654AF3}">
      <dgm:prSet/>
      <dgm:spPr/>
      <dgm:t>
        <a:bodyPr/>
        <a:lstStyle/>
        <a:p>
          <a:pPr algn="ctr" rtl="1"/>
          <a:r>
            <a:rPr lang="fa-IR" b="1" dirty="0">
              <a:solidFill>
                <a:schemeClr val="accent4">
                  <a:lumMod val="50000"/>
                </a:schemeClr>
              </a:solidFill>
              <a:cs typeface="B Kourosh" pitchFamily="2" charset="-78"/>
            </a:rPr>
            <a:t>عوامل روانشناختی </a:t>
          </a:r>
        </a:p>
      </dgm:t>
    </dgm:pt>
    <dgm:pt modelId="{7B198B6E-7435-4CE1-8E15-82BA372C79D9}" type="parTrans" cxnId="{2087ABED-DF5D-4509-AE1B-7CFA0FB4B858}">
      <dgm:prSet/>
      <dgm:spPr/>
      <dgm:t>
        <a:bodyPr/>
        <a:lstStyle/>
        <a:p>
          <a:pPr rtl="1"/>
          <a:endParaRPr lang="fa-IR"/>
        </a:p>
      </dgm:t>
    </dgm:pt>
    <dgm:pt modelId="{43E11B2B-C241-4892-9216-F1DC9DF991CA}" type="sibTrans" cxnId="{2087ABED-DF5D-4509-AE1B-7CFA0FB4B858}">
      <dgm:prSet/>
      <dgm:spPr/>
      <dgm:t>
        <a:bodyPr/>
        <a:lstStyle/>
        <a:p>
          <a:pPr rtl="1"/>
          <a:endParaRPr lang="fa-IR"/>
        </a:p>
      </dgm:t>
    </dgm:pt>
    <dgm:pt modelId="{72ECFE85-11A2-4A34-9D51-1F33CCA6ED1C}" type="pres">
      <dgm:prSet presAssocID="{DC35A829-0AF5-48B4-B512-C43B0A2EA747}" presName="linear" presStyleCnt="0">
        <dgm:presLayoutVars>
          <dgm:animLvl val="lvl"/>
          <dgm:resizeHandles val="exact"/>
        </dgm:presLayoutVars>
      </dgm:prSet>
      <dgm:spPr/>
    </dgm:pt>
    <dgm:pt modelId="{518284FA-B235-439B-A5C4-30BBF79B501B}" type="pres">
      <dgm:prSet presAssocID="{4363505B-CAD9-4420-9DFA-16ED71DE1522}" presName="parentText" presStyleLbl="node1" presStyleIdx="0" presStyleCnt="3" custScaleY="32925">
        <dgm:presLayoutVars>
          <dgm:chMax val="0"/>
          <dgm:bulletEnabled val="1"/>
        </dgm:presLayoutVars>
      </dgm:prSet>
      <dgm:spPr/>
    </dgm:pt>
    <dgm:pt modelId="{CC2CEC53-8736-42A9-8D6D-3A89B1ECF1FB}" type="pres">
      <dgm:prSet presAssocID="{00F8F23E-F09B-413E-BE7A-05E2CFC50B33}" presName="spacer" presStyleCnt="0"/>
      <dgm:spPr/>
    </dgm:pt>
    <dgm:pt modelId="{3738DB5B-5F5D-4201-94CB-1846A1F69695}" type="pres">
      <dgm:prSet presAssocID="{7FB5E9CE-5949-4578-9ECF-6E6FBD3AFDE3}" presName="parentText" presStyleLbl="node1" presStyleIdx="1" presStyleCnt="3" custScaleY="33824" custLinFactNeighborX="-1042" custLinFactNeighborY="-1306">
        <dgm:presLayoutVars>
          <dgm:chMax val="0"/>
          <dgm:bulletEnabled val="1"/>
        </dgm:presLayoutVars>
      </dgm:prSet>
      <dgm:spPr/>
    </dgm:pt>
    <dgm:pt modelId="{8E26DF30-5EA9-4D6D-B5B0-785B9FB0648B}" type="pres">
      <dgm:prSet presAssocID="{9B07B535-E6E6-450B-9429-54D3DB0056E7}" presName="spacer" presStyleCnt="0"/>
      <dgm:spPr/>
    </dgm:pt>
    <dgm:pt modelId="{A552984D-0379-4652-AA29-33AB64BAED3C}" type="pres">
      <dgm:prSet presAssocID="{883B9932-7DF4-441F-B4BC-C99E2F654AF3}" presName="parentText" presStyleLbl="node1" presStyleIdx="2" presStyleCnt="3" custScaleY="33829">
        <dgm:presLayoutVars>
          <dgm:chMax val="0"/>
          <dgm:bulletEnabled val="1"/>
        </dgm:presLayoutVars>
      </dgm:prSet>
      <dgm:spPr/>
    </dgm:pt>
  </dgm:ptLst>
  <dgm:cxnLst>
    <dgm:cxn modelId="{D3443405-4AE7-4728-ADD3-CC55B0BD1E42}" type="presOf" srcId="{4363505B-CAD9-4420-9DFA-16ED71DE1522}" destId="{518284FA-B235-439B-A5C4-30BBF79B501B}" srcOrd="0" destOrd="0" presId="urn:microsoft.com/office/officeart/2005/8/layout/vList2"/>
    <dgm:cxn modelId="{CE612041-8D18-44A7-BC35-B0E46520039B}" srcId="{DC35A829-0AF5-48B4-B512-C43B0A2EA747}" destId="{7FB5E9CE-5949-4578-9ECF-6E6FBD3AFDE3}" srcOrd="1" destOrd="0" parTransId="{D488409E-BFD6-40A3-968B-95359E0A7D23}" sibTransId="{9B07B535-E6E6-450B-9429-54D3DB0056E7}"/>
    <dgm:cxn modelId="{3F00C645-7E2A-4827-B0E1-36AB9422F128}" type="presOf" srcId="{DC35A829-0AF5-48B4-B512-C43B0A2EA747}" destId="{72ECFE85-11A2-4A34-9D51-1F33CCA6ED1C}" srcOrd="0" destOrd="0" presId="urn:microsoft.com/office/officeart/2005/8/layout/vList2"/>
    <dgm:cxn modelId="{931D6269-E975-4BD7-9688-556F4C74C336}" srcId="{DC35A829-0AF5-48B4-B512-C43B0A2EA747}" destId="{4363505B-CAD9-4420-9DFA-16ED71DE1522}" srcOrd="0" destOrd="0" parTransId="{AE322EB9-9085-4932-8FDB-52DC165094A0}" sibTransId="{00F8F23E-F09B-413E-BE7A-05E2CFC50B33}"/>
    <dgm:cxn modelId="{7645539B-706B-4BFF-AC30-6674AB56DF9D}" type="presOf" srcId="{883B9932-7DF4-441F-B4BC-C99E2F654AF3}" destId="{A552984D-0379-4652-AA29-33AB64BAED3C}" srcOrd="0" destOrd="0" presId="urn:microsoft.com/office/officeart/2005/8/layout/vList2"/>
    <dgm:cxn modelId="{0CAC51AD-6095-47A8-963C-1C8F2D5789DD}" type="presOf" srcId="{7FB5E9CE-5949-4578-9ECF-6E6FBD3AFDE3}" destId="{3738DB5B-5F5D-4201-94CB-1846A1F69695}" srcOrd="0" destOrd="0" presId="urn:microsoft.com/office/officeart/2005/8/layout/vList2"/>
    <dgm:cxn modelId="{2087ABED-DF5D-4509-AE1B-7CFA0FB4B858}" srcId="{DC35A829-0AF5-48B4-B512-C43B0A2EA747}" destId="{883B9932-7DF4-441F-B4BC-C99E2F654AF3}" srcOrd="2" destOrd="0" parTransId="{7B198B6E-7435-4CE1-8E15-82BA372C79D9}" sibTransId="{43E11B2B-C241-4892-9216-F1DC9DF991CA}"/>
    <dgm:cxn modelId="{F34BE159-87E6-47DF-9B0D-AE4C26E22B28}" type="presParOf" srcId="{72ECFE85-11A2-4A34-9D51-1F33CCA6ED1C}" destId="{518284FA-B235-439B-A5C4-30BBF79B501B}" srcOrd="0" destOrd="0" presId="urn:microsoft.com/office/officeart/2005/8/layout/vList2"/>
    <dgm:cxn modelId="{B0501353-C8FA-4D30-95EA-3C6DF695F737}" type="presParOf" srcId="{72ECFE85-11A2-4A34-9D51-1F33CCA6ED1C}" destId="{CC2CEC53-8736-42A9-8D6D-3A89B1ECF1FB}" srcOrd="1" destOrd="0" presId="urn:microsoft.com/office/officeart/2005/8/layout/vList2"/>
    <dgm:cxn modelId="{39A7145A-07A0-4028-ADF4-219B2D5FAD7E}" type="presParOf" srcId="{72ECFE85-11A2-4A34-9D51-1F33CCA6ED1C}" destId="{3738DB5B-5F5D-4201-94CB-1846A1F69695}" srcOrd="2" destOrd="0" presId="urn:microsoft.com/office/officeart/2005/8/layout/vList2"/>
    <dgm:cxn modelId="{7D1BD01C-CE75-43D9-9C9B-F964867D8705}" type="presParOf" srcId="{72ECFE85-11A2-4A34-9D51-1F33CCA6ED1C}" destId="{8E26DF30-5EA9-4D6D-B5B0-785B9FB0648B}" srcOrd="3" destOrd="0" presId="urn:microsoft.com/office/officeart/2005/8/layout/vList2"/>
    <dgm:cxn modelId="{5A186972-5230-471E-BED5-811FD9F6FEFC}" type="presParOf" srcId="{72ECFE85-11A2-4A34-9D51-1F33CCA6ED1C}" destId="{A552984D-0379-4652-AA29-33AB64BAED3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AB7E4C-7E4C-4D7C-8C18-F00D51B2AF3A}" type="doc">
      <dgm:prSet loTypeId="urn:microsoft.com/office/officeart/2005/8/layout/radial2" loCatId="relationship" qsTypeId="urn:microsoft.com/office/officeart/2005/8/quickstyle/simple1" qsCatId="simple" csTypeId="urn:microsoft.com/office/officeart/2005/8/colors/colorful2" csCatId="colorful" phldr="1"/>
      <dgm:spPr/>
      <dgm:t>
        <a:bodyPr/>
        <a:lstStyle/>
        <a:p>
          <a:pPr rtl="1"/>
          <a:endParaRPr lang="fa-IR"/>
        </a:p>
      </dgm:t>
    </dgm:pt>
    <dgm:pt modelId="{1553C031-CADF-42CB-916E-62CC37F327F9}">
      <dgm:prSet custT="1"/>
      <dgm:spPr/>
      <dgm:t>
        <a:bodyPr/>
        <a:lstStyle/>
        <a:p>
          <a:pPr rtl="1"/>
          <a:r>
            <a:rPr lang="fa-IR" sz="2000" b="1" kern="1200" dirty="0">
              <a:solidFill>
                <a:schemeClr val="tx1"/>
              </a:solidFill>
              <a:latin typeface="+mn-lt"/>
              <a:ea typeface="+mj-ea"/>
              <a:cs typeface="B Kourosh" pitchFamily="2" charset="-78"/>
            </a:rPr>
            <a:t>نبودن فرد محبوب ومهم در زندگی</a:t>
          </a:r>
        </a:p>
      </dgm:t>
    </dgm:pt>
    <dgm:pt modelId="{E98FDED3-8B6D-402F-8845-1FC0ACE25DE2}" type="parTrans" cxnId="{19B01D15-D2EF-4530-9346-E5F676350C43}">
      <dgm:prSet/>
      <dgm:spPr/>
      <dgm:t>
        <a:bodyPr/>
        <a:lstStyle/>
        <a:p>
          <a:pPr rtl="1"/>
          <a:endParaRPr lang="fa-IR"/>
        </a:p>
      </dgm:t>
    </dgm:pt>
    <dgm:pt modelId="{2FC760C7-67C8-40D8-8A95-1FEF51733AED}" type="sibTrans" cxnId="{19B01D15-D2EF-4530-9346-E5F676350C43}">
      <dgm:prSet/>
      <dgm:spPr/>
      <dgm:t>
        <a:bodyPr/>
        <a:lstStyle/>
        <a:p>
          <a:pPr rtl="1"/>
          <a:endParaRPr lang="fa-IR"/>
        </a:p>
      </dgm:t>
    </dgm:pt>
    <dgm:pt modelId="{F14480AA-41EE-4FDE-A223-0D44ED3379B0}">
      <dgm:prSet custT="1"/>
      <dgm:spPr/>
      <dgm:t>
        <a:bodyPr/>
        <a:lstStyle/>
        <a:p>
          <a:pPr rtl="1"/>
          <a:r>
            <a:rPr lang="fa-IR" sz="2000" b="1" kern="1200" dirty="0">
              <a:solidFill>
                <a:schemeClr val="tx1"/>
              </a:solidFill>
              <a:latin typeface="+mn-lt"/>
              <a:ea typeface="+mj-ea"/>
              <a:cs typeface="B Kourosh" pitchFamily="2" charset="-78"/>
            </a:rPr>
            <a:t>درماندگی آموخته شده</a:t>
          </a:r>
        </a:p>
      </dgm:t>
    </dgm:pt>
    <dgm:pt modelId="{A3872F0A-FBFE-47D2-BFD5-C19364FCE629}" type="parTrans" cxnId="{231EE3DD-C152-4A16-B0EB-B4217AB004ED}">
      <dgm:prSet/>
      <dgm:spPr/>
      <dgm:t>
        <a:bodyPr/>
        <a:lstStyle/>
        <a:p>
          <a:pPr rtl="1"/>
          <a:endParaRPr lang="fa-IR"/>
        </a:p>
      </dgm:t>
    </dgm:pt>
    <dgm:pt modelId="{9552DFAE-D4D8-400B-B185-7B2FC9C35FD1}" type="sibTrans" cxnId="{231EE3DD-C152-4A16-B0EB-B4217AB004ED}">
      <dgm:prSet/>
      <dgm:spPr/>
      <dgm:t>
        <a:bodyPr/>
        <a:lstStyle/>
        <a:p>
          <a:pPr rtl="1"/>
          <a:endParaRPr lang="fa-IR"/>
        </a:p>
      </dgm:t>
    </dgm:pt>
    <dgm:pt modelId="{29306ED7-5491-4294-80E3-D5B0F9453412}">
      <dgm:prSet custT="1"/>
      <dgm:spPr/>
      <dgm:t>
        <a:bodyPr/>
        <a:lstStyle/>
        <a:p>
          <a:pPr rtl="1"/>
          <a:r>
            <a:rPr lang="fa-IR" sz="2000" b="1" kern="1200" dirty="0">
              <a:solidFill>
                <a:schemeClr val="tx1"/>
              </a:solidFill>
              <a:latin typeface="+mn-lt"/>
              <a:ea typeface="+mj-ea"/>
              <a:cs typeface="B Kourosh" pitchFamily="2" charset="-78"/>
            </a:rPr>
            <a:t>دید منفی نسبت به خود،محیط وآینده</a:t>
          </a:r>
        </a:p>
      </dgm:t>
    </dgm:pt>
    <dgm:pt modelId="{D17DB93B-CEF3-4701-84EF-72C429C1EF8C}" type="parTrans" cxnId="{1F542AA6-B5BA-456F-990D-1EC15A820F77}">
      <dgm:prSet/>
      <dgm:spPr/>
      <dgm:t>
        <a:bodyPr/>
        <a:lstStyle/>
        <a:p>
          <a:pPr rtl="1"/>
          <a:endParaRPr lang="fa-IR"/>
        </a:p>
      </dgm:t>
    </dgm:pt>
    <dgm:pt modelId="{2E471FCB-FAA0-4F0E-B0EB-7362288793EF}" type="sibTrans" cxnId="{1F542AA6-B5BA-456F-990D-1EC15A820F77}">
      <dgm:prSet/>
      <dgm:spPr/>
      <dgm:t>
        <a:bodyPr/>
        <a:lstStyle/>
        <a:p>
          <a:pPr rtl="1"/>
          <a:endParaRPr lang="fa-IR"/>
        </a:p>
      </dgm:t>
    </dgm:pt>
    <dgm:pt modelId="{C011796E-F2D5-4364-8082-58058816CA93}">
      <dgm:prSet custT="1"/>
      <dgm:spPr/>
      <dgm:t>
        <a:bodyPr/>
        <a:lstStyle/>
        <a:p>
          <a:pPr rtl="1"/>
          <a:r>
            <a:rPr lang="fa-IR" sz="1400" b="1" kern="1200" dirty="0">
              <a:solidFill>
                <a:schemeClr val="tx1"/>
              </a:solidFill>
              <a:latin typeface="+mn-lt"/>
              <a:ea typeface="+mj-ea"/>
              <a:cs typeface="B Kourosh" pitchFamily="2" charset="-78"/>
            </a:rPr>
            <a:t>رویداد های مهم واسترس آمیز زندگی ومشکلات خانوادگی واجتماعی</a:t>
          </a:r>
        </a:p>
      </dgm:t>
    </dgm:pt>
    <dgm:pt modelId="{79F1384F-B8E0-4DA7-B6CC-72FA67C33909}" type="parTrans" cxnId="{425E0324-10B3-423E-A289-F376FE1E370B}">
      <dgm:prSet/>
      <dgm:spPr/>
      <dgm:t>
        <a:bodyPr/>
        <a:lstStyle/>
        <a:p>
          <a:pPr rtl="1"/>
          <a:endParaRPr lang="fa-IR"/>
        </a:p>
      </dgm:t>
    </dgm:pt>
    <dgm:pt modelId="{00FD668C-9645-486F-A3F6-BC2ABEE2A9DC}" type="sibTrans" cxnId="{425E0324-10B3-423E-A289-F376FE1E370B}">
      <dgm:prSet/>
      <dgm:spPr/>
      <dgm:t>
        <a:bodyPr/>
        <a:lstStyle/>
        <a:p>
          <a:pPr rtl="1"/>
          <a:endParaRPr lang="fa-IR"/>
        </a:p>
      </dgm:t>
    </dgm:pt>
    <dgm:pt modelId="{3B198EC0-DFF9-4604-AB12-38D9DA892F11}" type="pres">
      <dgm:prSet presAssocID="{20AB7E4C-7E4C-4D7C-8C18-F00D51B2AF3A}" presName="composite" presStyleCnt="0">
        <dgm:presLayoutVars>
          <dgm:chMax val="5"/>
          <dgm:dir/>
          <dgm:animLvl val="ctr"/>
          <dgm:resizeHandles val="exact"/>
        </dgm:presLayoutVars>
      </dgm:prSet>
      <dgm:spPr/>
    </dgm:pt>
    <dgm:pt modelId="{37714CAC-01AF-4199-A1D2-4532CC8689D1}" type="pres">
      <dgm:prSet presAssocID="{20AB7E4C-7E4C-4D7C-8C18-F00D51B2AF3A}" presName="cycle" presStyleCnt="0"/>
      <dgm:spPr/>
    </dgm:pt>
    <dgm:pt modelId="{9B64D553-6D8E-4BD2-A380-D8810A3AADF4}" type="pres">
      <dgm:prSet presAssocID="{20AB7E4C-7E4C-4D7C-8C18-F00D51B2AF3A}" presName="centerShape" presStyleCnt="0"/>
      <dgm:spPr/>
    </dgm:pt>
    <dgm:pt modelId="{CB72205C-702C-484A-AFB2-37EF8E8D7313}" type="pres">
      <dgm:prSet presAssocID="{20AB7E4C-7E4C-4D7C-8C18-F00D51B2AF3A}" presName="connSite" presStyleLbl="node1" presStyleIdx="0" presStyleCnt="5"/>
      <dgm:spPr/>
    </dgm:pt>
    <dgm:pt modelId="{9EB61140-5AB6-41D6-B019-BAB2523C928D}" type="pres">
      <dgm:prSet presAssocID="{20AB7E4C-7E4C-4D7C-8C18-F00D51B2AF3A}" presName="visible" presStyleLbl="node1" presStyleIdx="0" presStyleCnt="5" custScaleX="130882" custScaleY="112410" custLinFactNeighborX="-28380" custLinFactNeighborY="7659"/>
      <dgm:spPr/>
    </dgm:pt>
    <dgm:pt modelId="{347A8F19-4676-4722-A53E-5AF39EA44B30}" type="pres">
      <dgm:prSet presAssocID="{E98FDED3-8B6D-402F-8845-1FC0ACE25DE2}" presName="Name25" presStyleLbl="parChTrans1D1" presStyleIdx="0" presStyleCnt="4"/>
      <dgm:spPr/>
    </dgm:pt>
    <dgm:pt modelId="{B14181E2-5E61-4E1E-8C2E-03B55E46B081}" type="pres">
      <dgm:prSet presAssocID="{1553C031-CADF-42CB-916E-62CC37F327F9}" presName="node" presStyleCnt="0"/>
      <dgm:spPr/>
    </dgm:pt>
    <dgm:pt modelId="{2EE372D0-B121-4996-AB04-4B519DA3ABBF}" type="pres">
      <dgm:prSet presAssocID="{1553C031-CADF-42CB-916E-62CC37F327F9}" presName="parentNode" presStyleLbl="node1" presStyleIdx="1" presStyleCnt="5" custScaleX="166970">
        <dgm:presLayoutVars>
          <dgm:chMax val="1"/>
          <dgm:bulletEnabled val="1"/>
        </dgm:presLayoutVars>
      </dgm:prSet>
      <dgm:spPr/>
    </dgm:pt>
    <dgm:pt modelId="{9B20369C-4377-443A-9C30-23C231DBADA7}" type="pres">
      <dgm:prSet presAssocID="{1553C031-CADF-42CB-916E-62CC37F327F9}" presName="childNode" presStyleLbl="revTx" presStyleIdx="0" presStyleCnt="0">
        <dgm:presLayoutVars>
          <dgm:bulletEnabled val="1"/>
        </dgm:presLayoutVars>
      </dgm:prSet>
      <dgm:spPr/>
    </dgm:pt>
    <dgm:pt modelId="{104FE293-D707-4216-9341-4F2A69FC08EA}" type="pres">
      <dgm:prSet presAssocID="{A3872F0A-FBFE-47D2-BFD5-C19364FCE629}" presName="Name25" presStyleLbl="parChTrans1D1" presStyleIdx="1" presStyleCnt="4"/>
      <dgm:spPr/>
    </dgm:pt>
    <dgm:pt modelId="{10975DDC-5D21-4DC4-AFB6-AE1213371DE3}" type="pres">
      <dgm:prSet presAssocID="{F14480AA-41EE-4FDE-A223-0D44ED3379B0}" presName="node" presStyleCnt="0"/>
      <dgm:spPr/>
    </dgm:pt>
    <dgm:pt modelId="{91F8D335-4EBE-4F15-90E0-2387110C5E65}" type="pres">
      <dgm:prSet presAssocID="{F14480AA-41EE-4FDE-A223-0D44ED3379B0}" presName="parentNode" presStyleLbl="node1" presStyleIdx="2" presStyleCnt="5" custScaleX="161085" custLinFactNeighborX="-5763" custLinFactNeighborY="478">
        <dgm:presLayoutVars>
          <dgm:chMax val="1"/>
          <dgm:bulletEnabled val="1"/>
        </dgm:presLayoutVars>
      </dgm:prSet>
      <dgm:spPr/>
    </dgm:pt>
    <dgm:pt modelId="{8178201C-82C0-4A4D-A712-525BDEDB8D75}" type="pres">
      <dgm:prSet presAssocID="{F14480AA-41EE-4FDE-A223-0D44ED3379B0}" presName="childNode" presStyleLbl="revTx" presStyleIdx="0" presStyleCnt="0">
        <dgm:presLayoutVars>
          <dgm:bulletEnabled val="1"/>
        </dgm:presLayoutVars>
      </dgm:prSet>
      <dgm:spPr/>
    </dgm:pt>
    <dgm:pt modelId="{F5DAD6D1-864D-42DA-99A1-B5E970764EC8}" type="pres">
      <dgm:prSet presAssocID="{D17DB93B-CEF3-4701-84EF-72C429C1EF8C}" presName="Name25" presStyleLbl="parChTrans1D1" presStyleIdx="2" presStyleCnt="4"/>
      <dgm:spPr/>
    </dgm:pt>
    <dgm:pt modelId="{C37D2331-4646-4D83-93A8-724DD0928E55}" type="pres">
      <dgm:prSet presAssocID="{29306ED7-5491-4294-80E3-D5B0F9453412}" presName="node" presStyleCnt="0"/>
      <dgm:spPr/>
    </dgm:pt>
    <dgm:pt modelId="{6B0E2FDA-3549-4D4E-BF32-6AF594FF212C}" type="pres">
      <dgm:prSet presAssocID="{29306ED7-5491-4294-80E3-D5B0F9453412}" presName="parentNode" presStyleLbl="node1" presStyleIdx="3" presStyleCnt="5" custScaleX="166007">
        <dgm:presLayoutVars>
          <dgm:chMax val="1"/>
          <dgm:bulletEnabled val="1"/>
        </dgm:presLayoutVars>
      </dgm:prSet>
      <dgm:spPr/>
    </dgm:pt>
    <dgm:pt modelId="{5FC92508-BE9E-4C4B-ABEE-A364A7B94AEA}" type="pres">
      <dgm:prSet presAssocID="{29306ED7-5491-4294-80E3-D5B0F9453412}" presName="childNode" presStyleLbl="revTx" presStyleIdx="0" presStyleCnt="0">
        <dgm:presLayoutVars>
          <dgm:bulletEnabled val="1"/>
        </dgm:presLayoutVars>
      </dgm:prSet>
      <dgm:spPr/>
    </dgm:pt>
    <dgm:pt modelId="{0B8F7DC6-6785-4A2D-BB6B-30192ADB615D}" type="pres">
      <dgm:prSet presAssocID="{79F1384F-B8E0-4DA7-B6CC-72FA67C33909}" presName="Name25" presStyleLbl="parChTrans1D1" presStyleIdx="3" presStyleCnt="4"/>
      <dgm:spPr/>
    </dgm:pt>
    <dgm:pt modelId="{510F1D7C-275F-4A7F-8162-0268E4E8F877}" type="pres">
      <dgm:prSet presAssocID="{C011796E-F2D5-4364-8082-58058816CA93}" presName="node" presStyleCnt="0"/>
      <dgm:spPr/>
    </dgm:pt>
    <dgm:pt modelId="{D12B9F49-A887-4A35-A717-EF816EB8ABFE}" type="pres">
      <dgm:prSet presAssocID="{C011796E-F2D5-4364-8082-58058816CA93}" presName="parentNode" presStyleLbl="node1" presStyleIdx="4" presStyleCnt="5" custScaleX="151578">
        <dgm:presLayoutVars>
          <dgm:chMax val="1"/>
          <dgm:bulletEnabled val="1"/>
        </dgm:presLayoutVars>
      </dgm:prSet>
      <dgm:spPr/>
    </dgm:pt>
    <dgm:pt modelId="{F4F7900F-73C1-458D-839E-347FD1A10BF5}" type="pres">
      <dgm:prSet presAssocID="{C011796E-F2D5-4364-8082-58058816CA93}" presName="childNode" presStyleLbl="revTx" presStyleIdx="0" presStyleCnt="0">
        <dgm:presLayoutVars>
          <dgm:bulletEnabled val="1"/>
        </dgm:presLayoutVars>
      </dgm:prSet>
      <dgm:spPr/>
    </dgm:pt>
  </dgm:ptLst>
  <dgm:cxnLst>
    <dgm:cxn modelId="{DB4D4605-C2AA-4138-AA64-F3309489D5B5}" type="presOf" srcId="{29306ED7-5491-4294-80E3-D5B0F9453412}" destId="{6B0E2FDA-3549-4D4E-BF32-6AF594FF212C}" srcOrd="0" destOrd="0" presId="urn:microsoft.com/office/officeart/2005/8/layout/radial2"/>
    <dgm:cxn modelId="{9211580F-64C2-458E-9222-1274AF42CEA7}" type="presOf" srcId="{1553C031-CADF-42CB-916E-62CC37F327F9}" destId="{2EE372D0-B121-4996-AB04-4B519DA3ABBF}" srcOrd="0" destOrd="0" presId="urn:microsoft.com/office/officeart/2005/8/layout/radial2"/>
    <dgm:cxn modelId="{19B01D15-D2EF-4530-9346-E5F676350C43}" srcId="{20AB7E4C-7E4C-4D7C-8C18-F00D51B2AF3A}" destId="{1553C031-CADF-42CB-916E-62CC37F327F9}" srcOrd="0" destOrd="0" parTransId="{E98FDED3-8B6D-402F-8845-1FC0ACE25DE2}" sibTransId="{2FC760C7-67C8-40D8-8A95-1FEF51733AED}"/>
    <dgm:cxn modelId="{425E0324-10B3-423E-A289-F376FE1E370B}" srcId="{20AB7E4C-7E4C-4D7C-8C18-F00D51B2AF3A}" destId="{C011796E-F2D5-4364-8082-58058816CA93}" srcOrd="3" destOrd="0" parTransId="{79F1384F-B8E0-4DA7-B6CC-72FA67C33909}" sibTransId="{00FD668C-9645-486F-A3F6-BC2ABEE2A9DC}"/>
    <dgm:cxn modelId="{3737D529-42FF-48FC-B32E-B8640487C92F}" type="presOf" srcId="{D17DB93B-CEF3-4701-84EF-72C429C1EF8C}" destId="{F5DAD6D1-864D-42DA-99A1-B5E970764EC8}" srcOrd="0" destOrd="0" presId="urn:microsoft.com/office/officeart/2005/8/layout/radial2"/>
    <dgm:cxn modelId="{47E6183F-2BA5-4E9A-9C78-7E2D5D0A7AE4}" type="presOf" srcId="{C011796E-F2D5-4364-8082-58058816CA93}" destId="{D12B9F49-A887-4A35-A717-EF816EB8ABFE}" srcOrd="0" destOrd="0" presId="urn:microsoft.com/office/officeart/2005/8/layout/radial2"/>
    <dgm:cxn modelId="{F1B03F4B-CDD6-47E9-AAE7-EC941F540C31}" type="presOf" srcId="{A3872F0A-FBFE-47D2-BFD5-C19364FCE629}" destId="{104FE293-D707-4216-9341-4F2A69FC08EA}" srcOrd="0" destOrd="0" presId="urn:microsoft.com/office/officeart/2005/8/layout/radial2"/>
    <dgm:cxn modelId="{5C736173-31F3-480A-B28B-13601C57B3BA}" type="presOf" srcId="{E98FDED3-8B6D-402F-8845-1FC0ACE25DE2}" destId="{347A8F19-4676-4722-A53E-5AF39EA44B30}" srcOrd="0" destOrd="0" presId="urn:microsoft.com/office/officeart/2005/8/layout/radial2"/>
    <dgm:cxn modelId="{1F542AA6-B5BA-456F-990D-1EC15A820F77}" srcId="{20AB7E4C-7E4C-4D7C-8C18-F00D51B2AF3A}" destId="{29306ED7-5491-4294-80E3-D5B0F9453412}" srcOrd="2" destOrd="0" parTransId="{D17DB93B-CEF3-4701-84EF-72C429C1EF8C}" sibTransId="{2E471FCB-FAA0-4F0E-B0EB-7362288793EF}"/>
    <dgm:cxn modelId="{544CBAB7-1E30-46F0-B475-B925070C0821}" type="presOf" srcId="{79F1384F-B8E0-4DA7-B6CC-72FA67C33909}" destId="{0B8F7DC6-6785-4A2D-BB6B-30192ADB615D}" srcOrd="0" destOrd="0" presId="urn:microsoft.com/office/officeart/2005/8/layout/radial2"/>
    <dgm:cxn modelId="{1F1016C3-ADA5-4DCC-A3ED-2550982A38AD}" type="presOf" srcId="{F14480AA-41EE-4FDE-A223-0D44ED3379B0}" destId="{91F8D335-4EBE-4F15-90E0-2387110C5E65}" srcOrd="0" destOrd="0" presId="urn:microsoft.com/office/officeart/2005/8/layout/radial2"/>
    <dgm:cxn modelId="{231EE3DD-C152-4A16-B0EB-B4217AB004ED}" srcId="{20AB7E4C-7E4C-4D7C-8C18-F00D51B2AF3A}" destId="{F14480AA-41EE-4FDE-A223-0D44ED3379B0}" srcOrd="1" destOrd="0" parTransId="{A3872F0A-FBFE-47D2-BFD5-C19364FCE629}" sibTransId="{9552DFAE-D4D8-400B-B185-7B2FC9C35FD1}"/>
    <dgm:cxn modelId="{9C40EFDD-8B59-49C3-A406-ED3FAF75CBD8}" type="presOf" srcId="{20AB7E4C-7E4C-4D7C-8C18-F00D51B2AF3A}" destId="{3B198EC0-DFF9-4604-AB12-38D9DA892F11}" srcOrd="0" destOrd="0" presId="urn:microsoft.com/office/officeart/2005/8/layout/radial2"/>
    <dgm:cxn modelId="{0B8B9625-05EF-45E6-AE04-8BA33401B793}" type="presParOf" srcId="{3B198EC0-DFF9-4604-AB12-38D9DA892F11}" destId="{37714CAC-01AF-4199-A1D2-4532CC8689D1}" srcOrd="0" destOrd="0" presId="urn:microsoft.com/office/officeart/2005/8/layout/radial2"/>
    <dgm:cxn modelId="{51354673-1C92-483F-9AB9-3C6C7756F453}" type="presParOf" srcId="{37714CAC-01AF-4199-A1D2-4532CC8689D1}" destId="{9B64D553-6D8E-4BD2-A380-D8810A3AADF4}" srcOrd="0" destOrd="0" presId="urn:microsoft.com/office/officeart/2005/8/layout/radial2"/>
    <dgm:cxn modelId="{76D3AFFA-9DAE-460D-BC75-4AC2831E2A50}" type="presParOf" srcId="{9B64D553-6D8E-4BD2-A380-D8810A3AADF4}" destId="{CB72205C-702C-484A-AFB2-37EF8E8D7313}" srcOrd="0" destOrd="0" presId="urn:microsoft.com/office/officeart/2005/8/layout/radial2"/>
    <dgm:cxn modelId="{F74605A0-0243-45D9-B867-AB74D0953AE1}" type="presParOf" srcId="{9B64D553-6D8E-4BD2-A380-D8810A3AADF4}" destId="{9EB61140-5AB6-41D6-B019-BAB2523C928D}" srcOrd="1" destOrd="0" presId="urn:microsoft.com/office/officeart/2005/8/layout/radial2"/>
    <dgm:cxn modelId="{CB443A50-C0DE-4569-9F26-C873C15D3134}" type="presParOf" srcId="{37714CAC-01AF-4199-A1D2-4532CC8689D1}" destId="{347A8F19-4676-4722-A53E-5AF39EA44B30}" srcOrd="1" destOrd="0" presId="urn:microsoft.com/office/officeart/2005/8/layout/radial2"/>
    <dgm:cxn modelId="{A8096FC6-1AC4-4839-9649-EC262EAC5FFB}" type="presParOf" srcId="{37714CAC-01AF-4199-A1D2-4532CC8689D1}" destId="{B14181E2-5E61-4E1E-8C2E-03B55E46B081}" srcOrd="2" destOrd="0" presId="urn:microsoft.com/office/officeart/2005/8/layout/radial2"/>
    <dgm:cxn modelId="{392BC57D-B90A-49D2-A01C-A54E14707902}" type="presParOf" srcId="{B14181E2-5E61-4E1E-8C2E-03B55E46B081}" destId="{2EE372D0-B121-4996-AB04-4B519DA3ABBF}" srcOrd="0" destOrd="0" presId="urn:microsoft.com/office/officeart/2005/8/layout/radial2"/>
    <dgm:cxn modelId="{D10B1C04-8D9D-4F83-9758-A6A1AC7F40E2}" type="presParOf" srcId="{B14181E2-5E61-4E1E-8C2E-03B55E46B081}" destId="{9B20369C-4377-443A-9C30-23C231DBADA7}" srcOrd="1" destOrd="0" presId="urn:microsoft.com/office/officeart/2005/8/layout/radial2"/>
    <dgm:cxn modelId="{A7B39FC2-39CB-4466-9FAA-1B4D8C5F1222}" type="presParOf" srcId="{37714CAC-01AF-4199-A1D2-4532CC8689D1}" destId="{104FE293-D707-4216-9341-4F2A69FC08EA}" srcOrd="3" destOrd="0" presId="urn:microsoft.com/office/officeart/2005/8/layout/radial2"/>
    <dgm:cxn modelId="{A922FC43-C613-4A33-A98D-5A33D3A0712D}" type="presParOf" srcId="{37714CAC-01AF-4199-A1D2-4532CC8689D1}" destId="{10975DDC-5D21-4DC4-AFB6-AE1213371DE3}" srcOrd="4" destOrd="0" presId="urn:microsoft.com/office/officeart/2005/8/layout/radial2"/>
    <dgm:cxn modelId="{F5163148-A92D-4A32-A82D-20188744439A}" type="presParOf" srcId="{10975DDC-5D21-4DC4-AFB6-AE1213371DE3}" destId="{91F8D335-4EBE-4F15-90E0-2387110C5E65}" srcOrd="0" destOrd="0" presId="urn:microsoft.com/office/officeart/2005/8/layout/radial2"/>
    <dgm:cxn modelId="{664CD9CA-25EC-4E12-BA8D-0AA4FF67AF32}" type="presParOf" srcId="{10975DDC-5D21-4DC4-AFB6-AE1213371DE3}" destId="{8178201C-82C0-4A4D-A712-525BDEDB8D75}" srcOrd="1" destOrd="0" presId="urn:microsoft.com/office/officeart/2005/8/layout/radial2"/>
    <dgm:cxn modelId="{345EAE2B-EFA6-4DDF-A048-F05289D7EBF9}" type="presParOf" srcId="{37714CAC-01AF-4199-A1D2-4532CC8689D1}" destId="{F5DAD6D1-864D-42DA-99A1-B5E970764EC8}" srcOrd="5" destOrd="0" presId="urn:microsoft.com/office/officeart/2005/8/layout/radial2"/>
    <dgm:cxn modelId="{B9B1A781-B2DD-406C-8FDD-546CD5B1324F}" type="presParOf" srcId="{37714CAC-01AF-4199-A1D2-4532CC8689D1}" destId="{C37D2331-4646-4D83-93A8-724DD0928E55}" srcOrd="6" destOrd="0" presId="urn:microsoft.com/office/officeart/2005/8/layout/radial2"/>
    <dgm:cxn modelId="{A5557C1C-6428-4B66-9822-5EB333C1907F}" type="presParOf" srcId="{C37D2331-4646-4D83-93A8-724DD0928E55}" destId="{6B0E2FDA-3549-4D4E-BF32-6AF594FF212C}" srcOrd="0" destOrd="0" presId="urn:microsoft.com/office/officeart/2005/8/layout/radial2"/>
    <dgm:cxn modelId="{64B8081E-D93B-413A-BBF4-1CDEB09D7D43}" type="presParOf" srcId="{C37D2331-4646-4D83-93A8-724DD0928E55}" destId="{5FC92508-BE9E-4C4B-ABEE-A364A7B94AEA}" srcOrd="1" destOrd="0" presId="urn:microsoft.com/office/officeart/2005/8/layout/radial2"/>
    <dgm:cxn modelId="{090D2FFF-DE93-4CCF-8534-073291D3862E}" type="presParOf" srcId="{37714CAC-01AF-4199-A1D2-4532CC8689D1}" destId="{0B8F7DC6-6785-4A2D-BB6B-30192ADB615D}" srcOrd="7" destOrd="0" presId="urn:microsoft.com/office/officeart/2005/8/layout/radial2"/>
    <dgm:cxn modelId="{E7BDD926-6EB6-4299-9ED7-F5A4B02F6392}" type="presParOf" srcId="{37714CAC-01AF-4199-A1D2-4532CC8689D1}" destId="{510F1D7C-275F-4A7F-8162-0268E4E8F877}" srcOrd="8" destOrd="0" presId="urn:microsoft.com/office/officeart/2005/8/layout/radial2"/>
    <dgm:cxn modelId="{AA5A3605-2567-4BCA-ABED-61E7A8E5B23F}" type="presParOf" srcId="{510F1D7C-275F-4A7F-8162-0268E4E8F877}" destId="{D12B9F49-A887-4A35-A717-EF816EB8ABFE}" srcOrd="0" destOrd="0" presId="urn:microsoft.com/office/officeart/2005/8/layout/radial2"/>
    <dgm:cxn modelId="{36755CFD-6BF3-484E-B413-19ABE5821A32}" type="presParOf" srcId="{510F1D7C-275F-4A7F-8162-0268E4E8F877}" destId="{F4F7900F-73C1-458D-839E-347FD1A10BF5}"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C8D3D4-EF5C-4B27-85AD-28A8CE9CC571}" type="doc">
      <dgm:prSet loTypeId="urn:microsoft.com/office/officeart/2005/8/layout/matrix3" loCatId="matrix" qsTypeId="urn:microsoft.com/office/officeart/2005/8/quickstyle/simple1" qsCatId="simple" csTypeId="urn:microsoft.com/office/officeart/2005/8/colors/accent0_3" csCatId="mainScheme" phldr="1"/>
      <dgm:spPr/>
      <dgm:t>
        <a:bodyPr/>
        <a:lstStyle/>
        <a:p>
          <a:pPr rtl="1"/>
          <a:endParaRPr lang="fa-IR"/>
        </a:p>
      </dgm:t>
    </dgm:pt>
    <dgm:pt modelId="{3027BEB2-9A76-4CFB-8C6B-4C99EDD3FCE7}">
      <dgm:prSet custT="1"/>
      <dgm:spPr/>
      <dgm:t>
        <a:bodyPr/>
        <a:lstStyle/>
        <a:p>
          <a:pPr rtl="1"/>
          <a:r>
            <a:rPr lang="fa-IR" sz="2400" b="1" dirty="0">
              <a:cs typeface="2  Compset" pitchFamily="2" charset="-78"/>
            </a:rPr>
            <a:t>تفاوت های هورمونی مردان و زنان</a:t>
          </a:r>
        </a:p>
      </dgm:t>
    </dgm:pt>
    <dgm:pt modelId="{FC1653FB-62B8-4981-8E99-4B48A4154D95}" type="parTrans" cxnId="{420CB045-7FD8-42E7-83B2-E1CFA09409BA}">
      <dgm:prSet/>
      <dgm:spPr/>
      <dgm:t>
        <a:bodyPr/>
        <a:lstStyle/>
        <a:p>
          <a:pPr rtl="1"/>
          <a:endParaRPr lang="fa-IR"/>
        </a:p>
      </dgm:t>
    </dgm:pt>
    <dgm:pt modelId="{D07C479E-C06E-4036-9AE4-27930E7E8A98}" type="sibTrans" cxnId="{420CB045-7FD8-42E7-83B2-E1CFA09409BA}">
      <dgm:prSet/>
      <dgm:spPr/>
      <dgm:t>
        <a:bodyPr/>
        <a:lstStyle/>
        <a:p>
          <a:pPr rtl="1"/>
          <a:endParaRPr lang="fa-IR"/>
        </a:p>
      </dgm:t>
    </dgm:pt>
    <dgm:pt modelId="{BE76DB18-E02B-49E8-8D1C-0347AC7817BB}">
      <dgm:prSet custT="1"/>
      <dgm:spPr/>
      <dgm:t>
        <a:bodyPr/>
        <a:lstStyle/>
        <a:p>
          <a:pPr rtl="1"/>
          <a:r>
            <a:rPr lang="fa-IR" sz="2400" b="1" dirty="0">
              <a:cs typeface="2  Compset" pitchFamily="2" charset="-78"/>
            </a:rPr>
            <a:t>اثرات زایمان و اثرات هورمونی حاملگی و دوران پس از زایمان</a:t>
          </a:r>
          <a:endParaRPr lang="fa-IR" sz="2400" dirty="0">
            <a:cs typeface="2  Compset" pitchFamily="2" charset="-78"/>
          </a:endParaRPr>
        </a:p>
      </dgm:t>
    </dgm:pt>
    <dgm:pt modelId="{E08D2C9A-228D-4384-9344-2DA1FB4CE259}" type="parTrans" cxnId="{B643EDF3-F015-4D15-9E62-31C99DBF06C9}">
      <dgm:prSet/>
      <dgm:spPr/>
      <dgm:t>
        <a:bodyPr/>
        <a:lstStyle/>
        <a:p>
          <a:pPr rtl="1"/>
          <a:endParaRPr lang="fa-IR"/>
        </a:p>
      </dgm:t>
    </dgm:pt>
    <dgm:pt modelId="{7177402B-5F9F-4208-B5A9-9291A2218109}" type="sibTrans" cxnId="{B643EDF3-F015-4D15-9E62-31C99DBF06C9}">
      <dgm:prSet/>
      <dgm:spPr/>
      <dgm:t>
        <a:bodyPr/>
        <a:lstStyle/>
        <a:p>
          <a:pPr rtl="1"/>
          <a:endParaRPr lang="fa-IR"/>
        </a:p>
      </dgm:t>
    </dgm:pt>
    <dgm:pt modelId="{D4BFE6AC-F6C7-4884-8C09-817283EF282C}">
      <dgm:prSet custT="1"/>
      <dgm:spPr/>
      <dgm:t>
        <a:bodyPr/>
        <a:lstStyle/>
        <a:p>
          <a:pPr rtl="1"/>
          <a:r>
            <a:rPr lang="fa-IR" sz="2400" b="1" dirty="0">
              <a:cs typeface="2  Compset" pitchFamily="2" charset="-78"/>
            </a:rPr>
            <a:t>تفاوت فشارهای روانی – اجتماعی زنان و مردان </a:t>
          </a:r>
        </a:p>
      </dgm:t>
    </dgm:pt>
    <dgm:pt modelId="{2610B32A-A583-4159-9179-21A61275AE3F}" type="parTrans" cxnId="{245A71BC-2AA6-4892-B45A-11E88F70C30C}">
      <dgm:prSet/>
      <dgm:spPr/>
      <dgm:t>
        <a:bodyPr/>
        <a:lstStyle/>
        <a:p>
          <a:pPr rtl="1"/>
          <a:endParaRPr lang="fa-IR"/>
        </a:p>
      </dgm:t>
    </dgm:pt>
    <dgm:pt modelId="{1A0569D7-16FE-405E-89EF-A817BAEA3990}" type="sibTrans" cxnId="{245A71BC-2AA6-4892-B45A-11E88F70C30C}">
      <dgm:prSet/>
      <dgm:spPr/>
      <dgm:t>
        <a:bodyPr/>
        <a:lstStyle/>
        <a:p>
          <a:pPr rtl="1"/>
          <a:endParaRPr lang="fa-IR"/>
        </a:p>
      </dgm:t>
    </dgm:pt>
    <dgm:pt modelId="{976C615C-C3D9-425C-BA7D-791019404692}">
      <dgm:prSet custT="1"/>
      <dgm:spPr/>
      <dgm:t>
        <a:bodyPr/>
        <a:lstStyle/>
        <a:p>
          <a:pPr rtl="1"/>
          <a:r>
            <a:rPr lang="fa-IR" sz="2400" b="1" dirty="0">
              <a:cs typeface="2  Compset" pitchFamily="2" charset="-78"/>
            </a:rPr>
            <a:t>الگوهای رفتاری خاص در زنان </a:t>
          </a:r>
        </a:p>
      </dgm:t>
    </dgm:pt>
    <dgm:pt modelId="{A1AB4518-9BDD-42C1-951B-64AED6734624}" type="parTrans" cxnId="{65ED723E-4721-416A-BABD-FE8DF9AB462D}">
      <dgm:prSet/>
      <dgm:spPr/>
      <dgm:t>
        <a:bodyPr/>
        <a:lstStyle/>
        <a:p>
          <a:pPr rtl="1"/>
          <a:endParaRPr lang="fa-IR"/>
        </a:p>
      </dgm:t>
    </dgm:pt>
    <dgm:pt modelId="{9EE6175F-BF0A-4C84-9F4C-C2BD9F354EEF}" type="sibTrans" cxnId="{65ED723E-4721-416A-BABD-FE8DF9AB462D}">
      <dgm:prSet/>
      <dgm:spPr/>
      <dgm:t>
        <a:bodyPr/>
        <a:lstStyle/>
        <a:p>
          <a:pPr rtl="1"/>
          <a:endParaRPr lang="fa-IR"/>
        </a:p>
      </dgm:t>
    </dgm:pt>
    <dgm:pt modelId="{E5987DD2-4CE4-4CF4-8282-ED08B5514F12}" type="pres">
      <dgm:prSet presAssocID="{C5C8D3D4-EF5C-4B27-85AD-28A8CE9CC571}" presName="matrix" presStyleCnt="0">
        <dgm:presLayoutVars>
          <dgm:chMax val="1"/>
          <dgm:dir/>
          <dgm:resizeHandles val="exact"/>
        </dgm:presLayoutVars>
      </dgm:prSet>
      <dgm:spPr/>
    </dgm:pt>
    <dgm:pt modelId="{983B25FD-5B4B-4DD7-96CC-B1DC1B48C407}" type="pres">
      <dgm:prSet presAssocID="{C5C8D3D4-EF5C-4B27-85AD-28A8CE9CC571}" presName="diamond" presStyleLbl="bgShp" presStyleIdx="0" presStyleCnt="1"/>
      <dgm:spPr/>
    </dgm:pt>
    <dgm:pt modelId="{D55B15F2-F20C-45F8-B856-ABF3AD4EF578}" type="pres">
      <dgm:prSet presAssocID="{C5C8D3D4-EF5C-4B27-85AD-28A8CE9CC571}" presName="quad1" presStyleLbl="node1" presStyleIdx="0" presStyleCnt="4">
        <dgm:presLayoutVars>
          <dgm:chMax val="0"/>
          <dgm:chPref val="0"/>
          <dgm:bulletEnabled val="1"/>
        </dgm:presLayoutVars>
      </dgm:prSet>
      <dgm:spPr/>
    </dgm:pt>
    <dgm:pt modelId="{0DEC96A3-3DAC-4306-A6EE-9569C1C0CFC5}" type="pres">
      <dgm:prSet presAssocID="{C5C8D3D4-EF5C-4B27-85AD-28A8CE9CC571}" presName="quad2" presStyleLbl="node1" presStyleIdx="1" presStyleCnt="4" custScaleX="107692">
        <dgm:presLayoutVars>
          <dgm:chMax val="0"/>
          <dgm:chPref val="0"/>
          <dgm:bulletEnabled val="1"/>
        </dgm:presLayoutVars>
      </dgm:prSet>
      <dgm:spPr/>
    </dgm:pt>
    <dgm:pt modelId="{89C14BA4-C170-4214-A44F-9F60339C49D8}" type="pres">
      <dgm:prSet presAssocID="{C5C8D3D4-EF5C-4B27-85AD-28A8CE9CC571}" presName="quad3" presStyleLbl="node1" presStyleIdx="2" presStyleCnt="4" custLinFactNeighborX="966" custLinFactNeighborY="-1472">
        <dgm:presLayoutVars>
          <dgm:chMax val="0"/>
          <dgm:chPref val="0"/>
          <dgm:bulletEnabled val="1"/>
        </dgm:presLayoutVars>
      </dgm:prSet>
      <dgm:spPr/>
    </dgm:pt>
    <dgm:pt modelId="{B9E36CA0-D23E-43A3-881A-29E9EF252935}" type="pres">
      <dgm:prSet presAssocID="{C5C8D3D4-EF5C-4B27-85AD-28A8CE9CC571}" presName="quad4" presStyleLbl="node1" presStyleIdx="3" presStyleCnt="4">
        <dgm:presLayoutVars>
          <dgm:chMax val="0"/>
          <dgm:chPref val="0"/>
          <dgm:bulletEnabled val="1"/>
        </dgm:presLayoutVars>
      </dgm:prSet>
      <dgm:spPr/>
    </dgm:pt>
  </dgm:ptLst>
  <dgm:cxnLst>
    <dgm:cxn modelId="{65ED723E-4721-416A-BABD-FE8DF9AB462D}" srcId="{C5C8D3D4-EF5C-4B27-85AD-28A8CE9CC571}" destId="{976C615C-C3D9-425C-BA7D-791019404692}" srcOrd="3" destOrd="0" parTransId="{A1AB4518-9BDD-42C1-951B-64AED6734624}" sibTransId="{9EE6175F-BF0A-4C84-9F4C-C2BD9F354EEF}"/>
    <dgm:cxn modelId="{9436FF3E-52AD-4CC0-8695-D362B6EE8058}" type="presOf" srcId="{3027BEB2-9A76-4CFB-8C6B-4C99EDD3FCE7}" destId="{D55B15F2-F20C-45F8-B856-ABF3AD4EF578}" srcOrd="0" destOrd="0" presId="urn:microsoft.com/office/officeart/2005/8/layout/matrix3"/>
    <dgm:cxn modelId="{420CB045-7FD8-42E7-83B2-E1CFA09409BA}" srcId="{C5C8D3D4-EF5C-4B27-85AD-28A8CE9CC571}" destId="{3027BEB2-9A76-4CFB-8C6B-4C99EDD3FCE7}" srcOrd="0" destOrd="0" parTransId="{FC1653FB-62B8-4981-8E99-4B48A4154D95}" sibTransId="{D07C479E-C06E-4036-9AE4-27930E7E8A98}"/>
    <dgm:cxn modelId="{69133A47-A2C5-4E07-834C-21663DA6CE9C}" type="presOf" srcId="{D4BFE6AC-F6C7-4884-8C09-817283EF282C}" destId="{89C14BA4-C170-4214-A44F-9F60339C49D8}" srcOrd="0" destOrd="0" presId="urn:microsoft.com/office/officeart/2005/8/layout/matrix3"/>
    <dgm:cxn modelId="{26EDEB69-107B-448D-BE66-00E1660F9F8B}" type="presOf" srcId="{C5C8D3D4-EF5C-4B27-85AD-28A8CE9CC571}" destId="{E5987DD2-4CE4-4CF4-8282-ED08B5514F12}" srcOrd="0" destOrd="0" presId="urn:microsoft.com/office/officeart/2005/8/layout/matrix3"/>
    <dgm:cxn modelId="{6F8AC789-0AF3-457A-ABB5-EB7FC5D00214}" type="presOf" srcId="{BE76DB18-E02B-49E8-8D1C-0347AC7817BB}" destId="{0DEC96A3-3DAC-4306-A6EE-9569C1C0CFC5}" srcOrd="0" destOrd="0" presId="urn:microsoft.com/office/officeart/2005/8/layout/matrix3"/>
    <dgm:cxn modelId="{5A813C8F-B9AA-4C2B-A963-04CDA2FF2FF7}" type="presOf" srcId="{976C615C-C3D9-425C-BA7D-791019404692}" destId="{B9E36CA0-D23E-43A3-881A-29E9EF252935}" srcOrd="0" destOrd="0" presId="urn:microsoft.com/office/officeart/2005/8/layout/matrix3"/>
    <dgm:cxn modelId="{245A71BC-2AA6-4892-B45A-11E88F70C30C}" srcId="{C5C8D3D4-EF5C-4B27-85AD-28A8CE9CC571}" destId="{D4BFE6AC-F6C7-4884-8C09-817283EF282C}" srcOrd="2" destOrd="0" parTransId="{2610B32A-A583-4159-9179-21A61275AE3F}" sibTransId="{1A0569D7-16FE-405E-89EF-A817BAEA3990}"/>
    <dgm:cxn modelId="{B643EDF3-F015-4D15-9E62-31C99DBF06C9}" srcId="{C5C8D3D4-EF5C-4B27-85AD-28A8CE9CC571}" destId="{BE76DB18-E02B-49E8-8D1C-0347AC7817BB}" srcOrd="1" destOrd="0" parTransId="{E08D2C9A-228D-4384-9344-2DA1FB4CE259}" sibTransId="{7177402B-5F9F-4208-B5A9-9291A2218109}"/>
    <dgm:cxn modelId="{038DBE62-01A3-4662-9CD6-DDCCC3A2E097}" type="presParOf" srcId="{E5987DD2-4CE4-4CF4-8282-ED08B5514F12}" destId="{983B25FD-5B4B-4DD7-96CC-B1DC1B48C407}" srcOrd="0" destOrd="0" presId="urn:microsoft.com/office/officeart/2005/8/layout/matrix3"/>
    <dgm:cxn modelId="{A3B52936-8EBC-4597-AF71-B4D2974E51C8}" type="presParOf" srcId="{E5987DD2-4CE4-4CF4-8282-ED08B5514F12}" destId="{D55B15F2-F20C-45F8-B856-ABF3AD4EF578}" srcOrd="1" destOrd="0" presId="urn:microsoft.com/office/officeart/2005/8/layout/matrix3"/>
    <dgm:cxn modelId="{3DCD8E1A-D432-4B96-88E4-E36AC7C5BFEC}" type="presParOf" srcId="{E5987DD2-4CE4-4CF4-8282-ED08B5514F12}" destId="{0DEC96A3-3DAC-4306-A6EE-9569C1C0CFC5}" srcOrd="2" destOrd="0" presId="urn:microsoft.com/office/officeart/2005/8/layout/matrix3"/>
    <dgm:cxn modelId="{7EB23D88-C683-40A6-AB3A-161C0E5BDE7B}" type="presParOf" srcId="{E5987DD2-4CE4-4CF4-8282-ED08B5514F12}" destId="{89C14BA4-C170-4214-A44F-9F60339C49D8}" srcOrd="3" destOrd="0" presId="urn:microsoft.com/office/officeart/2005/8/layout/matrix3"/>
    <dgm:cxn modelId="{78CF6C94-746D-4820-A207-9BC57F76F172}" type="presParOf" srcId="{E5987DD2-4CE4-4CF4-8282-ED08B5514F12}" destId="{B9E36CA0-D23E-43A3-881A-29E9EF252935}"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8DBE1F0-F340-4489-9BFA-D0EA3BC8675D}"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pPr rtl="1"/>
          <a:endParaRPr lang="fa-IR"/>
        </a:p>
      </dgm:t>
    </dgm:pt>
    <dgm:pt modelId="{E73C2BAC-74A9-4E1A-9F7C-C876277F070E}">
      <dgm:prSet custT="1"/>
      <dgm:spPr/>
      <dgm:t>
        <a:bodyPr/>
        <a:lstStyle/>
        <a:p>
          <a:pPr rtl="1"/>
          <a:r>
            <a:rPr lang="fa-IR" sz="2400" kern="1200" dirty="0">
              <a:solidFill>
                <a:schemeClr val="bg1"/>
              </a:solidFill>
              <a:latin typeface="Times New Roman"/>
              <a:ea typeface="Times New Roman"/>
              <a:cs typeface="B Kourosh" pitchFamily="2" charset="-78"/>
            </a:rPr>
            <a:t>ترس از مدرسه</a:t>
          </a:r>
        </a:p>
      </dgm:t>
    </dgm:pt>
    <dgm:pt modelId="{D1070EC5-DF3F-48DA-9A9C-BF01044AA752}" type="parTrans" cxnId="{B5DFAD9A-0C7B-45C4-83F3-23DD1CA4CBD2}">
      <dgm:prSet/>
      <dgm:spPr/>
      <dgm:t>
        <a:bodyPr/>
        <a:lstStyle/>
        <a:p>
          <a:pPr rtl="1"/>
          <a:endParaRPr lang="fa-IR"/>
        </a:p>
      </dgm:t>
    </dgm:pt>
    <dgm:pt modelId="{824EDF47-5FEA-4C65-9401-C1FA173F1708}" type="sibTrans" cxnId="{B5DFAD9A-0C7B-45C4-83F3-23DD1CA4CBD2}">
      <dgm:prSet/>
      <dgm:spPr/>
      <dgm:t>
        <a:bodyPr/>
        <a:lstStyle/>
        <a:p>
          <a:pPr rtl="1"/>
          <a:endParaRPr lang="fa-IR"/>
        </a:p>
      </dgm:t>
    </dgm:pt>
    <dgm:pt modelId="{BC189911-7848-4E98-8FF0-2369C4AAC101}">
      <dgm:prSet custT="1"/>
      <dgm:spPr/>
      <dgm:t>
        <a:bodyPr/>
        <a:lstStyle/>
        <a:p>
          <a:pPr rtl="1"/>
          <a:r>
            <a:rPr lang="fa-IR" sz="2400" kern="1200" dirty="0">
              <a:solidFill>
                <a:schemeClr val="bg1"/>
              </a:solidFill>
              <a:latin typeface="Times New Roman"/>
              <a:ea typeface="Times New Roman"/>
              <a:cs typeface="B Kourosh" pitchFamily="2" charset="-78"/>
            </a:rPr>
            <a:t>چسبیدن بیش از حد به والدین </a:t>
          </a:r>
        </a:p>
      </dgm:t>
    </dgm:pt>
    <dgm:pt modelId="{DC6199D4-A352-4D28-9692-CADB0D176B7C}" type="parTrans" cxnId="{C02AC85A-BE3A-4DAA-BC42-FD973372FBB6}">
      <dgm:prSet/>
      <dgm:spPr/>
      <dgm:t>
        <a:bodyPr/>
        <a:lstStyle/>
        <a:p>
          <a:pPr rtl="1"/>
          <a:endParaRPr lang="fa-IR"/>
        </a:p>
      </dgm:t>
    </dgm:pt>
    <dgm:pt modelId="{61876258-3980-4045-ABA1-50276B02527F}" type="sibTrans" cxnId="{C02AC85A-BE3A-4DAA-BC42-FD973372FBB6}">
      <dgm:prSet/>
      <dgm:spPr/>
      <dgm:t>
        <a:bodyPr/>
        <a:lstStyle/>
        <a:p>
          <a:pPr rtl="1"/>
          <a:endParaRPr lang="fa-IR"/>
        </a:p>
      </dgm:t>
    </dgm:pt>
    <dgm:pt modelId="{D51F243D-942C-43F6-9485-9E0AFA425BCA}">
      <dgm:prSet custT="1"/>
      <dgm:spPr/>
      <dgm:t>
        <a:bodyPr/>
        <a:lstStyle/>
        <a:p>
          <a:pPr rtl="1"/>
          <a:r>
            <a:rPr lang="fa-IR" sz="2400" kern="1200" dirty="0">
              <a:solidFill>
                <a:schemeClr val="bg1"/>
              </a:solidFill>
              <a:latin typeface="Times New Roman"/>
              <a:ea typeface="Times New Roman"/>
              <a:cs typeface="B Kourosh" pitchFamily="2" charset="-78"/>
            </a:rPr>
            <a:t>ضعف تحصیلی </a:t>
          </a:r>
        </a:p>
      </dgm:t>
    </dgm:pt>
    <dgm:pt modelId="{A70D01A9-E47F-466A-AE79-2BA6DAE0DE61}" type="parTrans" cxnId="{D66BEA80-9CBE-43F2-B3AF-9B6FC7B4C9D7}">
      <dgm:prSet/>
      <dgm:spPr/>
      <dgm:t>
        <a:bodyPr/>
        <a:lstStyle/>
        <a:p>
          <a:pPr rtl="1"/>
          <a:endParaRPr lang="fa-IR"/>
        </a:p>
      </dgm:t>
    </dgm:pt>
    <dgm:pt modelId="{75587BA4-0CFD-4A2B-A65D-5717DB4AC04B}" type="sibTrans" cxnId="{D66BEA80-9CBE-43F2-B3AF-9B6FC7B4C9D7}">
      <dgm:prSet/>
      <dgm:spPr/>
      <dgm:t>
        <a:bodyPr/>
        <a:lstStyle/>
        <a:p>
          <a:pPr rtl="1"/>
          <a:endParaRPr lang="fa-IR"/>
        </a:p>
      </dgm:t>
    </dgm:pt>
    <dgm:pt modelId="{8F2E871F-8560-4687-86C6-2BA9AF2D691E}">
      <dgm:prSet custT="1"/>
      <dgm:spPr/>
      <dgm:t>
        <a:bodyPr/>
        <a:lstStyle/>
        <a:p>
          <a:pPr rtl="1"/>
          <a:r>
            <a:rPr lang="fa-IR" sz="2400" kern="1200" dirty="0">
              <a:solidFill>
                <a:schemeClr val="bg1"/>
              </a:solidFill>
              <a:latin typeface="Times New Roman"/>
              <a:ea typeface="Times New Roman"/>
              <a:cs typeface="B Kourosh" pitchFamily="2" charset="-78"/>
            </a:rPr>
            <a:t>بهانه گیری و اختلال در غذا خوردن</a:t>
          </a:r>
        </a:p>
      </dgm:t>
    </dgm:pt>
    <dgm:pt modelId="{18705684-AEA8-47B3-89C6-CA1B7A45FB57}" type="parTrans" cxnId="{9D1BE346-8033-4B9C-9276-0D7E5A4491BA}">
      <dgm:prSet/>
      <dgm:spPr/>
      <dgm:t>
        <a:bodyPr/>
        <a:lstStyle/>
        <a:p>
          <a:pPr rtl="1"/>
          <a:endParaRPr lang="fa-IR"/>
        </a:p>
      </dgm:t>
    </dgm:pt>
    <dgm:pt modelId="{A7AA1FB4-712C-4033-A0EE-A53A83CD86F6}" type="sibTrans" cxnId="{9D1BE346-8033-4B9C-9276-0D7E5A4491BA}">
      <dgm:prSet/>
      <dgm:spPr/>
      <dgm:t>
        <a:bodyPr/>
        <a:lstStyle/>
        <a:p>
          <a:pPr rtl="1"/>
          <a:endParaRPr lang="fa-IR"/>
        </a:p>
      </dgm:t>
    </dgm:pt>
    <dgm:pt modelId="{9F3283A9-7C29-42E7-9CDC-B54AAB1CEFBC}">
      <dgm:prSet custT="1"/>
      <dgm:spPr/>
      <dgm:t>
        <a:bodyPr/>
        <a:lstStyle/>
        <a:p>
          <a:pPr rtl="1"/>
          <a:r>
            <a:rPr lang="fa-IR" sz="2400" kern="1200" dirty="0">
              <a:solidFill>
                <a:schemeClr val="bg1"/>
              </a:solidFill>
              <a:latin typeface="Times New Roman"/>
              <a:ea typeface="Times New Roman"/>
              <a:cs typeface="B Kourosh" pitchFamily="2" charset="-78"/>
            </a:rPr>
            <a:t>عصبانیت و بی قراری </a:t>
          </a:r>
        </a:p>
      </dgm:t>
    </dgm:pt>
    <dgm:pt modelId="{3DD47AEB-2677-426B-AF82-8EDD2E8224AC}" type="parTrans" cxnId="{1CE9C64B-A7D8-4E7B-93B3-A145E542C273}">
      <dgm:prSet/>
      <dgm:spPr/>
      <dgm:t>
        <a:bodyPr/>
        <a:lstStyle/>
        <a:p>
          <a:pPr rtl="1"/>
          <a:endParaRPr lang="fa-IR"/>
        </a:p>
      </dgm:t>
    </dgm:pt>
    <dgm:pt modelId="{94C827C2-EE28-4C28-9B77-E493E4C39B4F}" type="sibTrans" cxnId="{1CE9C64B-A7D8-4E7B-93B3-A145E542C273}">
      <dgm:prSet/>
      <dgm:spPr/>
      <dgm:t>
        <a:bodyPr/>
        <a:lstStyle/>
        <a:p>
          <a:pPr rtl="1"/>
          <a:endParaRPr lang="fa-IR"/>
        </a:p>
      </dgm:t>
    </dgm:pt>
    <dgm:pt modelId="{B1033F7E-D9E2-43CE-B669-0154EABE9850}" type="pres">
      <dgm:prSet presAssocID="{98DBE1F0-F340-4489-9BFA-D0EA3BC8675D}" presName="compositeShape" presStyleCnt="0">
        <dgm:presLayoutVars>
          <dgm:dir/>
          <dgm:resizeHandles/>
        </dgm:presLayoutVars>
      </dgm:prSet>
      <dgm:spPr/>
    </dgm:pt>
    <dgm:pt modelId="{A2A4EDD7-EC62-4A77-A98C-D0BF6D52333D}" type="pres">
      <dgm:prSet presAssocID="{98DBE1F0-F340-4489-9BFA-D0EA3BC8675D}" presName="pyramid" presStyleLbl="node1" presStyleIdx="0" presStyleCnt="1"/>
      <dgm:spPr/>
    </dgm:pt>
    <dgm:pt modelId="{8FAEAAD8-65A3-45A1-827C-7091EFC98769}" type="pres">
      <dgm:prSet presAssocID="{98DBE1F0-F340-4489-9BFA-D0EA3BC8675D}" presName="theList" presStyleCnt="0"/>
      <dgm:spPr/>
    </dgm:pt>
    <dgm:pt modelId="{66D5D5EA-879F-4BED-83E4-B66114C31634}" type="pres">
      <dgm:prSet presAssocID="{E73C2BAC-74A9-4E1A-9F7C-C876277F070E}" presName="aNode" presStyleLbl="fgAcc1" presStyleIdx="0" presStyleCnt="5" custScaleX="107196" custLinFactNeighborX="-1544" custLinFactNeighborY="10932">
        <dgm:presLayoutVars>
          <dgm:bulletEnabled val="1"/>
        </dgm:presLayoutVars>
      </dgm:prSet>
      <dgm:spPr/>
    </dgm:pt>
    <dgm:pt modelId="{4ADCE9B5-FA4A-49B6-8D8E-ABF2CF3720BD}" type="pres">
      <dgm:prSet presAssocID="{E73C2BAC-74A9-4E1A-9F7C-C876277F070E}" presName="aSpace" presStyleCnt="0"/>
      <dgm:spPr/>
    </dgm:pt>
    <dgm:pt modelId="{FA6C79A0-2CD6-4C09-8F82-5EF0AFE42D80}" type="pres">
      <dgm:prSet presAssocID="{BC189911-7848-4E98-8FF0-2369C4AAC101}" presName="aNode" presStyleLbl="fgAcc1" presStyleIdx="1" presStyleCnt="5" custScaleX="104108">
        <dgm:presLayoutVars>
          <dgm:bulletEnabled val="1"/>
        </dgm:presLayoutVars>
      </dgm:prSet>
      <dgm:spPr/>
    </dgm:pt>
    <dgm:pt modelId="{43FED4DD-27F8-42CF-A344-50EE65982C66}" type="pres">
      <dgm:prSet presAssocID="{BC189911-7848-4E98-8FF0-2369C4AAC101}" presName="aSpace" presStyleCnt="0"/>
      <dgm:spPr/>
    </dgm:pt>
    <dgm:pt modelId="{9D7AF3F4-6D7D-4824-8AEF-CF9F1DAF8E8F}" type="pres">
      <dgm:prSet presAssocID="{D51F243D-942C-43F6-9485-9E0AFA425BCA}" presName="aNode" presStyleLbl="fgAcc1" presStyleIdx="2" presStyleCnt="5" custScaleX="104108">
        <dgm:presLayoutVars>
          <dgm:bulletEnabled val="1"/>
        </dgm:presLayoutVars>
      </dgm:prSet>
      <dgm:spPr/>
    </dgm:pt>
    <dgm:pt modelId="{47BACE07-B196-4BC1-B424-9D701BDA9E2B}" type="pres">
      <dgm:prSet presAssocID="{D51F243D-942C-43F6-9485-9E0AFA425BCA}" presName="aSpace" presStyleCnt="0"/>
      <dgm:spPr/>
    </dgm:pt>
    <dgm:pt modelId="{8AE5AB43-7A8C-46EF-8346-A490E9A38CAF}" type="pres">
      <dgm:prSet presAssocID="{8F2E871F-8560-4687-86C6-2BA9AF2D691E}" presName="aNode" presStyleLbl="fgAcc1" presStyleIdx="3" presStyleCnt="5" custScaleX="106227">
        <dgm:presLayoutVars>
          <dgm:bulletEnabled val="1"/>
        </dgm:presLayoutVars>
      </dgm:prSet>
      <dgm:spPr/>
    </dgm:pt>
    <dgm:pt modelId="{47A555A0-6337-4E9B-A8B4-213DA511FD4E}" type="pres">
      <dgm:prSet presAssocID="{8F2E871F-8560-4687-86C6-2BA9AF2D691E}" presName="aSpace" presStyleCnt="0"/>
      <dgm:spPr/>
    </dgm:pt>
    <dgm:pt modelId="{4C06EC3B-4823-4E06-A92B-49D7A173B683}" type="pres">
      <dgm:prSet presAssocID="{9F3283A9-7C29-42E7-9CDC-B54AAB1CEFBC}" presName="aNode" presStyleLbl="fgAcc1" presStyleIdx="4" presStyleCnt="5" custScaleX="104592">
        <dgm:presLayoutVars>
          <dgm:bulletEnabled val="1"/>
        </dgm:presLayoutVars>
      </dgm:prSet>
      <dgm:spPr/>
    </dgm:pt>
    <dgm:pt modelId="{B50B83C2-AFAA-4EDF-A26C-AEA5327E0539}" type="pres">
      <dgm:prSet presAssocID="{9F3283A9-7C29-42E7-9CDC-B54AAB1CEFBC}" presName="aSpace" presStyleCnt="0"/>
      <dgm:spPr/>
    </dgm:pt>
  </dgm:ptLst>
  <dgm:cxnLst>
    <dgm:cxn modelId="{44206504-FF9B-4587-A7E9-7F93207442A8}" type="presOf" srcId="{BC189911-7848-4E98-8FF0-2369C4AAC101}" destId="{FA6C79A0-2CD6-4C09-8F82-5EF0AFE42D80}" srcOrd="0" destOrd="0" presId="urn:microsoft.com/office/officeart/2005/8/layout/pyramid2"/>
    <dgm:cxn modelId="{EA09DE12-17E9-4A41-BBD6-D11DBB42D534}" type="presOf" srcId="{98DBE1F0-F340-4489-9BFA-D0EA3BC8675D}" destId="{B1033F7E-D9E2-43CE-B669-0154EABE9850}" srcOrd="0" destOrd="0" presId="urn:microsoft.com/office/officeart/2005/8/layout/pyramid2"/>
    <dgm:cxn modelId="{8AE6E432-6D73-471E-A9CD-157D5986939A}" type="presOf" srcId="{D51F243D-942C-43F6-9485-9E0AFA425BCA}" destId="{9D7AF3F4-6D7D-4824-8AEF-CF9F1DAF8E8F}" srcOrd="0" destOrd="0" presId="urn:microsoft.com/office/officeart/2005/8/layout/pyramid2"/>
    <dgm:cxn modelId="{9D1BE346-8033-4B9C-9276-0D7E5A4491BA}" srcId="{98DBE1F0-F340-4489-9BFA-D0EA3BC8675D}" destId="{8F2E871F-8560-4687-86C6-2BA9AF2D691E}" srcOrd="3" destOrd="0" parTransId="{18705684-AEA8-47B3-89C6-CA1B7A45FB57}" sibTransId="{A7AA1FB4-712C-4033-A0EE-A53A83CD86F6}"/>
    <dgm:cxn modelId="{1CE9C64B-A7D8-4E7B-93B3-A145E542C273}" srcId="{98DBE1F0-F340-4489-9BFA-D0EA3BC8675D}" destId="{9F3283A9-7C29-42E7-9CDC-B54AAB1CEFBC}" srcOrd="4" destOrd="0" parTransId="{3DD47AEB-2677-426B-AF82-8EDD2E8224AC}" sibTransId="{94C827C2-EE28-4C28-9B77-E493E4C39B4F}"/>
    <dgm:cxn modelId="{C02AC85A-BE3A-4DAA-BC42-FD973372FBB6}" srcId="{98DBE1F0-F340-4489-9BFA-D0EA3BC8675D}" destId="{BC189911-7848-4E98-8FF0-2369C4AAC101}" srcOrd="1" destOrd="0" parTransId="{DC6199D4-A352-4D28-9692-CADB0D176B7C}" sibTransId="{61876258-3980-4045-ABA1-50276B02527F}"/>
    <dgm:cxn modelId="{D66BEA80-9CBE-43F2-B3AF-9B6FC7B4C9D7}" srcId="{98DBE1F0-F340-4489-9BFA-D0EA3BC8675D}" destId="{D51F243D-942C-43F6-9485-9E0AFA425BCA}" srcOrd="2" destOrd="0" parTransId="{A70D01A9-E47F-466A-AE79-2BA6DAE0DE61}" sibTransId="{75587BA4-0CFD-4A2B-A65D-5717DB4AC04B}"/>
    <dgm:cxn modelId="{FBCD1585-02CB-4914-B0F0-3DB22E5F1FDE}" type="presOf" srcId="{9F3283A9-7C29-42E7-9CDC-B54AAB1CEFBC}" destId="{4C06EC3B-4823-4E06-A92B-49D7A173B683}" srcOrd="0" destOrd="0" presId="urn:microsoft.com/office/officeart/2005/8/layout/pyramid2"/>
    <dgm:cxn modelId="{D403A299-B746-460A-B05F-B8371A0470FB}" type="presOf" srcId="{8F2E871F-8560-4687-86C6-2BA9AF2D691E}" destId="{8AE5AB43-7A8C-46EF-8346-A490E9A38CAF}" srcOrd="0" destOrd="0" presId="urn:microsoft.com/office/officeart/2005/8/layout/pyramid2"/>
    <dgm:cxn modelId="{B5DFAD9A-0C7B-45C4-83F3-23DD1CA4CBD2}" srcId="{98DBE1F0-F340-4489-9BFA-D0EA3BC8675D}" destId="{E73C2BAC-74A9-4E1A-9F7C-C876277F070E}" srcOrd="0" destOrd="0" parTransId="{D1070EC5-DF3F-48DA-9A9C-BF01044AA752}" sibTransId="{824EDF47-5FEA-4C65-9401-C1FA173F1708}"/>
    <dgm:cxn modelId="{43E3F19A-1168-4E44-BA3E-7B1DD82767DB}" type="presOf" srcId="{E73C2BAC-74A9-4E1A-9F7C-C876277F070E}" destId="{66D5D5EA-879F-4BED-83E4-B66114C31634}" srcOrd="0" destOrd="0" presId="urn:microsoft.com/office/officeart/2005/8/layout/pyramid2"/>
    <dgm:cxn modelId="{ADA00CC2-6E76-4C46-8BB2-3CF045AF3D0F}" type="presParOf" srcId="{B1033F7E-D9E2-43CE-B669-0154EABE9850}" destId="{A2A4EDD7-EC62-4A77-A98C-D0BF6D52333D}" srcOrd="0" destOrd="0" presId="urn:microsoft.com/office/officeart/2005/8/layout/pyramid2"/>
    <dgm:cxn modelId="{713E947F-E9A5-469A-A03E-3A2309FD4031}" type="presParOf" srcId="{B1033F7E-D9E2-43CE-B669-0154EABE9850}" destId="{8FAEAAD8-65A3-45A1-827C-7091EFC98769}" srcOrd="1" destOrd="0" presId="urn:microsoft.com/office/officeart/2005/8/layout/pyramid2"/>
    <dgm:cxn modelId="{8BADAB47-13C4-4883-90FF-140F75DA9614}" type="presParOf" srcId="{8FAEAAD8-65A3-45A1-827C-7091EFC98769}" destId="{66D5D5EA-879F-4BED-83E4-B66114C31634}" srcOrd="0" destOrd="0" presId="urn:microsoft.com/office/officeart/2005/8/layout/pyramid2"/>
    <dgm:cxn modelId="{CF83F2A1-8EDF-4176-92FE-BAFDC77C20AA}" type="presParOf" srcId="{8FAEAAD8-65A3-45A1-827C-7091EFC98769}" destId="{4ADCE9B5-FA4A-49B6-8D8E-ABF2CF3720BD}" srcOrd="1" destOrd="0" presId="urn:microsoft.com/office/officeart/2005/8/layout/pyramid2"/>
    <dgm:cxn modelId="{93130894-1A3E-415C-ADCA-BCD22E28DA93}" type="presParOf" srcId="{8FAEAAD8-65A3-45A1-827C-7091EFC98769}" destId="{FA6C79A0-2CD6-4C09-8F82-5EF0AFE42D80}" srcOrd="2" destOrd="0" presId="urn:microsoft.com/office/officeart/2005/8/layout/pyramid2"/>
    <dgm:cxn modelId="{185160FF-C637-4410-8FD5-F1ED75849A11}" type="presParOf" srcId="{8FAEAAD8-65A3-45A1-827C-7091EFC98769}" destId="{43FED4DD-27F8-42CF-A344-50EE65982C66}" srcOrd="3" destOrd="0" presId="urn:microsoft.com/office/officeart/2005/8/layout/pyramid2"/>
    <dgm:cxn modelId="{59BF7F54-60EE-46B1-A545-7F91B9E86C0F}" type="presParOf" srcId="{8FAEAAD8-65A3-45A1-827C-7091EFC98769}" destId="{9D7AF3F4-6D7D-4824-8AEF-CF9F1DAF8E8F}" srcOrd="4" destOrd="0" presId="urn:microsoft.com/office/officeart/2005/8/layout/pyramid2"/>
    <dgm:cxn modelId="{411EA887-2C7E-4145-B924-963DBE9C4C63}" type="presParOf" srcId="{8FAEAAD8-65A3-45A1-827C-7091EFC98769}" destId="{47BACE07-B196-4BC1-B424-9D701BDA9E2B}" srcOrd="5" destOrd="0" presId="urn:microsoft.com/office/officeart/2005/8/layout/pyramid2"/>
    <dgm:cxn modelId="{798954E4-AB4F-4A55-BCEC-3A9713A4DC23}" type="presParOf" srcId="{8FAEAAD8-65A3-45A1-827C-7091EFC98769}" destId="{8AE5AB43-7A8C-46EF-8346-A490E9A38CAF}" srcOrd="6" destOrd="0" presId="urn:microsoft.com/office/officeart/2005/8/layout/pyramid2"/>
    <dgm:cxn modelId="{17745EF2-3FA6-4DCE-BD84-75A4E9FED3AD}" type="presParOf" srcId="{8FAEAAD8-65A3-45A1-827C-7091EFC98769}" destId="{47A555A0-6337-4E9B-A8B4-213DA511FD4E}" srcOrd="7" destOrd="0" presId="urn:microsoft.com/office/officeart/2005/8/layout/pyramid2"/>
    <dgm:cxn modelId="{A6210AF7-9EC1-4A4F-9A3E-CA0260F78320}" type="presParOf" srcId="{8FAEAAD8-65A3-45A1-827C-7091EFC98769}" destId="{4C06EC3B-4823-4E06-A92B-49D7A173B683}" srcOrd="8" destOrd="0" presId="urn:microsoft.com/office/officeart/2005/8/layout/pyramid2"/>
    <dgm:cxn modelId="{74BEA7B9-8A7C-4E24-8ECF-0AE4A3F73209}" type="presParOf" srcId="{8FAEAAD8-65A3-45A1-827C-7091EFC98769}" destId="{B50B83C2-AFAA-4EDF-A26C-AEA5327E0539}" srcOrd="9" destOrd="0" presId="urn:microsoft.com/office/officeart/2005/8/layout/pyramid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B7EF91-E45A-4144-B27A-966931C5A499}" type="doc">
      <dgm:prSet loTypeId="urn:microsoft.com/office/officeart/2005/8/layout/vList2" loCatId="list" qsTypeId="urn:microsoft.com/office/officeart/2005/8/quickstyle/simple1" qsCatId="simple" csTypeId="urn:microsoft.com/office/officeart/2005/8/colors/accent1_2" csCatId="accent1" phldr="1"/>
      <dgm:spPr/>
      <dgm:t>
        <a:bodyPr/>
        <a:lstStyle/>
        <a:p>
          <a:pPr rtl="1"/>
          <a:endParaRPr lang="fa-IR"/>
        </a:p>
      </dgm:t>
    </dgm:pt>
    <dgm:pt modelId="{C2B75665-8837-4EC7-AFB4-3DF76B6EDED9}">
      <dgm:prSet custT="1"/>
      <dgm:spPr/>
      <dgm:t>
        <a:bodyPr/>
        <a:lstStyle/>
        <a:p>
          <a:pPr algn="ctr" rtl="1"/>
          <a:r>
            <a:rPr lang="fa-IR" sz="2800" kern="1200" dirty="0">
              <a:solidFill>
                <a:schemeClr val="bg1"/>
              </a:solidFill>
              <a:latin typeface="Times New Roman"/>
              <a:ea typeface="Times New Roman"/>
              <a:cs typeface="B Kourosh" pitchFamily="2" charset="-78"/>
            </a:rPr>
            <a:t>تحریک پذیری و عصبانیت </a:t>
          </a:r>
        </a:p>
      </dgm:t>
    </dgm:pt>
    <dgm:pt modelId="{29CE848F-4467-4BC6-B8B4-A5381C012DEE}" type="parTrans" cxnId="{0E0E16CD-8367-4B51-B4EE-A3D32770ECB7}">
      <dgm:prSet/>
      <dgm:spPr/>
      <dgm:t>
        <a:bodyPr/>
        <a:lstStyle/>
        <a:p>
          <a:pPr rtl="1"/>
          <a:endParaRPr lang="fa-IR"/>
        </a:p>
      </dgm:t>
    </dgm:pt>
    <dgm:pt modelId="{5759D2EC-D357-4019-9285-8FB89A5A9BB0}" type="sibTrans" cxnId="{0E0E16CD-8367-4B51-B4EE-A3D32770ECB7}">
      <dgm:prSet/>
      <dgm:spPr/>
      <dgm:t>
        <a:bodyPr/>
        <a:lstStyle/>
        <a:p>
          <a:pPr rtl="1"/>
          <a:endParaRPr lang="fa-IR"/>
        </a:p>
      </dgm:t>
    </dgm:pt>
    <dgm:pt modelId="{580363D9-6919-4C18-961B-3B03E3F67CA6}">
      <dgm:prSet custT="1"/>
      <dgm:spPr/>
      <dgm:t>
        <a:bodyPr/>
        <a:lstStyle/>
        <a:p>
          <a:pPr algn="ctr" rtl="1"/>
          <a:r>
            <a:rPr lang="fa-IR" sz="2800" kern="1200" dirty="0">
              <a:solidFill>
                <a:schemeClr val="bg1"/>
              </a:solidFill>
              <a:latin typeface="Times New Roman"/>
              <a:ea typeface="Times New Roman"/>
              <a:cs typeface="B Kourosh" pitchFamily="2" charset="-78"/>
            </a:rPr>
            <a:t>افت تحصیلی</a:t>
          </a:r>
        </a:p>
      </dgm:t>
    </dgm:pt>
    <dgm:pt modelId="{32A272D3-A536-479A-AA92-BB06BAFF5365}" type="parTrans" cxnId="{DD29F86B-2F42-4381-BFBE-1A31A8BD8895}">
      <dgm:prSet/>
      <dgm:spPr/>
      <dgm:t>
        <a:bodyPr/>
        <a:lstStyle/>
        <a:p>
          <a:pPr rtl="1"/>
          <a:endParaRPr lang="fa-IR"/>
        </a:p>
      </dgm:t>
    </dgm:pt>
    <dgm:pt modelId="{29AA3F86-7081-4B6B-ADBD-9C290B78CE86}" type="sibTrans" cxnId="{DD29F86B-2F42-4381-BFBE-1A31A8BD8895}">
      <dgm:prSet/>
      <dgm:spPr/>
      <dgm:t>
        <a:bodyPr/>
        <a:lstStyle/>
        <a:p>
          <a:pPr rtl="1"/>
          <a:endParaRPr lang="fa-IR"/>
        </a:p>
      </dgm:t>
    </dgm:pt>
    <dgm:pt modelId="{3C673507-E700-4395-856A-39E63E378038}">
      <dgm:prSet custT="1"/>
      <dgm:spPr/>
      <dgm:t>
        <a:bodyPr/>
        <a:lstStyle/>
        <a:p>
          <a:pPr algn="ctr" rtl="1"/>
          <a:r>
            <a:rPr lang="fa-IR" sz="2800" kern="1200" dirty="0">
              <a:solidFill>
                <a:schemeClr val="bg1"/>
              </a:solidFill>
              <a:latin typeface="Times New Roman"/>
              <a:ea typeface="Times New Roman"/>
              <a:cs typeface="B Kourosh" pitchFamily="2" charset="-78"/>
            </a:rPr>
            <a:t>فرار از مدرسه</a:t>
          </a:r>
        </a:p>
      </dgm:t>
    </dgm:pt>
    <dgm:pt modelId="{205ED842-185B-4333-8178-F7D6FA51E88E}" type="parTrans" cxnId="{A4D88551-A290-4C51-BC81-4C90A9BE087D}">
      <dgm:prSet/>
      <dgm:spPr/>
      <dgm:t>
        <a:bodyPr/>
        <a:lstStyle/>
        <a:p>
          <a:pPr rtl="1"/>
          <a:endParaRPr lang="fa-IR"/>
        </a:p>
      </dgm:t>
    </dgm:pt>
    <dgm:pt modelId="{5ACF4650-CACC-4CD5-9686-96DB4E37639E}" type="sibTrans" cxnId="{A4D88551-A290-4C51-BC81-4C90A9BE087D}">
      <dgm:prSet/>
      <dgm:spPr/>
      <dgm:t>
        <a:bodyPr/>
        <a:lstStyle/>
        <a:p>
          <a:pPr rtl="1"/>
          <a:endParaRPr lang="fa-IR"/>
        </a:p>
      </dgm:t>
    </dgm:pt>
    <dgm:pt modelId="{5E307219-1A8A-4E40-B93F-B3C86D351524}">
      <dgm:prSet custT="1"/>
      <dgm:spPr/>
      <dgm:t>
        <a:bodyPr/>
        <a:lstStyle/>
        <a:p>
          <a:pPr algn="ctr" rtl="1"/>
          <a:r>
            <a:rPr lang="fa-IR" sz="500" kern="1200" dirty="0"/>
            <a:t>-</a:t>
          </a:r>
          <a:r>
            <a:rPr lang="fa-IR" sz="2800" kern="1200" dirty="0">
              <a:solidFill>
                <a:schemeClr val="bg1"/>
              </a:solidFill>
              <a:latin typeface="Times New Roman"/>
              <a:ea typeface="Times New Roman"/>
              <a:cs typeface="B Kourosh" pitchFamily="2" charset="-78"/>
            </a:rPr>
            <a:t>سوء مصرف مواد و رفتارهای ضد اجتماعی</a:t>
          </a:r>
        </a:p>
      </dgm:t>
    </dgm:pt>
    <dgm:pt modelId="{5950B334-F5E8-4573-95F6-1E1C239E6D81}" type="parTrans" cxnId="{D0A15B26-0103-4BF3-BF8F-E5EAD875D314}">
      <dgm:prSet/>
      <dgm:spPr/>
      <dgm:t>
        <a:bodyPr/>
        <a:lstStyle/>
        <a:p>
          <a:pPr rtl="1"/>
          <a:endParaRPr lang="fa-IR"/>
        </a:p>
      </dgm:t>
    </dgm:pt>
    <dgm:pt modelId="{DB6D69C2-EF73-4502-9053-F55F44F7C0DE}" type="sibTrans" cxnId="{D0A15B26-0103-4BF3-BF8F-E5EAD875D314}">
      <dgm:prSet/>
      <dgm:spPr/>
      <dgm:t>
        <a:bodyPr/>
        <a:lstStyle/>
        <a:p>
          <a:pPr rtl="1"/>
          <a:endParaRPr lang="fa-IR"/>
        </a:p>
      </dgm:t>
    </dgm:pt>
    <dgm:pt modelId="{D80D3FEF-8B09-4FC8-811A-D56DBD208854}">
      <dgm:prSet custT="1"/>
      <dgm:spPr/>
      <dgm:t>
        <a:bodyPr/>
        <a:lstStyle/>
        <a:p>
          <a:pPr algn="ctr" rtl="1"/>
          <a:r>
            <a:rPr lang="fa-IR" sz="2800" kern="1200" dirty="0">
              <a:solidFill>
                <a:schemeClr val="bg1"/>
              </a:solidFill>
              <a:latin typeface="Times New Roman"/>
              <a:ea typeface="Times New Roman"/>
              <a:cs typeface="B Kourosh" pitchFamily="2" charset="-78"/>
            </a:rPr>
            <a:t>بی بند و باری جنسی</a:t>
          </a:r>
        </a:p>
      </dgm:t>
    </dgm:pt>
    <dgm:pt modelId="{BA07C341-2B49-44AB-805D-3BADC226CF1E}" type="parTrans" cxnId="{59E0059F-2961-4EAA-A269-70C91DFF90DD}">
      <dgm:prSet/>
      <dgm:spPr/>
      <dgm:t>
        <a:bodyPr/>
        <a:lstStyle/>
        <a:p>
          <a:pPr rtl="1"/>
          <a:endParaRPr lang="fa-IR"/>
        </a:p>
      </dgm:t>
    </dgm:pt>
    <dgm:pt modelId="{BF8B4B9E-CD79-401C-8B77-8945E7E31B38}" type="sibTrans" cxnId="{59E0059F-2961-4EAA-A269-70C91DFF90DD}">
      <dgm:prSet/>
      <dgm:spPr/>
      <dgm:t>
        <a:bodyPr/>
        <a:lstStyle/>
        <a:p>
          <a:pPr rtl="1"/>
          <a:endParaRPr lang="fa-IR"/>
        </a:p>
      </dgm:t>
    </dgm:pt>
    <dgm:pt modelId="{A19E8530-F13D-41D5-B86B-CFB1C91AAA59}" type="pres">
      <dgm:prSet presAssocID="{16B7EF91-E45A-4144-B27A-966931C5A499}" presName="linear" presStyleCnt="0">
        <dgm:presLayoutVars>
          <dgm:animLvl val="lvl"/>
          <dgm:resizeHandles val="exact"/>
        </dgm:presLayoutVars>
      </dgm:prSet>
      <dgm:spPr/>
    </dgm:pt>
    <dgm:pt modelId="{37F3F47E-AC4B-47D7-B215-F57F3732E508}" type="pres">
      <dgm:prSet presAssocID="{C2B75665-8837-4EC7-AFB4-3DF76B6EDED9}" presName="parentText" presStyleLbl="node1" presStyleIdx="0" presStyleCnt="5">
        <dgm:presLayoutVars>
          <dgm:chMax val="0"/>
          <dgm:bulletEnabled val="1"/>
        </dgm:presLayoutVars>
      </dgm:prSet>
      <dgm:spPr/>
    </dgm:pt>
    <dgm:pt modelId="{12D8F770-B1EB-498C-9D36-8F382E8A8788}" type="pres">
      <dgm:prSet presAssocID="{5759D2EC-D357-4019-9285-8FB89A5A9BB0}" presName="spacer" presStyleCnt="0"/>
      <dgm:spPr/>
    </dgm:pt>
    <dgm:pt modelId="{2823F3F8-76DF-4487-AC1E-6102BCF8CD61}" type="pres">
      <dgm:prSet presAssocID="{580363D9-6919-4C18-961B-3B03E3F67CA6}" presName="parentText" presStyleLbl="node1" presStyleIdx="1" presStyleCnt="5">
        <dgm:presLayoutVars>
          <dgm:chMax val="0"/>
          <dgm:bulletEnabled val="1"/>
        </dgm:presLayoutVars>
      </dgm:prSet>
      <dgm:spPr/>
    </dgm:pt>
    <dgm:pt modelId="{E172AF61-8AE2-40DA-A8C0-1559329F3B94}" type="pres">
      <dgm:prSet presAssocID="{29AA3F86-7081-4B6B-ADBD-9C290B78CE86}" presName="spacer" presStyleCnt="0"/>
      <dgm:spPr/>
    </dgm:pt>
    <dgm:pt modelId="{9021E641-DA41-49FB-99BC-DD98B4520CE8}" type="pres">
      <dgm:prSet presAssocID="{3C673507-E700-4395-856A-39E63E378038}" presName="parentText" presStyleLbl="node1" presStyleIdx="2" presStyleCnt="5" custLinFactNeighborY="92667">
        <dgm:presLayoutVars>
          <dgm:chMax val="0"/>
          <dgm:bulletEnabled val="1"/>
        </dgm:presLayoutVars>
      </dgm:prSet>
      <dgm:spPr/>
    </dgm:pt>
    <dgm:pt modelId="{C2D48172-2E60-49EA-9E1B-3A69A963D06E}" type="pres">
      <dgm:prSet presAssocID="{5ACF4650-CACC-4CD5-9686-96DB4E37639E}" presName="spacer" presStyleCnt="0"/>
      <dgm:spPr/>
    </dgm:pt>
    <dgm:pt modelId="{40B9892C-1048-4406-BA0C-E0F6CDC676BF}" type="pres">
      <dgm:prSet presAssocID="{5E307219-1A8A-4E40-B93F-B3C86D351524}" presName="parentText" presStyleLbl="node1" presStyleIdx="3" presStyleCnt="5">
        <dgm:presLayoutVars>
          <dgm:chMax val="0"/>
          <dgm:bulletEnabled val="1"/>
        </dgm:presLayoutVars>
      </dgm:prSet>
      <dgm:spPr/>
    </dgm:pt>
    <dgm:pt modelId="{CC8044DE-8B59-4A76-821E-9A3C60C936D5}" type="pres">
      <dgm:prSet presAssocID="{DB6D69C2-EF73-4502-9053-F55F44F7C0DE}" presName="spacer" presStyleCnt="0"/>
      <dgm:spPr/>
    </dgm:pt>
    <dgm:pt modelId="{F862AE4F-1458-4FE5-8BAF-3D98E2C10BD2}" type="pres">
      <dgm:prSet presAssocID="{D80D3FEF-8B09-4FC8-811A-D56DBD208854}" presName="parentText" presStyleLbl="node1" presStyleIdx="4" presStyleCnt="5" custAng="0" custLinFactY="2270" custLinFactNeighborY="100000">
        <dgm:presLayoutVars>
          <dgm:chMax val="0"/>
          <dgm:bulletEnabled val="1"/>
        </dgm:presLayoutVars>
      </dgm:prSet>
      <dgm:spPr/>
    </dgm:pt>
  </dgm:ptLst>
  <dgm:cxnLst>
    <dgm:cxn modelId="{F651E223-DE79-4F0C-858C-8753F482378C}" type="presOf" srcId="{3C673507-E700-4395-856A-39E63E378038}" destId="{9021E641-DA41-49FB-99BC-DD98B4520CE8}" srcOrd="0" destOrd="0" presId="urn:microsoft.com/office/officeart/2005/8/layout/vList2"/>
    <dgm:cxn modelId="{D0A15B26-0103-4BF3-BF8F-E5EAD875D314}" srcId="{16B7EF91-E45A-4144-B27A-966931C5A499}" destId="{5E307219-1A8A-4E40-B93F-B3C86D351524}" srcOrd="3" destOrd="0" parTransId="{5950B334-F5E8-4573-95F6-1E1C239E6D81}" sibTransId="{DB6D69C2-EF73-4502-9053-F55F44F7C0DE}"/>
    <dgm:cxn modelId="{DD29F86B-2F42-4381-BFBE-1A31A8BD8895}" srcId="{16B7EF91-E45A-4144-B27A-966931C5A499}" destId="{580363D9-6919-4C18-961B-3B03E3F67CA6}" srcOrd="1" destOrd="0" parTransId="{32A272D3-A536-479A-AA92-BB06BAFF5365}" sibTransId="{29AA3F86-7081-4B6B-ADBD-9C290B78CE86}"/>
    <dgm:cxn modelId="{A4D88551-A290-4C51-BC81-4C90A9BE087D}" srcId="{16B7EF91-E45A-4144-B27A-966931C5A499}" destId="{3C673507-E700-4395-856A-39E63E378038}" srcOrd="2" destOrd="0" parTransId="{205ED842-185B-4333-8178-F7D6FA51E88E}" sibTransId="{5ACF4650-CACC-4CD5-9686-96DB4E37639E}"/>
    <dgm:cxn modelId="{39FCB952-14C1-40C8-B663-C66E7EF5B218}" type="presOf" srcId="{D80D3FEF-8B09-4FC8-811A-D56DBD208854}" destId="{F862AE4F-1458-4FE5-8BAF-3D98E2C10BD2}" srcOrd="0" destOrd="0" presId="urn:microsoft.com/office/officeart/2005/8/layout/vList2"/>
    <dgm:cxn modelId="{EFA1857E-0C27-44F6-9D0A-2D79D6E8E503}" type="presOf" srcId="{580363D9-6919-4C18-961B-3B03E3F67CA6}" destId="{2823F3F8-76DF-4487-AC1E-6102BCF8CD61}" srcOrd="0" destOrd="0" presId="urn:microsoft.com/office/officeart/2005/8/layout/vList2"/>
    <dgm:cxn modelId="{59E0059F-2961-4EAA-A269-70C91DFF90DD}" srcId="{16B7EF91-E45A-4144-B27A-966931C5A499}" destId="{D80D3FEF-8B09-4FC8-811A-D56DBD208854}" srcOrd="4" destOrd="0" parTransId="{BA07C341-2B49-44AB-805D-3BADC226CF1E}" sibTransId="{BF8B4B9E-CD79-401C-8B77-8945E7E31B38}"/>
    <dgm:cxn modelId="{32E3AEB2-8A12-4731-BD40-6FF6301FFAF6}" type="presOf" srcId="{C2B75665-8837-4EC7-AFB4-3DF76B6EDED9}" destId="{37F3F47E-AC4B-47D7-B215-F57F3732E508}" srcOrd="0" destOrd="0" presId="urn:microsoft.com/office/officeart/2005/8/layout/vList2"/>
    <dgm:cxn modelId="{0E0E16CD-8367-4B51-B4EE-A3D32770ECB7}" srcId="{16B7EF91-E45A-4144-B27A-966931C5A499}" destId="{C2B75665-8837-4EC7-AFB4-3DF76B6EDED9}" srcOrd="0" destOrd="0" parTransId="{29CE848F-4467-4BC6-B8B4-A5381C012DEE}" sibTransId="{5759D2EC-D357-4019-9285-8FB89A5A9BB0}"/>
    <dgm:cxn modelId="{BFACEBF2-951C-4E49-936F-F6CE4B4F269C}" type="presOf" srcId="{5E307219-1A8A-4E40-B93F-B3C86D351524}" destId="{40B9892C-1048-4406-BA0C-E0F6CDC676BF}" srcOrd="0" destOrd="0" presId="urn:microsoft.com/office/officeart/2005/8/layout/vList2"/>
    <dgm:cxn modelId="{85F9E6F8-6FF1-4FCB-8631-9D9B635A03A7}" type="presOf" srcId="{16B7EF91-E45A-4144-B27A-966931C5A499}" destId="{A19E8530-F13D-41D5-B86B-CFB1C91AAA59}" srcOrd="0" destOrd="0" presId="urn:microsoft.com/office/officeart/2005/8/layout/vList2"/>
    <dgm:cxn modelId="{D3C477AA-6D5B-4C8E-A68A-ACDF7678302C}" type="presParOf" srcId="{A19E8530-F13D-41D5-B86B-CFB1C91AAA59}" destId="{37F3F47E-AC4B-47D7-B215-F57F3732E508}" srcOrd="0" destOrd="0" presId="urn:microsoft.com/office/officeart/2005/8/layout/vList2"/>
    <dgm:cxn modelId="{35BEF0D9-85BC-4A08-9198-DE331817BCB0}" type="presParOf" srcId="{A19E8530-F13D-41D5-B86B-CFB1C91AAA59}" destId="{12D8F770-B1EB-498C-9D36-8F382E8A8788}" srcOrd="1" destOrd="0" presId="urn:microsoft.com/office/officeart/2005/8/layout/vList2"/>
    <dgm:cxn modelId="{43226733-1532-4D05-8C49-D54CD8CADC30}" type="presParOf" srcId="{A19E8530-F13D-41D5-B86B-CFB1C91AAA59}" destId="{2823F3F8-76DF-4487-AC1E-6102BCF8CD61}" srcOrd="2" destOrd="0" presId="urn:microsoft.com/office/officeart/2005/8/layout/vList2"/>
    <dgm:cxn modelId="{E409363A-2443-43EB-BD87-7EC4C82DB0EA}" type="presParOf" srcId="{A19E8530-F13D-41D5-B86B-CFB1C91AAA59}" destId="{E172AF61-8AE2-40DA-A8C0-1559329F3B94}" srcOrd="3" destOrd="0" presId="urn:microsoft.com/office/officeart/2005/8/layout/vList2"/>
    <dgm:cxn modelId="{45B4B3D0-158C-4A48-A309-B13C0F168FC5}" type="presParOf" srcId="{A19E8530-F13D-41D5-B86B-CFB1C91AAA59}" destId="{9021E641-DA41-49FB-99BC-DD98B4520CE8}" srcOrd="4" destOrd="0" presId="urn:microsoft.com/office/officeart/2005/8/layout/vList2"/>
    <dgm:cxn modelId="{9B8513E3-EE5A-49A1-B486-146F29F88898}" type="presParOf" srcId="{A19E8530-F13D-41D5-B86B-CFB1C91AAA59}" destId="{C2D48172-2E60-49EA-9E1B-3A69A963D06E}" srcOrd="5" destOrd="0" presId="urn:microsoft.com/office/officeart/2005/8/layout/vList2"/>
    <dgm:cxn modelId="{E06C01C3-F67B-4F25-8FDA-16E3890A1BE1}" type="presParOf" srcId="{A19E8530-F13D-41D5-B86B-CFB1C91AAA59}" destId="{40B9892C-1048-4406-BA0C-E0F6CDC676BF}" srcOrd="6" destOrd="0" presId="urn:microsoft.com/office/officeart/2005/8/layout/vList2"/>
    <dgm:cxn modelId="{BB9FCB7B-2951-4573-AC45-0D71375E2C66}" type="presParOf" srcId="{A19E8530-F13D-41D5-B86B-CFB1C91AAA59}" destId="{CC8044DE-8B59-4A76-821E-9A3C60C936D5}" srcOrd="7" destOrd="0" presId="urn:microsoft.com/office/officeart/2005/8/layout/vList2"/>
    <dgm:cxn modelId="{F8FD5994-4B09-44AF-9341-7BFFC6E38363}" type="presParOf" srcId="{A19E8530-F13D-41D5-B86B-CFB1C91AAA59}" destId="{F862AE4F-1458-4FE5-8BAF-3D98E2C10BD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87936-A834-4AA8-9DE1-F1BAA14B0071}">
      <dsp:nvSpPr>
        <dsp:cNvPr id="0" name=""/>
        <dsp:cNvSpPr/>
      </dsp:nvSpPr>
      <dsp:spPr>
        <a:xfrm>
          <a:off x="0" y="247042"/>
          <a:ext cx="6553200" cy="12548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rtl="1">
            <a:lnSpc>
              <a:spcPct val="90000"/>
            </a:lnSpc>
            <a:spcBef>
              <a:spcPct val="0"/>
            </a:spcBef>
            <a:spcAft>
              <a:spcPct val="35000"/>
            </a:spcAft>
            <a:buNone/>
          </a:pPr>
          <a:r>
            <a:rPr lang="fa-IR" sz="4400" kern="1200" dirty="0">
              <a:solidFill>
                <a:srgbClr val="FFFF00"/>
              </a:solidFill>
              <a:latin typeface="Times New Roman"/>
              <a:ea typeface="Times New Roman"/>
              <a:cs typeface="B Kourosh" pitchFamily="2" charset="-78"/>
            </a:rPr>
            <a:t>1. تردید و دودلی</a:t>
          </a:r>
        </a:p>
      </dsp:txBody>
      <dsp:txXfrm>
        <a:off x="61256" y="308298"/>
        <a:ext cx="6430688" cy="1132313"/>
      </dsp:txXfrm>
    </dsp:sp>
    <dsp:sp modelId="{280FF7CA-7303-42E6-96B5-3DAE7528F006}">
      <dsp:nvSpPr>
        <dsp:cNvPr id="0" name=""/>
        <dsp:cNvSpPr/>
      </dsp:nvSpPr>
      <dsp:spPr>
        <a:xfrm>
          <a:off x="0" y="1674435"/>
          <a:ext cx="6553200" cy="12548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rtl="1">
            <a:lnSpc>
              <a:spcPct val="90000"/>
            </a:lnSpc>
            <a:spcBef>
              <a:spcPct val="0"/>
            </a:spcBef>
            <a:spcAft>
              <a:spcPct val="35000"/>
            </a:spcAft>
            <a:buNone/>
          </a:pPr>
          <a:r>
            <a:rPr lang="fa-IR" sz="4400" kern="1200" dirty="0">
              <a:solidFill>
                <a:srgbClr val="FFFF00"/>
              </a:solidFill>
              <a:latin typeface="Times New Roman"/>
              <a:ea typeface="Times New Roman"/>
              <a:cs typeface="B Kourosh" pitchFamily="2" charset="-78"/>
            </a:rPr>
            <a:t>2. تکانشگری</a:t>
          </a:r>
        </a:p>
      </dsp:txBody>
      <dsp:txXfrm>
        <a:off x="61256" y="1735691"/>
        <a:ext cx="6430688" cy="1132313"/>
      </dsp:txXfrm>
    </dsp:sp>
    <dsp:sp modelId="{E2800142-4CD4-40C8-80E0-B2D1F07DDC89}">
      <dsp:nvSpPr>
        <dsp:cNvPr id="0" name=""/>
        <dsp:cNvSpPr/>
      </dsp:nvSpPr>
      <dsp:spPr>
        <a:xfrm>
          <a:off x="0" y="2974763"/>
          <a:ext cx="6553200" cy="1254825"/>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rtl="1">
            <a:lnSpc>
              <a:spcPct val="90000"/>
            </a:lnSpc>
            <a:spcBef>
              <a:spcPct val="0"/>
            </a:spcBef>
            <a:spcAft>
              <a:spcPct val="35000"/>
            </a:spcAft>
            <a:buNone/>
          </a:pPr>
          <a:r>
            <a:rPr lang="fa-IR" sz="4400" kern="1200" dirty="0">
              <a:solidFill>
                <a:srgbClr val="FFFF00"/>
              </a:solidFill>
              <a:latin typeface="Times New Roman"/>
              <a:ea typeface="Times New Roman"/>
              <a:cs typeface="B Kourosh" pitchFamily="2" charset="-78"/>
            </a:rPr>
            <a:t>3.انعطاف ناپذیری</a:t>
          </a:r>
        </a:p>
      </dsp:txBody>
      <dsp:txXfrm>
        <a:off x="61256" y="3036019"/>
        <a:ext cx="6430688" cy="1132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284FA-B235-439B-A5C4-30BBF79B501B}">
      <dsp:nvSpPr>
        <dsp:cNvPr id="0" name=""/>
        <dsp:cNvSpPr/>
      </dsp:nvSpPr>
      <dsp:spPr>
        <a:xfrm>
          <a:off x="0" y="816847"/>
          <a:ext cx="5943600" cy="101082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fa-IR" sz="3500" b="1" kern="1200" dirty="0">
              <a:solidFill>
                <a:schemeClr val="accent4">
                  <a:lumMod val="50000"/>
                </a:schemeClr>
              </a:solidFill>
              <a:cs typeface="B Kourosh" pitchFamily="2" charset="-78"/>
            </a:rPr>
            <a:t>عوامل زیست شناختی (بیولوژیک )</a:t>
          </a:r>
          <a:endParaRPr lang="fa-IR" sz="3500" kern="1200" dirty="0">
            <a:solidFill>
              <a:schemeClr val="accent4">
                <a:lumMod val="50000"/>
              </a:schemeClr>
            </a:solidFill>
            <a:cs typeface="B Kourosh" pitchFamily="2" charset="-78"/>
          </a:endParaRPr>
        </a:p>
      </dsp:txBody>
      <dsp:txXfrm>
        <a:off x="49344" y="866191"/>
        <a:ext cx="5844912" cy="912135"/>
      </dsp:txXfrm>
    </dsp:sp>
    <dsp:sp modelId="{3738DB5B-5F5D-4201-94CB-1846A1F69695}">
      <dsp:nvSpPr>
        <dsp:cNvPr id="0" name=""/>
        <dsp:cNvSpPr/>
      </dsp:nvSpPr>
      <dsp:spPr>
        <a:xfrm>
          <a:off x="0" y="2009584"/>
          <a:ext cx="5943600" cy="103842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fa-IR" sz="3500" b="1" kern="1200" dirty="0">
              <a:solidFill>
                <a:schemeClr val="accent4">
                  <a:lumMod val="50000"/>
                </a:schemeClr>
              </a:solidFill>
              <a:cs typeface="B Kourosh" pitchFamily="2" charset="-78"/>
            </a:rPr>
            <a:t>عوامل ژنتیک</a:t>
          </a:r>
        </a:p>
      </dsp:txBody>
      <dsp:txXfrm>
        <a:off x="50692" y="2060276"/>
        <a:ext cx="5842216" cy="937039"/>
      </dsp:txXfrm>
    </dsp:sp>
    <dsp:sp modelId="{A552984D-0379-4652-AA29-33AB64BAED3C}">
      <dsp:nvSpPr>
        <dsp:cNvPr id="0" name=""/>
        <dsp:cNvSpPr/>
      </dsp:nvSpPr>
      <dsp:spPr>
        <a:xfrm>
          <a:off x="0" y="3234735"/>
          <a:ext cx="5943600" cy="1038577"/>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fa-IR" sz="3500" b="1" kern="1200" dirty="0">
              <a:solidFill>
                <a:schemeClr val="accent4">
                  <a:lumMod val="50000"/>
                </a:schemeClr>
              </a:solidFill>
              <a:cs typeface="B Kourosh" pitchFamily="2" charset="-78"/>
            </a:rPr>
            <a:t>عوامل روانشناختی </a:t>
          </a:r>
        </a:p>
      </dsp:txBody>
      <dsp:txXfrm>
        <a:off x="50699" y="3285434"/>
        <a:ext cx="5842202" cy="93717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F7DC6-6785-4A2D-BB6B-30192ADB615D}">
      <dsp:nvSpPr>
        <dsp:cNvPr id="0" name=""/>
        <dsp:cNvSpPr/>
      </dsp:nvSpPr>
      <dsp:spPr>
        <a:xfrm rot="3780048">
          <a:off x="2238186" y="3146659"/>
          <a:ext cx="783625" cy="40605"/>
        </a:xfrm>
        <a:custGeom>
          <a:avLst/>
          <a:gdLst/>
          <a:ahLst/>
          <a:cxnLst/>
          <a:rect l="0" t="0" r="0" b="0"/>
          <a:pathLst>
            <a:path>
              <a:moveTo>
                <a:pt x="0" y="20302"/>
              </a:moveTo>
              <a:lnTo>
                <a:pt x="783625" y="2030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DAD6D1-864D-42DA-99A1-B5E970764EC8}">
      <dsp:nvSpPr>
        <dsp:cNvPr id="0" name=""/>
        <dsp:cNvSpPr/>
      </dsp:nvSpPr>
      <dsp:spPr>
        <a:xfrm rot="1375714">
          <a:off x="2724273" y="2519251"/>
          <a:ext cx="282139" cy="40605"/>
        </a:xfrm>
        <a:custGeom>
          <a:avLst/>
          <a:gdLst/>
          <a:ahLst/>
          <a:cxnLst/>
          <a:rect l="0" t="0" r="0" b="0"/>
          <a:pathLst>
            <a:path>
              <a:moveTo>
                <a:pt x="0" y="20302"/>
              </a:moveTo>
              <a:lnTo>
                <a:pt x="282139" y="2030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4FE293-D707-4216-9341-4F2A69FC08EA}">
      <dsp:nvSpPr>
        <dsp:cNvPr id="0" name=""/>
        <dsp:cNvSpPr/>
      </dsp:nvSpPr>
      <dsp:spPr>
        <a:xfrm rot="20190795">
          <a:off x="2725115" y="1919434"/>
          <a:ext cx="248739" cy="40605"/>
        </a:xfrm>
        <a:custGeom>
          <a:avLst/>
          <a:gdLst/>
          <a:ahLst/>
          <a:cxnLst/>
          <a:rect l="0" t="0" r="0" b="0"/>
          <a:pathLst>
            <a:path>
              <a:moveTo>
                <a:pt x="0" y="20302"/>
              </a:moveTo>
              <a:lnTo>
                <a:pt x="248739" y="2030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7A8F19-4676-4722-A53E-5AF39EA44B30}">
      <dsp:nvSpPr>
        <dsp:cNvPr id="0" name=""/>
        <dsp:cNvSpPr/>
      </dsp:nvSpPr>
      <dsp:spPr>
        <a:xfrm rot="17790027">
          <a:off x="2231364" y="1295846"/>
          <a:ext cx="774492" cy="40605"/>
        </a:xfrm>
        <a:custGeom>
          <a:avLst/>
          <a:gdLst/>
          <a:ahLst/>
          <a:cxnLst/>
          <a:rect l="0" t="0" r="0" b="0"/>
          <a:pathLst>
            <a:path>
              <a:moveTo>
                <a:pt x="0" y="20302"/>
              </a:moveTo>
              <a:lnTo>
                <a:pt x="774492" y="20302"/>
              </a:lnTo>
            </a:path>
          </a:pathLst>
        </a:custGeom>
        <a:noFill/>
        <a:ln w="1905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EB61140-5AB6-41D6-B019-BAB2523C928D}">
      <dsp:nvSpPr>
        <dsp:cNvPr id="0" name=""/>
        <dsp:cNvSpPr/>
      </dsp:nvSpPr>
      <dsp:spPr>
        <a:xfrm>
          <a:off x="609606" y="1439170"/>
          <a:ext cx="2159822" cy="1854996"/>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372D0-B121-4996-AB04-4B519DA3ABBF}">
      <dsp:nvSpPr>
        <dsp:cNvPr id="0" name=""/>
        <dsp:cNvSpPr/>
      </dsp:nvSpPr>
      <dsp:spPr>
        <a:xfrm>
          <a:off x="2201310" y="164"/>
          <a:ext cx="1653209" cy="990123"/>
        </a:xfrm>
        <a:prstGeom prst="ellipse">
          <a:avLst/>
        </a:prstGeom>
        <a:solidFill>
          <a:schemeClr val="accent2">
            <a:hueOff val="-100018"/>
            <a:satOff val="-19945"/>
            <a:lumOff val="588"/>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fa-IR" sz="2000" b="1" kern="1200" dirty="0">
              <a:solidFill>
                <a:schemeClr val="tx1"/>
              </a:solidFill>
              <a:latin typeface="+mn-lt"/>
              <a:ea typeface="+mj-ea"/>
              <a:cs typeface="B Kourosh" pitchFamily="2" charset="-78"/>
            </a:rPr>
            <a:t>نبودن فرد محبوب ومهم در زندگی</a:t>
          </a:r>
        </a:p>
      </dsp:txBody>
      <dsp:txXfrm>
        <a:off x="2443417" y="145164"/>
        <a:ext cx="1168995" cy="700123"/>
      </dsp:txXfrm>
    </dsp:sp>
    <dsp:sp modelId="{91F8D335-4EBE-4F15-90E0-2387110C5E65}">
      <dsp:nvSpPr>
        <dsp:cNvPr id="0" name=""/>
        <dsp:cNvSpPr/>
      </dsp:nvSpPr>
      <dsp:spPr>
        <a:xfrm>
          <a:off x="2819401" y="1111217"/>
          <a:ext cx="1594940" cy="990123"/>
        </a:xfrm>
        <a:prstGeom prst="ellipse">
          <a:avLst/>
        </a:prstGeom>
        <a:solidFill>
          <a:schemeClr val="accent2">
            <a:hueOff val="-200035"/>
            <a:satOff val="-39889"/>
            <a:lumOff val="1175"/>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fa-IR" sz="2000" b="1" kern="1200" dirty="0">
              <a:solidFill>
                <a:schemeClr val="tx1"/>
              </a:solidFill>
              <a:latin typeface="+mn-lt"/>
              <a:ea typeface="+mj-ea"/>
              <a:cs typeface="B Kourosh" pitchFamily="2" charset="-78"/>
            </a:rPr>
            <a:t>درماندگی آموخته شده</a:t>
          </a:r>
        </a:p>
      </dsp:txBody>
      <dsp:txXfrm>
        <a:off x="3052975" y="1256217"/>
        <a:ext cx="1127792" cy="700123"/>
      </dsp:txXfrm>
    </dsp:sp>
    <dsp:sp modelId="{6B0E2FDA-3549-4D4E-BF32-6AF594FF212C}">
      <dsp:nvSpPr>
        <dsp:cNvPr id="0" name=""/>
        <dsp:cNvSpPr/>
      </dsp:nvSpPr>
      <dsp:spPr>
        <a:xfrm>
          <a:off x="2846004" y="2383952"/>
          <a:ext cx="1643674" cy="990123"/>
        </a:xfrm>
        <a:prstGeom prst="ellipse">
          <a:avLst/>
        </a:prstGeom>
        <a:solidFill>
          <a:schemeClr val="accent2">
            <a:hueOff val="-300053"/>
            <a:satOff val="-59834"/>
            <a:lumOff val="1763"/>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rtl="1">
            <a:lnSpc>
              <a:spcPct val="90000"/>
            </a:lnSpc>
            <a:spcBef>
              <a:spcPct val="0"/>
            </a:spcBef>
            <a:spcAft>
              <a:spcPct val="35000"/>
            </a:spcAft>
            <a:buNone/>
          </a:pPr>
          <a:r>
            <a:rPr lang="fa-IR" sz="2000" b="1" kern="1200" dirty="0">
              <a:solidFill>
                <a:schemeClr val="tx1"/>
              </a:solidFill>
              <a:latin typeface="+mn-lt"/>
              <a:ea typeface="+mj-ea"/>
              <a:cs typeface="B Kourosh" pitchFamily="2" charset="-78"/>
            </a:rPr>
            <a:t>دید منفی نسبت به خود،محیط وآینده</a:t>
          </a:r>
        </a:p>
      </dsp:txBody>
      <dsp:txXfrm>
        <a:off x="3086714" y="2528952"/>
        <a:ext cx="1162254" cy="700123"/>
      </dsp:txXfrm>
    </dsp:sp>
    <dsp:sp modelId="{D12B9F49-A887-4A35-A717-EF816EB8ABFE}">
      <dsp:nvSpPr>
        <dsp:cNvPr id="0" name=""/>
        <dsp:cNvSpPr/>
      </dsp:nvSpPr>
      <dsp:spPr>
        <a:xfrm>
          <a:off x="2296560" y="3490271"/>
          <a:ext cx="1500809" cy="990123"/>
        </a:xfrm>
        <a:prstGeom prst="ellipse">
          <a:avLst/>
        </a:prstGeom>
        <a:solidFill>
          <a:schemeClr val="accent2">
            <a:hueOff val="-400071"/>
            <a:satOff val="-79779"/>
            <a:lumOff val="2351"/>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rtl="1">
            <a:lnSpc>
              <a:spcPct val="90000"/>
            </a:lnSpc>
            <a:spcBef>
              <a:spcPct val="0"/>
            </a:spcBef>
            <a:spcAft>
              <a:spcPct val="35000"/>
            </a:spcAft>
            <a:buNone/>
          </a:pPr>
          <a:r>
            <a:rPr lang="fa-IR" sz="1400" b="1" kern="1200" dirty="0">
              <a:solidFill>
                <a:schemeClr val="tx1"/>
              </a:solidFill>
              <a:latin typeface="+mn-lt"/>
              <a:ea typeface="+mj-ea"/>
              <a:cs typeface="B Kourosh" pitchFamily="2" charset="-78"/>
            </a:rPr>
            <a:t>رویداد های مهم واسترس آمیز زندگی ومشکلات خانوادگی واجتماعی</a:t>
          </a:r>
        </a:p>
      </dsp:txBody>
      <dsp:txXfrm>
        <a:off x="2516348" y="3635271"/>
        <a:ext cx="1061233" cy="7001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B25FD-5B4B-4DD7-96CC-B1DC1B48C407}">
      <dsp:nvSpPr>
        <dsp:cNvPr id="0" name=""/>
        <dsp:cNvSpPr/>
      </dsp:nvSpPr>
      <dsp:spPr>
        <a:xfrm>
          <a:off x="1188719" y="0"/>
          <a:ext cx="4937760" cy="4937760"/>
        </a:xfrm>
        <a:prstGeom prst="diamond">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5B15F2-F20C-45F8-B856-ABF3AD4EF578}">
      <dsp:nvSpPr>
        <dsp:cNvPr id="0" name=""/>
        <dsp:cNvSpPr/>
      </dsp:nvSpPr>
      <dsp:spPr>
        <a:xfrm>
          <a:off x="1657807" y="469087"/>
          <a:ext cx="1925726" cy="1925726"/>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fa-IR" sz="2400" b="1" kern="1200" dirty="0">
              <a:cs typeface="2  Compset" pitchFamily="2" charset="-78"/>
            </a:rPr>
            <a:t>تفاوت های هورمونی مردان و زنان</a:t>
          </a:r>
        </a:p>
      </dsp:txBody>
      <dsp:txXfrm>
        <a:off x="1751813" y="563093"/>
        <a:ext cx="1737714" cy="1737714"/>
      </dsp:txXfrm>
    </dsp:sp>
    <dsp:sp modelId="{0DEC96A3-3DAC-4306-A6EE-9569C1C0CFC5}">
      <dsp:nvSpPr>
        <dsp:cNvPr id="0" name=""/>
        <dsp:cNvSpPr/>
      </dsp:nvSpPr>
      <dsp:spPr>
        <a:xfrm>
          <a:off x="3657602" y="469087"/>
          <a:ext cx="2073853" cy="1925726"/>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fa-IR" sz="2400" b="1" kern="1200" dirty="0">
              <a:cs typeface="2  Compset" pitchFamily="2" charset="-78"/>
            </a:rPr>
            <a:t>اثرات زایمان و اثرات هورمونی حاملگی و دوران پس از زایمان</a:t>
          </a:r>
          <a:endParaRPr lang="fa-IR" sz="2400" kern="1200" dirty="0">
            <a:cs typeface="2  Compset" pitchFamily="2" charset="-78"/>
          </a:endParaRPr>
        </a:p>
      </dsp:txBody>
      <dsp:txXfrm>
        <a:off x="3751608" y="563093"/>
        <a:ext cx="1885841" cy="1737714"/>
      </dsp:txXfrm>
    </dsp:sp>
    <dsp:sp modelId="{89C14BA4-C170-4214-A44F-9F60339C49D8}">
      <dsp:nvSpPr>
        <dsp:cNvPr id="0" name=""/>
        <dsp:cNvSpPr/>
      </dsp:nvSpPr>
      <dsp:spPr>
        <a:xfrm>
          <a:off x="1676409" y="2514599"/>
          <a:ext cx="1925726" cy="1925726"/>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fa-IR" sz="2400" b="1" kern="1200" dirty="0">
              <a:cs typeface="2  Compset" pitchFamily="2" charset="-78"/>
            </a:rPr>
            <a:t>تفاوت فشارهای روانی – اجتماعی زنان و مردان </a:t>
          </a:r>
        </a:p>
      </dsp:txBody>
      <dsp:txXfrm>
        <a:off x="1770415" y="2608605"/>
        <a:ext cx="1737714" cy="1737714"/>
      </dsp:txXfrm>
    </dsp:sp>
    <dsp:sp modelId="{B9E36CA0-D23E-43A3-881A-29E9EF252935}">
      <dsp:nvSpPr>
        <dsp:cNvPr id="0" name=""/>
        <dsp:cNvSpPr/>
      </dsp:nvSpPr>
      <dsp:spPr>
        <a:xfrm>
          <a:off x="3731666" y="2542946"/>
          <a:ext cx="1925726" cy="1925726"/>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fa-IR" sz="2400" b="1" kern="1200" dirty="0">
              <a:cs typeface="2  Compset" pitchFamily="2" charset="-78"/>
            </a:rPr>
            <a:t>الگوهای رفتاری خاص در زنان </a:t>
          </a:r>
        </a:p>
      </dsp:txBody>
      <dsp:txXfrm>
        <a:off x="3825672" y="2636952"/>
        <a:ext cx="1737714" cy="17377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4EDD7-EC62-4A77-A98C-D0BF6D52333D}">
      <dsp:nvSpPr>
        <dsp:cNvPr id="0" name=""/>
        <dsp:cNvSpPr/>
      </dsp:nvSpPr>
      <dsp:spPr>
        <a:xfrm>
          <a:off x="1028884" y="0"/>
          <a:ext cx="4480560" cy="4480560"/>
        </a:xfrm>
        <a:prstGeom prst="triangl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D5D5EA-879F-4BED-83E4-B66114C31634}">
      <dsp:nvSpPr>
        <dsp:cNvPr id="0" name=""/>
        <dsp:cNvSpPr/>
      </dsp:nvSpPr>
      <dsp:spPr>
        <a:xfrm>
          <a:off x="3119410" y="457199"/>
          <a:ext cx="3121937" cy="637079"/>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fa-IR" sz="2400" kern="1200" dirty="0">
              <a:solidFill>
                <a:schemeClr val="bg1"/>
              </a:solidFill>
              <a:latin typeface="Times New Roman"/>
              <a:ea typeface="Times New Roman"/>
              <a:cs typeface="B Kourosh" pitchFamily="2" charset="-78"/>
            </a:rPr>
            <a:t>ترس از مدرسه</a:t>
          </a:r>
        </a:p>
      </dsp:txBody>
      <dsp:txXfrm>
        <a:off x="3150510" y="488299"/>
        <a:ext cx="3059737" cy="574879"/>
      </dsp:txXfrm>
    </dsp:sp>
    <dsp:sp modelId="{FA6C79A0-2CD6-4C09-8F82-5EF0AFE42D80}">
      <dsp:nvSpPr>
        <dsp:cNvPr id="0" name=""/>
        <dsp:cNvSpPr/>
      </dsp:nvSpPr>
      <dsp:spPr>
        <a:xfrm>
          <a:off x="3209344" y="1165208"/>
          <a:ext cx="3032003" cy="637079"/>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fa-IR" sz="2400" kern="1200" dirty="0">
              <a:solidFill>
                <a:schemeClr val="bg1"/>
              </a:solidFill>
              <a:latin typeface="Times New Roman"/>
              <a:ea typeface="Times New Roman"/>
              <a:cs typeface="B Kourosh" pitchFamily="2" charset="-78"/>
            </a:rPr>
            <a:t>چسبیدن بیش از حد به والدین </a:t>
          </a:r>
        </a:p>
      </dsp:txBody>
      <dsp:txXfrm>
        <a:off x="3240444" y="1196308"/>
        <a:ext cx="2969803" cy="574879"/>
      </dsp:txXfrm>
    </dsp:sp>
    <dsp:sp modelId="{9D7AF3F4-6D7D-4824-8AEF-CF9F1DAF8E8F}">
      <dsp:nvSpPr>
        <dsp:cNvPr id="0" name=""/>
        <dsp:cNvSpPr/>
      </dsp:nvSpPr>
      <dsp:spPr>
        <a:xfrm>
          <a:off x="3209344" y="1881922"/>
          <a:ext cx="3032003" cy="637079"/>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fa-IR" sz="2400" kern="1200" dirty="0">
              <a:solidFill>
                <a:schemeClr val="bg1"/>
              </a:solidFill>
              <a:latin typeface="Times New Roman"/>
              <a:ea typeface="Times New Roman"/>
              <a:cs typeface="B Kourosh" pitchFamily="2" charset="-78"/>
            </a:rPr>
            <a:t>ضعف تحصیلی </a:t>
          </a:r>
        </a:p>
      </dsp:txBody>
      <dsp:txXfrm>
        <a:off x="3240444" y="1913022"/>
        <a:ext cx="2969803" cy="574879"/>
      </dsp:txXfrm>
    </dsp:sp>
    <dsp:sp modelId="{8AE5AB43-7A8C-46EF-8346-A490E9A38CAF}">
      <dsp:nvSpPr>
        <dsp:cNvPr id="0" name=""/>
        <dsp:cNvSpPr/>
      </dsp:nvSpPr>
      <dsp:spPr>
        <a:xfrm>
          <a:off x="3178488" y="2598637"/>
          <a:ext cx="3093716" cy="637079"/>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fa-IR" sz="2400" kern="1200" dirty="0">
              <a:solidFill>
                <a:schemeClr val="bg1"/>
              </a:solidFill>
              <a:latin typeface="Times New Roman"/>
              <a:ea typeface="Times New Roman"/>
              <a:cs typeface="B Kourosh" pitchFamily="2" charset="-78"/>
            </a:rPr>
            <a:t>بهانه گیری و اختلال در غذا خوردن</a:t>
          </a:r>
        </a:p>
      </dsp:txBody>
      <dsp:txXfrm>
        <a:off x="3209588" y="2629737"/>
        <a:ext cx="3031516" cy="574879"/>
      </dsp:txXfrm>
    </dsp:sp>
    <dsp:sp modelId="{4C06EC3B-4823-4E06-A92B-49D7A173B683}">
      <dsp:nvSpPr>
        <dsp:cNvPr id="0" name=""/>
        <dsp:cNvSpPr/>
      </dsp:nvSpPr>
      <dsp:spPr>
        <a:xfrm>
          <a:off x="3202296" y="3315351"/>
          <a:ext cx="3046099" cy="637079"/>
        </a:xfrm>
        <a:prstGeom prst="round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rtl="1">
            <a:lnSpc>
              <a:spcPct val="90000"/>
            </a:lnSpc>
            <a:spcBef>
              <a:spcPct val="0"/>
            </a:spcBef>
            <a:spcAft>
              <a:spcPct val="35000"/>
            </a:spcAft>
            <a:buNone/>
          </a:pPr>
          <a:r>
            <a:rPr lang="fa-IR" sz="2400" kern="1200" dirty="0">
              <a:solidFill>
                <a:schemeClr val="bg1"/>
              </a:solidFill>
              <a:latin typeface="Times New Roman"/>
              <a:ea typeface="Times New Roman"/>
              <a:cs typeface="B Kourosh" pitchFamily="2" charset="-78"/>
            </a:rPr>
            <a:t>عصبانیت و بی قراری </a:t>
          </a:r>
        </a:p>
      </dsp:txBody>
      <dsp:txXfrm>
        <a:off x="3233396" y="3346451"/>
        <a:ext cx="2983899" cy="5748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F3F47E-AC4B-47D7-B215-F57F3732E508}">
      <dsp:nvSpPr>
        <dsp:cNvPr id="0" name=""/>
        <dsp:cNvSpPr/>
      </dsp:nvSpPr>
      <dsp:spPr>
        <a:xfrm>
          <a:off x="0" y="247"/>
          <a:ext cx="5029199" cy="69770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fa-IR" sz="2800" kern="1200" dirty="0">
              <a:solidFill>
                <a:schemeClr val="bg1"/>
              </a:solidFill>
              <a:latin typeface="Times New Roman"/>
              <a:ea typeface="Times New Roman"/>
              <a:cs typeface="B Kourosh" pitchFamily="2" charset="-78"/>
            </a:rPr>
            <a:t>تحریک پذیری و عصبانیت </a:t>
          </a:r>
        </a:p>
      </dsp:txBody>
      <dsp:txXfrm>
        <a:off x="34059" y="34306"/>
        <a:ext cx="4961081" cy="629585"/>
      </dsp:txXfrm>
    </dsp:sp>
    <dsp:sp modelId="{2823F3F8-76DF-4487-AC1E-6102BCF8CD61}">
      <dsp:nvSpPr>
        <dsp:cNvPr id="0" name=""/>
        <dsp:cNvSpPr/>
      </dsp:nvSpPr>
      <dsp:spPr>
        <a:xfrm>
          <a:off x="0" y="710579"/>
          <a:ext cx="5029199" cy="69770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fa-IR" sz="2800" kern="1200" dirty="0">
              <a:solidFill>
                <a:schemeClr val="bg1"/>
              </a:solidFill>
              <a:latin typeface="Times New Roman"/>
              <a:ea typeface="Times New Roman"/>
              <a:cs typeface="B Kourosh" pitchFamily="2" charset="-78"/>
            </a:rPr>
            <a:t>افت تحصیلی</a:t>
          </a:r>
        </a:p>
      </dsp:txBody>
      <dsp:txXfrm>
        <a:off x="34059" y="744638"/>
        <a:ext cx="4961081" cy="629585"/>
      </dsp:txXfrm>
    </dsp:sp>
    <dsp:sp modelId="{9021E641-DA41-49FB-99BC-DD98B4520CE8}">
      <dsp:nvSpPr>
        <dsp:cNvPr id="0" name=""/>
        <dsp:cNvSpPr/>
      </dsp:nvSpPr>
      <dsp:spPr>
        <a:xfrm>
          <a:off x="0" y="1432613"/>
          <a:ext cx="5029199" cy="69770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fa-IR" sz="2800" kern="1200" dirty="0">
              <a:solidFill>
                <a:schemeClr val="bg1"/>
              </a:solidFill>
              <a:latin typeface="Times New Roman"/>
              <a:ea typeface="Times New Roman"/>
              <a:cs typeface="B Kourosh" pitchFamily="2" charset="-78"/>
            </a:rPr>
            <a:t>فرار از مدرسه</a:t>
          </a:r>
        </a:p>
      </dsp:txBody>
      <dsp:txXfrm>
        <a:off x="34059" y="1466672"/>
        <a:ext cx="4961081" cy="629585"/>
      </dsp:txXfrm>
    </dsp:sp>
    <dsp:sp modelId="{40B9892C-1048-4406-BA0C-E0F6CDC676BF}">
      <dsp:nvSpPr>
        <dsp:cNvPr id="0" name=""/>
        <dsp:cNvSpPr/>
      </dsp:nvSpPr>
      <dsp:spPr>
        <a:xfrm>
          <a:off x="0" y="2131243"/>
          <a:ext cx="5029199" cy="69770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222250" rtl="1">
            <a:lnSpc>
              <a:spcPct val="90000"/>
            </a:lnSpc>
            <a:spcBef>
              <a:spcPct val="0"/>
            </a:spcBef>
            <a:spcAft>
              <a:spcPct val="35000"/>
            </a:spcAft>
            <a:buNone/>
          </a:pPr>
          <a:r>
            <a:rPr lang="fa-IR" sz="500" kern="1200" dirty="0"/>
            <a:t>-</a:t>
          </a:r>
          <a:r>
            <a:rPr lang="fa-IR" sz="2800" kern="1200" dirty="0">
              <a:solidFill>
                <a:schemeClr val="bg1"/>
              </a:solidFill>
              <a:latin typeface="Times New Roman"/>
              <a:ea typeface="Times New Roman"/>
              <a:cs typeface="B Kourosh" pitchFamily="2" charset="-78"/>
            </a:rPr>
            <a:t>سوء مصرف مواد و رفتارهای ضد اجتماعی</a:t>
          </a:r>
        </a:p>
      </dsp:txBody>
      <dsp:txXfrm>
        <a:off x="34059" y="2165302"/>
        <a:ext cx="4961081" cy="629585"/>
      </dsp:txXfrm>
    </dsp:sp>
    <dsp:sp modelId="{F862AE4F-1458-4FE5-8BAF-3D98E2C10BD2}">
      <dsp:nvSpPr>
        <dsp:cNvPr id="0" name=""/>
        <dsp:cNvSpPr/>
      </dsp:nvSpPr>
      <dsp:spPr>
        <a:xfrm>
          <a:off x="0" y="2841823"/>
          <a:ext cx="5029199" cy="69770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fa-IR" sz="2800" kern="1200" dirty="0">
              <a:solidFill>
                <a:schemeClr val="bg1"/>
              </a:solidFill>
              <a:latin typeface="Times New Roman"/>
              <a:ea typeface="Times New Roman"/>
              <a:cs typeface="B Kourosh" pitchFamily="2" charset="-78"/>
            </a:rPr>
            <a:t>بی بند و باری جنسی</a:t>
          </a:r>
        </a:p>
      </dsp:txBody>
      <dsp:txXfrm>
        <a:off x="34059" y="2875882"/>
        <a:ext cx="4961081" cy="62958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10/1/2024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D8BD707-D9CF-40AE-B4C6-C98DA3205C09}" type="datetimeFigureOut">
              <a:rPr lang="en-US" smtClean="0"/>
              <a:pPr/>
              <a:t>10/1/2024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1" eaLnBrk="1" latinLnBrk="0" hangingPunct="1">
        <a:spcBef>
          <a:spcPct val="0"/>
        </a:spcBef>
        <a:buNone/>
        <a:defRPr sz="40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r" defTabSz="914400" rtl="1"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r" defTabSz="914400" rtl="1"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r" defTabSz="914400" rtl="1"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r" defTabSz="914400" rtl="1"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13.jpe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4.jpeg"/><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3" name="Picture 3" descr="F:\متفرقه\M\m-b\light music\2000 - If I Could Tell You\PERSONAL\Pic\PICTURESQUE\Presentation3.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pic>
        <p:nvPicPr>
          <p:cNvPr id="4" name="Picture 3" descr="E:\family planning\اسلايد خالي و عكسهاي جالب\جالب\تصویر\بسم اله\69907_Sf2IViQw.jpg"/>
          <p:cNvPicPr>
            <a:picLocks noChangeAspect="1" noChangeArrowheads="1"/>
          </p:cNvPicPr>
          <p:nvPr/>
        </p:nvPicPr>
        <p:blipFill>
          <a:blip r:embed="rId3"/>
          <a:srcRect/>
          <a:stretch>
            <a:fillRect/>
          </a:stretch>
        </p:blipFill>
        <p:spPr bwMode="auto">
          <a:xfrm rot="19229605">
            <a:off x="460308" y="1748347"/>
            <a:ext cx="4619211" cy="130928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3926490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1"/>
            <a:ext cx="7315200" cy="838200"/>
          </a:xfrm>
        </p:spPr>
        <p:txBody>
          <a:bodyPr>
            <a:normAutofit/>
          </a:bodyPr>
          <a:lstStyle/>
          <a:p>
            <a:pPr marL="228600">
              <a:lnSpc>
                <a:spcPts val="3000"/>
              </a:lnSpc>
            </a:pPr>
            <a:r>
              <a:rPr lang="fa-IR" sz="8000" dirty="0">
                <a:solidFill>
                  <a:schemeClr val="tx1"/>
                </a:solidFill>
                <a:latin typeface="Times New Roman"/>
                <a:ea typeface="Times New Roman"/>
                <a:cs typeface="B Kourosh" pitchFamily="2" charset="-78"/>
              </a:rPr>
              <a:t>افسردگی</a:t>
            </a:r>
          </a:p>
        </p:txBody>
      </p:sp>
      <p:sp>
        <p:nvSpPr>
          <p:cNvPr id="3" name="Content Placeholder 2"/>
          <p:cNvSpPr>
            <a:spLocks noGrp="1"/>
          </p:cNvSpPr>
          <p:nvPr>
            <p:ph idx="1"/>
          </p:nvPr>
        </p:nvSpPr>
        <p:spPr>
          <a:xfrm>
            <a:off x="914400" y="1676401"/>
            <a:ext cx="7315200" cy="4632960"/>
          </a:xfrm>
        </p:spPr>
        <p:txBody>
          <a:bodyPr>
            <a:normAutofit lnSpcReduction="10000"/>
          </a:bodyPr>
          <a:lstStyle/>
          <a:p>
            <a:pPr marL="45720" indent="0">
              <a:buNone/>
            </a:pPr>
            <a:r>
              <a:rPr lang="ar-SA" sz="2400" b="1" dirty="0">
                <a:latin typeface="Traditional Arabic" pitchFamily="18" charset="-78"/>
                <a:ea typeface="Times New Roman"/>
                <a:cs typeface="Traditional Arabic" pitchFamily="18" charset="-78"/>
              </a:rPr>
              <a:t>افسردگی یکی از شایع ترین تشخیص‌ها در خودکشی است.</a:t>
            </a:r>
            <a:endParaRPr lang="fa-IR" sz="2400" b="1" dirty="0">
              <a:latin typeface="Traditional Arabic" pitchFamily="18" charset="-78"/>
              <a:ea typeface="Times New Roman"/>
              <a:cs typeface="Traditional Arabic" pitchFamily="18" charset="-78"/>
            </a:endParaRPr>
          </a:p>
          <a:p>
            <a:pPr marL="45720" indent="0">
              <a:buNone/>
            </a:pPr>
            <a:r>
              <a:rPr lang="ar-SA" sz="2800" dirty="0">
                <a:latin typeface="Times New Roman"/>
                <a:ea typeface="Times New Roman"/>
                <a:cs typeface="B Kourosh" pitchFamily="2" charset="-78"/>
              </a:rPr>
              <a:t>علائم شایع اف</a:t>
            </a:r>
            <a:r>
              <a:rPr lang="fa-IR" sz="2800" dirty="0">
                <a:latin typeface="Times New Roman"/>
                <a:ea typeface="Times New Roman"/>
                <a:cs typeface="B Kourosh" pitchFamily="2" charset="-78"/>
              </a:rPr>
              <a:t>س</a:t>
            </a:r>
            <a:r>
              <a:rPr lang="ar-SA" sz="2800" dirty="0">
                <a:latin typeface="Times New Roman"/>
                <a:ea typeface="Times New Roman"/>
                <a:cs typeface="B Kourosh" pitchFamily="2" charset="-78"/>
              </a:rPr>
              <a:t>ردگی </a:t>
            </a:r>
            <a:r>
              <a:rPr lang="fa-IR" sz="2400" b="1" dirty="0">
                <a:latin typeface="Traditional Arabic" pitchFamily="18" charset="-78"/>
                <a:ea typeface="Times New Roman"/>
                <a:cs typeface="Traditional Arabic" pitchFamily="18" charset="-78"/>
              </a:rPr>
              <a:t>:</a:t>
            </a:r>
          </a:p>
          <a:p>
            <a:pPr marL="342900" lvl="0" indent="-342900" algn="just">
              <a:lnSpc>
                <a:spcPts val="3000"/>
              </a:lnSpc>
              <a:buFont typeface="Symbol"/>
              <a:buChar char=""/>
              <a:tabLst>
                <a:tab pos="348615" algn="l"/>
              </a:tabLst>
            </a:pPr>
            <a:r>
              <a:rPr lang="fa-IR" sz="2800" b="1" dirty="0">
                <a:latin typeface="Traditional Arabic" pitchFamily="18" charset="-78"/>
                <a:ea typeface="Times New Roman"/>
                <a:cs typeface="Traditional Arabic" pitchFamily="18" charset="-78"/>
              </a:rPr>
              <a:t>احساس غمگینی در بیشتر وقت ها و تقریباٌ هرروز؛</a:t>
            </a:r>
            <a:endParaRPr lang="en-US" sz="2800" b="1" dirty="0">
              <a:latin typeface="Traditional Arabic" pitchFamily="18" charset="-78"/>
              <a:ea typeface="Times New Roman"/>
              <a:cs typeface="Traditional Arabic" pitchFamily="18" charset="-78"/>
            </a:endParaRPr>
          </a:p>
          <a:p>
            <a:pPr marL="342900" lvl="0" indent="-342900" algn="just">
              <a:lnSpc>
                <a:spcPts val="3000"/>
              </a:lnSpc>
              <a:buFont typeface="Symbol"/>
              <a:buChar char=""/>
              <a:tabLst>
                <a:tab pos="348615" algn="l"/>
              </a:tabLst>
            </a:pPr>
            <a:r>
              <a:rPr lang="fa-IR" sz="2800" b="1" dirty="0">
                <a:latin typeface="Traditional Arabic" pitchFamily="18" charset="-78"/>
                <a:ea typeface="Times New Roman"/>
                <a:cs typeface="Traditional Arabic" pitchFamily="18" charset="-78"/>
              </a:rPr>
              <a:t>کاهش علائق در فعالیت های روزمره؛</a:t>
            </a:r>
            <a:endParaRPr lang="en-US" sz="2800" b="1" dirty="0">
              <a:latin typeface="Traditional Arabic" pitchFamily="18" charset="-78"/>
              <a:ea typeface="Times New Roman"/>
              <a:cs typeface="Traditional Arabic" pitchFamily="18" charset="-78"/>
            </a:endParaRPr>
          </a:p>
          <a:p>
            <a:pPr marL="342900" lvl="0" indent="-342900" algn="just">
              <a:lnSpc>
                <a:spcPts val="3000"/>
              </a:lnSpc>
              <a:buFont typeface="Symbol"/>
              <a:buChar char=""/>
              <a:tabLst>
                <a:tab pos="348615" algn="l"/>
              </a:tabLst>
            </a:pPr>
            <a:r>
              <a:rPr lang="fa-IR" sz="2800" b="1" dirty="0">
                <a:latin typeface="Traditional Arabic" pitchFamily="18" charset="-78"/>
                <a:ea typeface="Times New Roman"/>
                <a:cs typeface="Traditional Arabic" pitchFamily="18" charset="-78"/>
              </a:rPr>
              <a:t>کاهش وزن؛</a:t>
            </a:r>
            <a:endParaRPr lang="en-US" sz="2800" b="1" dirty="0">
              <a:latin typeface="Traditional Arabic" pitchFamily="18" charset="-78"/>
              <a:ea typeface="Times New Roman"/>
              <a:cs typeface="Traditional Arabic" pitchFamily="18" charset="-78"/>
            </a:endParaRPr>
          </a:p>
          <a:p>
            <a:pPr marL="342900" lvl="0" indent="-342900" algn="just">
              <a:lnSpc>
                <a:spcPts val="3000"/>
              </a:lnSpc>
              <a:buFont typeface="Symbol"/>
              <a:buChar char=""/>
              <a:tabLst>
                <a:tab pos="348615" algn="l"/>
              </a:tabLst>
            </a:pPr>
            <a:r>
              <a:rPr lang="fa-IR" sz="2800" b="1" dirty="0">
                <a:latin typeface="Traditional Arabic" pitchFamily="18" charset="-78"/>
                <a:ea typeface="Times New Roman"/>
                <a:cs typeface="Traditional Arabic" pitchFamily="18" charset="-78"/>
              </a:rPr>
              <a:t>احساس خستگی و ضعف در بیشتر مواقع روز ؛</a:t>
            </a:r>
            <a:endParaRPr lang="en-US" sz="2800" b="1" dirty="0">
              <a:latin typeface="Traditional Arabic" pitchFamily="18" charset="-78"/>
              <a:ea typeface="Times New Roman"/>
              <a:cs typeface="Traditional Arabic" pitchFamily="18" charset="-78"/>
            </a:endParaRPr>
          </a:p>
          <a:p>
            <a:pPr marL="342900" lvl="0" indent="-342900" algn="just">
              <a:lnSpc>
                <a:spcPts val="3000"/>
              </a:lnSpc>
              <a:buFont typeface="Symbol"/>
              <a:buChar char=""/>
              <a:tabLst>
                <a:tab pos="348615" algn="l"/>
              </a:tabLst>
            </a:pPr>
            <a:r>
              <a:rPr lang="fa-IR" sz="2800" b="1" dirty="0">
                <a:latin typeface="Traditional Arabic" pitchFamily="18" charset="-78"/>
                <a:ea typeface="Times New Roman"/>
                <a:cs typeface="Traditional Arabic" pitchFamily="18" charset="-78"/>
              </a:rPr>
              <a:t>احساس بی ارزشی ،گناه و ناامیدی؛</a:t>
            </a:r>
            <a:endParaRPr lang="en-US" sz="2800" b="1" dirty="0">
              <a:latin typeface="Traditional Arabic" pitchFamily="18" charset="-78"/>
              <a:ea typeface="Times New Roman"/>
              <a:cs typeface="Traditional Arabic" pitchFamily="18" charset="-78"/>
            </a:endParaRPr>
          </a:p>
          <a:p>
            <a:pPr marL="342900" lvl="0" indent="-342900" algn="just">
              <a:lnSpc>
                <a:spcPts val="3000"/>
              </a:lnSpc>
              <a:buFont typeface="Symbol"/>
              <a:buChar char=""/>
              <a:tabLst>
                <a:tab pos="348615" algn="l"/>
              </a:tabLst>
            </a:pPr>
            <a:r>
              <a:rPr lang="fa-IR" sz="2800" b="1" dirty="0">
                <a:latin typeface="Traditional Arabic" pitchFamily="18" charset="-78"/>
                <a:ea typeface="Times New Roman"/>
                <a:cs typeface="Traditional Arabic" pitchFamily="18" charset="-78"/>
              </a:rPr>
              <a:t>تحریک‌پذیری و بی‌قراری؛</a:t>
            </a:r>
            <a:endParaRPr lang="en-US" sz="2800" b="1" dirty="0">
              <a:latin typeface="Traditional Arabic" pitchFamily="18" charset="-78"/>
              <a:ea typeface="Times New Roman"/>
              <a:cs typeface="Traditional Arabic" pitchFamily="18" charset="-78"/>
            </a:endParaRPr>
          </a:p>
          <a:p>
            <a:pPr marL="342900" lvl="0" indent="-342900" algn="just">
              <a:lnSpc>
                <a:spcPts val="3000"/>
              </a:lnSpc>
              <a:buFont typeface="Symbol"/>
              <a:buChar char=""/>
              <a:tabLst>
                <a:tab pos="348615" algn="l"/>
              </a:tabLst>
            </a:pPr>
            <a:r>
              <a:rPr lang="fa-IR" sz="2800" b="1" dirty="0">
                <a:latin typeface="Traditional Arabic" pitchFamily="18" charset="-78"/>
                <a:ea typeface="Times New Roman"/>
                <a:cs typeface="Traditional Arabic" pitchFamily="18" charset="-78"/>
              </a:rPr>
              <a:t> مشکل در تمرکز و تصمیم‌گیری؛</a:t>
            </a:r>
            <a:endParaRPr lang="en-US" sz="2800" b="1" dirty="0">
              <a:latin typeface="Traditional Arabic" pitchFamily="18" charset="-78"/>
              <a:ea typeface="Times New Roman"/>
              <a:cs typeface="Traditional Arabic" pitchFamily="18" charset="-78"/>
            </a:endParaRPr>
          </a:p>
          <a:p>
            <a:pPr algn="just">
              <a:lnSpc>
                <a:spcPts val="3000"/>
              </a:lnSpc>
              <a:tabLst>
                <a:tab pos="348615" algn="l"/>
              </a:tabLst>
            </a:pPr>
            <a:r>
              <a:rPr lang="ar-SA" sz="2800" b="1" dirty="0">
                <a:latin typeface="Traditional Arabic" pitchFamily="18" charset="-78"/>
                <a:ea typeface="Times New Roman"/>
                <a:cs typeface="Traditional Arabic" pitchFamily="18" charset="-78"/>
              </a:rPr>
              <a:t> افکار مرگ و خودکشی؛</a:t>
            </a:r>
            <a:endParaRPr lang="fa-IR" sz="2800" b="1" dirty="0">
              <a:latin typeface="Traditional Arabic" pitchFamily="18" charset="-78"/>
              <a:ea typeface="Times New Roman"/>
              <a:cs typeface="Traditional Arabic" pitchFamily="18" charset="-78"/>
            </a:endParaRPr>
          </a:p>
        </p:txBody>
      </p:sp>
      <p:pic>
        <p:nvPicPr>
          <p:cNvPr id="2050" name="Picture 2" descr="C:\Users\ravan\Desktop\تصاویر خودکشی\Y2CARTB5Q5CA8HBLLRCAWZRM8GCAOEJ6EHCA3J73Z4CAD4V87SCAE7P19NCAICBGP5CANZ0H57CAI2QYORCAEIJKZ1CAD07GS8CA2PO4DTCAMO4XU1CA0C683TCAFS94H4CA2322PICAOV80A3CAFG11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33601"/>
            <a:ext cx="28194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2959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315200" cy="1154097"/>
          </a:xfrm>
        </p:spPr>
        <p:txBody>
          <a:bodyPr>
            <a:normAutofit/>
          </a:bodyPr>
          <a:lstStyle/>
          <a:p>
            <a:pPr>
              <a:lnSpc>
                <a:spcPts val="3000"/>
              </a:lnSpc>
            </a:pPr>
            <a:r>
              <a:rPr lang="fa-IR" dirty="0">
                <a:solidFill>
                  <a:schemeClr val="tx1"/>
                </a:solidFill>
                <a:latin typeface="Times New Roman"/>
                <a:ea typeface="Times New Roman"/>
                <a:cs typeface="B Kourosh" pitchFamily="2" charset="-78"/>
              </a:rPr>
              <a:t>چرا افسردگی تشخیص داده نمی شود؟</a:t>
            </a:r>
            <a:br>
              <a:rPr lang="en-US" dirty="0">
                <a:solidFill>
                  <a:schemeClr val="tx1"/>
                </a:solidFill>
                <a:latin typeface="Times New Roman"/>
                <a:ea typeface="Times New Roman"/>
                <a:cs typeface="B Kourosh" pitchFamily="2" charset="-78"/>
              </a:rPr>
            </a:br>
            <a:endParaRPr lang="fa-IR" dirty="0">
              <a:solidFill>
                <a:schemeClr val="tx1"/>
              </a:solidFill>
              <a:latin typeface="Times New Roman"/>
              <a:ea typeface="Times New Roman"/>
              <a:cs typeface="B Kourosh" pitchFamily="2" charset="-78"/>
            </a:endParaRPr>
          </a:p>
        </p:txBody>
      </p:sp>
      <p:sp>
        <p:nvSpPr>
          <p:cNvPr id="3" name="Content Placeholder 2"/>
          <p:cNvSpPr>
            <a:spLocks noGrp="1"/>
          </p:cNvSpPr>
          <p:nvPr>
            <p:ph idx="1"/>
          </p:nvPr>
        </p:nvSpPr>
        <p:spPr>
          <a:xfrm>
            <a:off x="609600" y="1600200"/>
            <a:ext cx="7924800" cy="4953000"/>
          </a:xfrm>
        </p:spPr>
        <p:txBody>
          <a:bodyPr/>
          <a:lstStyle/>
          <a:p>
            <a:pPr indent="180340" algn="justLow">
              <a:lnSpc>
                <a:spcPct val="150000"/>
              </a:lnSpc>
            </a:pPr>
            <a:r>
              <a:rPr lang="fa-IR" sz="2800" b="1" dirty="0">
                <a:latin typeface="Traditional Arabic" pitchFamily="18" charset="-78"/>
                <a:ea typeface="Times New Roman"/>
                <a:cs typeface="Traditional Arabic" pitchFamily="18" charset="-78"/>
              </a:rPr>
              <a:t>دلایل زیادی وجود دارد که چرا بیماری اغلب تشخیص داده نمی‌شود:</a:t>
            </a:r>
            <a:endParaRPr lang="en-US" sz="2800" b="1" dirty="0">
              <a:latin typeface="Traditional Arabic" pitchFamily="18" charset="-78"/>
              <a:ea typeface="Times New Roman"/>
              <a:cs typeface="Traditional Arabic" pitchFamily="18" charset="-78"/>
            </a:endParaRPr>
          </a:p>
          <a:p>
            <a:pPr marL="342900" lvl="0" indent="-342900" algn="justLow">
              <a:lnSpc>
                <a:spcPct val="150000"/>
              </a:lnSpc>
              <a:buFont typeface="Symbol"/>
              <a:buChar char=""/>
              <a:tabLst>
                <a:tab pos="180340" algn="l"/>
              </a:tabLst>
            </a:pPr>
            <a:r>
              <a:rPr lang="fa-IR" sz="2800" b="1" dirty="0">
                <a:latin typeface="Traditional Arabic" pitchFamily="18" charset="-78"/>
                <a:ea typeface="Times New Roman"/>
                <a:cs typeface="Traditional Arabic" pitchFamily="18" charset="-78"/>
              </a:rPr>
              <a:t>بیماران اغلب از اینکه قبول کنند افسرده هستند خجالت زده می‌شوند، آنها این علائم را به عنوان نشانه‌های ضعف در نظر می‌گیرند.</a:t>
            </a:r>
            <a:endParaRPr lang="en-US" sz="2800" b="1" dirty="0">
              <a:latin typeface="Traditional Arabic" pitchFamily="18" charset="-78"/>
              <a:ea typeface="Times New Roman"/>
              <a:cs typeface="Traditional Arabic" pitchFamily="18" charset="-78"/>
            </a:endParaRPr>
          </a:p>
          <a:p>
            <a:pPr marL="342900" lvl="0" indent="-342900" algn="justLow">
              <a:lnSpc>
                <a:spcPct val="150000"/>
              </a:lnSpc>
              <a:buFont typeface="Symbol"/>
              <a:buChar char=""/>
              <a:tabLst>
                <a:tab pos="180340" algn="l"/>
              </a:tabLst>
            </a:pPr>
            <a:r>
              <a:rPr lang="fa-IR" sz="2800" b="1" dirty="0">
                <a:latin typeface="Traditional Arabic" pitchFamily="18" charset="-78"/>
                <a:ea typeface="Times New Roman"/>
                <a:cs typeface="Traditional Arabic" pitchFamily="18" charset="-78"/>
              </a:rPr>
              <a:t>وقتی بیمار، بیماری جسمی دیگری نیز دارد تشخیص افسردگی مشکل‌تر است.</a:t>
            </a:r>
            <a:endParaRPr lang="en-US" sz="2800" b="1" dirty="0">
              <a:latin typeface="Traditional Arabic" pitchFamily="18" charset="-78"/>
              <a:ea typeface="Times New Roman"/>
              <a:cs typeface="Traditional Arabic" pitchFamily="18" charset="-78"/>
            </a:endParaRPr>
          </a:p>
          <a:p>
            <a:pPr marL="342900" lvl="0" indent="-342900" algn="justLow">
              <a:lnSpc>
                <a:spcPct val="150000"/>
              </a:lnSpc>
              <a:buFont typeface="Symbol"/>
              <a:buChar char=""/>
              <a:tabLst>
                <a:tab pos="180340" algn="l"/>
              </a:tabLst>
            </a:pPr>
            <a:r>
              <a:rPr lang="fa-IR" sz="2800" b="1" dirty="0">
                <a:latin typeface="Traditional Arabic" pitchFamily="18" charset="-78"/>
                <a:ea typeface="Times New Roman"/>
                <a:cs typeface="Traditional Arabic" pitchFamily="18" charset="-78"/>
              </a:rPr>
              <a:t> افسردگی ممکن است به صورت دردهای مبهم بدنی تظاهر نماید.</a:t>
            </a:r>
            <a:endParaRPr lang="en-US" sz="2800" b="1" dirty="0">
              <a:latin typeface="Traditional Arabic" pitchFamily="18" charset="-78"/>
              <a:ea typeface="Times New Roman"/>
              <a:cs typeface="Traditional Arabic" pitchFamily="18" charset="-78"/>
            </a:endParaRPr>
          </a:p>
          <a:p>
            <a:endParaRPr lang="fa-IR" dirty="0"/>
          </a:p>
        </p:txBody>
      </p:sp>
    </p:spTree>
    <p:extLst>
      <p:ext uri="{BB962C8B-B14F-4D97-AF65-F5344CB8AC3E}">
        <p14:creationId xmlns:p14="http://schemas.microsoft.com/office/powerpoint/2010/main" val="297916796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1289411248"/>
              </p:ext>
            </p:extLst>
          </p:nvPr>
        </p:nvGraphicFramePr>
        <p:xfrm>
          <a:off x="1295400" y="1905000"/>
          <a:ext cx="6553200" cy="2057400"/>
        </p:xfrm>
        <a:graphic>
          <a:graphicData uri="http://schemas.openxmlformats.org/drawingml/2006/table">
            <a:tbl>
              <a:tblPr rtl="1" firstRow="1" bandRow="1">
                <a:tableStyleId>{5C22544A-7EE6-4342-B048-85BDC9FD1C3A}</a:tableStyleId>
              </a:tblPr>
              <a:tblGrid>
                <a:gridCol w="6553200">
                  <a:extLst>
                    <a:ext uri="{9D8B030D-6E8A-4147-A177-3AD203B41FA5}">
                      <a16:colId xmlns:a16="http://schemas.microsoft.com/office/drawing/2014/main" val="20000"/>
                    </a:ext>
                  </a:extLst>
                </a:gridCol>
              </a:tblGrid>
              <a:tr h="1028700">
                <a:tc>
                  <a:txBody>
                    <a:bodyPr/>
                    <a:lstStyle/>
                    <a:p>
                      <a:pPr algn="justLow" defTabSz="914400" rtl="1" eaLnBrk="1" latinLnBrk="0" hangingPunct="1">
                        <a:lnSpc>
                          <a:spcPct val="150000"/>
                        </a:lnSpc>
                        <a:spcBef>
                          <a:spcPct val="20000"/>
                        </a:spcBef>
                        <a:buClr>
                          <a:schemeClr val="tx2"/>
                        </a:buClr>
                      </a:pPr>
                      <a:r>
                        <a:rPr lang="fa-IR" sz="2800" b="1" kern="1200" dirty="0">
                          <a:solidFill>
                            <a:schemeClr val="bg1"/>
                          </a:solidFill>
                          <a:latin typeface="Traditional Arabic" pitchFamily="18" charset="-78"/>
                          <a:ea typeface="Times New Roman"/>
                          <a:cs typeface="Traditional Arabic" pitchFamily="18" charset="-78"/>
                        </a:rPr>
                        <a:t>                      افسردگی قابل درمان است.</a:t>
                      </a:r>
                    </a:p>
                  </a:txBody>
                  <a:tcPr/>
                </a:tc>
                <a:extLst>
                  <a:ext uri="{0D108BD9-81ED-4DB2-BD59-A6C34878D82A}">
                    <a16:rowId xmlns:a16="http://schemas.microsoft.com/office/drawing/2014/main" val="10000"/>
                  </a:ext>
                </a:extLst>
              </a:tr>
              <a:tr h="1028700">
                <a:tc>
                  <a:txBody>
                    <a:bodyPr/>
                    <a:lstStyle/>
                    <a:p>
                      <a:pPr algn="justLow" defTabSz="914400" rtl="1" eaLnBrk="1" latinLnBrk="0" hangingPunct="1">
                        <a:lnSpc>
                          <a:spcPct val="150000"/>
                        </a:lnSpc>
                        <a:spcBef>
                          <a:spcPct val="20000"/>
                        </a:spcBef>
                        <a:buClr>
                          <a:schemeClr val="tx2"/>
                        </a:buClr>
                      </a:pPr>
                      <a:r>
                        <a:rPr lang="fa-IR" sz="2800" b="1" kern="1200" dirty="0">
                          <a:solidFill>
                            <a:schemeClr val="accent4">
                              <a:lumMod val="50000"/>
                            </a:schemeClr>
                          </a:solidFill>
                          <a:latin typeface="Traditional Arabic" pitchFamily="18" charset="-78"/>
                          <a:ea typeface="Times New Roman"/>
                          <a:cs typeface="Traditional Arabic" pitchFamily="18" charset="-78"/>
                        </a:rPr>
                        <a:t>                    خودکشی قابل پیشگیری است.</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195036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315200" cy="685799"/>
          </a:xfrm>
        </p:spPr>
        <p:txBody>
          <a:bodyPr>
            <a:noAutofit/>
          </a:bodyPr>
          <a:lstStyle/>
          <a:p>
            <a:r>
              <a:rPr lang="fa-IR" sz="4800" dirty="0">
                <a:solidFill>
                  <a:schemeClr val="tx1"/>
                </a:solidFill>
                <a:latin typeface="Times New Roman"/>
                <a:ea typeface="Times New Roman"/>
                <a:cs typeface="B Kourosh" pitchFamily="2" charset="-78"/>
              </a:rPr>
              <a:t>اسکیزوفرنیا</a:t>
            </a:r>
          </a:p>
        </p:txBody>
      </p:sp>
      <p:sp>
        <p:nvSpPr>
          <p:cNvPr id="3" name="Content Placeholder 2"/>
          <p:cNvSpPr>
            <a:spLocks noGrp="1"/>
          </p:cNvSpPr>
          <p:nvPr>
            <p:ph idx="1"/>
          </p:nvPr>
        </p:nvSpPr>
        <p:spPr>
          <a:xfrm>
            <a:off x="914400" y="1295400"/>
            <a:ext cx="7315200" cy="5486400"/>
          </a:xfrm>
        </p:spPr>
        <p:txBody>
          <a:bodyPr>
            <a:noAutofit/>
          </a:bodyPr>
          <a:lstStyle/>
          <a:p>
            <a:pPr indent="180340" algn="justLow">
              <a:lnSpc>
                <a:spcPts val="3000"/>
              </a:lnSpc>
            </a:pPr>
            <a:r>
              <a:rPr lang="fa-IR" sz="2800" b="1" dirty="0">
                <a:latin typeface="Traditional Arabic" pitchFamily="18" charset="-78"/>
                <a:ea typeface="Times New Roman"/>
                <a:cs typeface="Traditional Arabic" pitchFamily="18" charset="-78"/>
              </a:rPr>
              <a:t>در حدود </a:t>
            </a:r>
            <a:r>
              <a:rPr lang="fa-IR" sz="2400" b="1" dirty="0">
                <a:latin typeface="Traditional Arabic" pitchFamily="18" charset="-78"/>
                <a:ea typeface="Times New Roman"/>
                <a:cs typeface="Traditional Arabic" pitchFamily="18" charset="-78"/>
              </a:rPr>
              <a:t>10% </a:t>
            </a:r>
            <a:r>
              <a:rPr lang="fa-IR" sz="2800" b="1" dirty="0">
                <a:latin typeface="Traditional Arabic" pitchFamily="18" charset="-78"/>
                <a:ea typeface="Times New Roman"/>
                <a:cs typeface="Traditional Arabic" pitchFamily="18" charset="-78"/>
              </a:rPr>
              <a:t>از بیماران اسکیزوفرنیا سرانجام خودکشی می‌کنند. خصوصیات اسکیزوفرنیا عبارتند از: اختلال درگفتار، تفکر، ادراک، بهداشت شخصی و رفتارهای اجتماعی و به طور خلاصه تغییر در رفتار، احساس، یا افکار عجیب و غریب.</a:t>
            </a:r>
            <a:endParaRPr lang="en-US" sz="2800" b="1" dirty="0">
              <a:latin typeface="Traditional Arabic" pitchFamily="18" charset="-78"/>
              <a:ea typeface="Times New Roman"/>
              <a:cs typeface="Traditional Arabic" pitchFamily="18" charset="-78"/>
            </a:endParaRPr>
          </a:p>
          <a:p>
            <a:pPr indent="180340" algn="justLow">
              <a:lnSpc>
                <a:spcPts val="3000"/>
              </a:lnSpc>
            </a:pPr>
            <a:r>
              <a:rPr lang="fa-IR" sz="2800" b="1" dirty="0">
                <a:latin typeface="Traditional Arabic" pitchFamily="18" charset="-78"/>
                <a:ea typeface="Times New Roman"/>
                <a:cs typeface="Traditional Arabic" pitchFamily="18" charset="-78"/>
              </a:rPr>
              <a:t>بیماران اسکیزوفرنیا اگر خصوصیات زیر را داشته باشند خطر بیشتری برای خودکشی دارند:</a:t>
            </a:r>
            <a:endParaRPr lang="en-US" sz="2800" b="1" dirty="0">
              <a:latin typeface="Traditional Arabic" pitchFamily="18" charset="-78"/>
              <a:ea typeface="Times New Roman"/>
              <a:cs typeface="Traditional Arabic" pitchFamily="18" charset="-78"/>
            </a:endParaRPr>
          </a:p>
          <a:p>
            <a:pPr marL="342900" lvl="0" indent="-342900" algn="justLow">
              <a:lnSpc>
                <a:spcPts val="3000"/>
              </a:lnSpc>
              <a:buFont typeface="Symbol"/>
              <a:buChar char=""/>
              <a:tabLst>
                <a:tab pos="180340" algn="l"/>
              </a:tabLst>
            </a:pPr>
            <a:r>
              <a:rPr lang="fa-IR" sz="2800" b="1" dirty="0">
                <a:latin typeface="Traditional Arabic" pitchFamily="18" charset="-78"/>
                <a:ea typeface="Times New Roman"/>
                <a:cs typeface="Traditional Arabic" pitchFamily="18" charset="-78"/>
              </a:rPr>
              <a:t>افراد جوان ، مجرد و بیکار؛</a:t>
            </a:r>
            <a:endParaRPr lang="en-US" sz="2800" b="1" dirty="0">
              <a:latin typeface="Traditional Arabic" pitchFamily="18" charset="-78"/>
              <a:ea typeface="Times New Roman"/>
              <a:cs typeface="Traditional Arabic" pitchFamily="18" charset="-78"/>
            </a:endParaRPr>
          </a:p>
          <a:p>
            <a:pPr marL="342900" lvl="0" indent="-342900" algn="justLow">
              <a:lnSpc>
                <a:spcPts val="3000"/>
              </a:lnSpc>
              <a:buFont typeface="Symbol"/>
              <a:buChar char=""/>
              <a:tabLst>
                <a:tab pos="180340" algn="l"/>
              </a:tabLst>
            </a:pPr>
            <a:r>
              <a:rPr lang="fa-IR" sz="2800" b="1" dirty="0">
                <a:latin typeface="Traditional Arabic" pitchFamily="18" charset="-78"/>
                <a:ea typeface="Times New Roman"/>
                <a:cs typeface="Traditional Arabic" pitchFamily="18" charset="-78"/>
              </a:rPr>
              <a:t>اوایل بیماری؛</a:t>
            </a:r>
            <a:endParaRPr lang="en-US" sz="2800" b="1" dirty="0">
              <a:latin typeface="Traditional Arabic" pitchFamily="18" charset="-78"/>
              <a:ea typeface="Times New Roman"/>
              <a:cs typeface="Traditional Arabic" pitchFamily="18" charset="-78"/>
            </a:endParaRPr>
          </a:p>
          <a:p>
            <a:pPr marL="342900" lvl="0" indent="-342900" algn="justLow">
              <a:lnSpc>
                <a:spcPts val="3000"/>
              </a:lnSpc>
              <a:buFont typeface="Symbol"/>
              <a:buChar char=""/>
              <a:tabLst>
                <a:tab pos="180340" algn="l"/>
              </a:tabLst>
            </a:pPr>
            <a:r>
              <a:rPr lang="fa-IR" sz="2800" b="1" dirty="0">
                <a:latin typeface="Traditional Arabic" pitchFamily="18" charset="-78"/>
                <a:ea typeface="Times New Roman"/>
                <a:cs typeface="Traditional Arabic" pitchFamily="18" charset="-78"/>
              </a:rPr>
              <a:t>افسردگی؛</a:t>
            </a:r>
            <a:endParaRPr lang="en-US" sz="2800" b="1" dirty="0">
              <a:latin typeface="Traditional Arabic" pitchFamily="18" charset="-78"/>
              <a:ea typeface="Times New Roman"/>
              <a:cs typeface="Traditional Arabic" pitchFamily="18" charset="-78"/>
            </a:endParaRPr>
          </a:p>
          <a:p>
            <a:pPr marL="342900" lvl="0" indent="-342900" algn="justLow">
              <a:lnSpc>
                <a:spcPts val="3000"/>
              </a:lnSpc>
              <a:buFont typeface="Symbol"/>
              <a:buChar char=""/>
              <a:tabLst>
                <a:tab pos="180340" algn="l"/>
              </a:tabLst>
            </a:pPr>
            <a:r>
              <a:rPr lang="fa-IR" sz="2800" b="1" dirty="0">
                <a:latin typeface="Traditional Arabic" pitchFamily="18" charset="-78"/>
                <a:ea typeface="Times New Roman"/>
                <a:cs typeface="Traditional Arabic" pitchFamily="18" charset="-78"/>
              </a:rPr>
              <a:t>عودهای مکرر؛</a:t>
            </a:r>
            <a:endParaRPr lang="en-US" sz="2800" b="1" dirty="0">
              <a:latin typeface="Traditional Arabic" pitchFamily="18" charset="-78"/>
              <a:ea typeface="Times New Roman"/>
              <a:cs typeface="Traditional Arabic" pitchFamily="18" charset="-78"/>
            </a:endParaRPr>
          </a:p>
          <a:p>
            <a:pPr marL="342900" lvl="0" indent="-342900" algn="justLow">
              <a:lnSpc>
                <a:spcPts val="3000"/>
              </a:lnSpc>
              <a:buFont typeface="Symbol"/>
              <a:buChar char=""/>
              <a:tabLst>
                <a:tab pos="180340" algn="l"/>
              </a:tabLst>
            </a:pPr>
            <a:r>
              <a:rPr lang="fa-IR" sz="2800" b="1" dirty="0">
                <a:latin typeface="Traditional Arabic" pitchFamily="18" charset="-78"/>
                <a:ea typeface="Times New Roman"/>
                <a:cs typeface="Traditional Arabic" pitchFamily="18" charset="-78"/>
              </a:rPr>
              <a:t>اوایل ترخیص از بیمارستان؛</a:t>
            </a:r>
            <a:endParaRPr lang="en-US" sz="2800" b="1" dirty="0">
              <a:latin typeface="Traditional Arabic" pitchFamily="18" charset="-78"/>
              <a:ea typeface="Times New Roman"/>
              <a:cs typeface="Traditional Arabic" pitchFamily="18" charset="-78"/>
            </a:endParaRPr>
          </a:p>
          <a:p>
            <a:pPr marL="45720" indent="0">
              <a:buNone/>
            </a:pPr>
            <a:endParaRPr lang="fa-IR" sz="2400" dirty="0"/>
          </a:p>
        </p:txBody>
      </p:sp>
      <p:pic>
        <p:nvPicPr>
          <p:cNvPr id="3075" name="Picture 3" descr="J:\روان\41KEWGCAYWN2HQCA6ZW0S9CA926YKTCA1KQGW5CABX2J5VCAC3W7LJCA783DLPCA0PY7V2CA27AMXFCAL223OMCAM4SE30CAFP5E5UCAOXR6NYCAMCPOG1CA8XN6LACA4F249LCAA6A1SOCAXV4VL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217481">
            <a:off x="1034474" y="3698416"/>
            <a:ext cx="3093904"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99837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1"/>
            <a:ext cx="7315200" cy="838199"/>
          </a:xfrm>
        </p:spPr>
        <p:txBody>
          <a:bodyPr/>
          <a:lstStyle/>
          <a:p>
            <a:r>
              <a:rPr lang="fa-IR" sz="4800" dirty="0">
                <a:solidFill>
                  <a:prstClr val="white"/>
                </a:solidFill>
                <a:latin typeface="Times New Roman"/>
                <a:ea typeface="Times New Roman"/>
                <a:cs typeface="B Kourosh" pitchFamily="2" charset="-78"/>
              </a:rPr>
              <a:t>اسکیزوفرنیا</a:t>
            </a:r>
            <a:endParaRPr lang="fa-IR" dirty="0"/>
          </a:p>
        </p:txBody>
      </p:sp>
      <p:sp>
        <p:nvSpPr>
          <p:cNvPr id="3" name="Content Placeholder 2"/>
          <p:cNvSpPr>
            <a:spLocks noGrp="1"/>
          </p:cNvSpPr>
          <p:nvPr>
            <p:ph idx="1"/>
          </p:nvPr>
        </p:nvSpPr>
        <p:spPr>
          <a:xfrm>
            <a:off x="1066800" y="1524000"/>
            <a:ext cx="7315200" cy="3539527"/>
          </a:xfrm>
        </p:spPr>
        <p:txBody>
          <a:bodyPr>
            <a:normAutofit fontScale="25000" lnSpcReduction="20000"/>
          </a:bodyPr>
          <a:lstStyle/>
          <a:p>
            <a:pPr marL="342900" lvl="0" indent="-342900" algn="justLow">
              <a:lnSpc>
                <a:spcPts val="3000"/>
              </a:lnSpc>
              <a:buFont typeface="Symbol"/>
              <a:buChar char=""/>
              <a:tabLst>
                <a:tab pos="180340" algn="l"/>
              </a:tabLst>
            </a:pPr>
            <a:r>
              <a:rPr lang="fa-IR" sz="11200" b="1" dirty="0">
                <a:latin typeface="Traditional Arabic" pitchFamily="18" charset="-78"/>
                <a:ea typeface="Times New Roman"/>
                <a:cs typeface="Traditional Arabic" pitchFamily="18" charset="-78"/>
              </a:rPr>
              <a:t>تحصیلات بالا؛</a:t>
            </a:r>
            <a:endParaRPr lang="en-US" sz="11200" b="1" dirty="0">
              <a:latin typeface="Traditional Arabic" pitchFamily="18" charset="-78"/>
              <a:ea typeface="Times New Roman"/>
              <a:cs typeface="Traditional Arabic" pitchFamily="18" charset="-78"/>
            </a:endParaRPr>
          </a:p>
          <a:p>
            <a:pPr marL="342900" lvl="0" indent="-342900" algn="justLow">
              <a:lnSpc>
                <a:spcPts val="3000"/>
              </a:lnSpc>
              <a:buFont typeface="Symbol"/>
              <a:buChar char=""/>
              <a:tabLst>
                <a:tab pos="180340" algn="l"/>
              </a:tabLst>
            </a:pPr>
            <a:r>
              <a:rPr lang="fa-IR" sz="11200" b="1" dirty="0">
                <a:latin typeface="Traditional Arabic" pitchFamily="18" charset="-78"/>
                <a:ea typeface="Times New Roman"/>
                <a:cs typeface="Traditional Arabic" pitchFamily="18" charset="-78"/>
              </a:rPr>
              <a:t>افراد پارانویید(بدبین)؛</a:t>
            </a:r>
            <a:endParaRPr lang="en-US" sz="11200" b="1" dirty="0">
              <a:latin typeface="Traditional Arabic" pitchFamily="18" charset="-78"/>
              <a:ea typeface="Times New Roman"/>
              <a:cs typeface="Traditional Arabic" pitchFamily="18" charset="-78"/>
            </a:endParaRPr>
          </a:p>
          <a:p>
            <a:pPr marL="342900" lvl="0" indent="-342900" algn="justLow">
              <a:lnSpc>
                <a:spcPts val="3000"/>
              </a:lnSpc>
              <a:buFont typeface="Symbol"/>
              <a:buChar char=""/>
              <a:tabLst>
                <a:tab pos="180340" algn="l"/>
              </a:tabLst>
            </a:pPr>
            <a:r>
              <a:rPr lang="fa-IR" sz="11200" b="1" dirty="0">
                <a:latin typeface="Traditional Arabic" pitchFamily="18" charset="-78"/>
                <a:ea typeface="Times New Roman"/>
                <a:cs typeface="Traditional Arabic" pitchFamily="18" charset="-78"/>
              </a:rPr>
              <a:t>اوایل فاز بهبودی؛</a:t>
            </a:r>
            <a:endParaRPr lang="en-US" sz="11200" b="1" dirty="0">
              <a:latin typeface="Traditional Arabic" pitchFamily="18" charset="-78"/>
              <a:ea typeface="Times New Roman"/>
              <a:cs typeface="Traditional Arabic" pitchFamily="18" charset="-78"/>
            </a:endParaRPr>
          </a:p>
          <a:p>
            <a:pPr marL="45720" indent="0" algn="justLow">
              <a:lnSpc>
                <a:spcPts val="3000"/>
              </a:lnSpc>
              <a:buNone/>
            </a:pPr>
            <a:endParaRPr lang="fa-IR" sz="11200" b="1" dirty="0">
              <a:latin typeface="Traditional Arabic" pitchFamily="18" charset="-78"/>
              <a:ea typeface="Times New Roman"/>
              <a:cs typeface="Traditional Arabic" pitchFamily="18" charset="-78"/>
            </a:endParaRPr>
          </a:p>
          <a:p>
            <a:pPr indent="0" algn="justLow">
              <a:lnSpc>
                <a:spcPts val="3000"/>
              </a:lnSpc>
              <a:buNone/>
            </a:pPr>
            <a:r>
              <a:rPr lang="fa-IR" sz="11200" b="1" dirty="0">
                <a:latin typeface="Traditional Arabic" pitchFamily="18" charset="-78"/>
                <a:ea typeface="Times New Roman"/>
                <a:cs typeface="Traditional Arabic" pitchFamily="18" charset="-78"/>
              </a:rPr>
              <a:t>افراد مبتلا به اسکیزوفرنیا در زمان های زیر بیشتر خودکشی میکنند:</a:t>
            </a:r>
            <a:endParaRPr lang="en-US" sz="11200" b="1" dirty="0">
              <a:latin typeface="Traditional Arabic" pitchFamily="18" charset="-78"/>
              <a:ea typeface="Times New Roman"/>
              <a:cs typeface="Traditional Arabic" pitchFamily="18" charset="-78"/>
            </a:endParaRPr>
          </a:p>
          <a:p>
            <a:pPr marL="342900" lvl="0" indent="-342900" algn="justLow">
              <a:lnSpc>
                <a:spcPts val="3000"/>
              </a:lnSpc>
              <a:buFont typeface="Wingdings"/>
              <a:buChar char=""/>
              <a:tabLst>
                <a:tab pos="180340" algn="l"/>
                <a:tab pos="685800" algn="l"/>
              </a:tabLst>
            </a:pPr>
            <a:r>
              <a:rPr lang="fa-IR" sz="11200" b="1" dirty="0">
                <a:latin typeface="Traditional Arabic" pitchFamily="18" charset="-78"/>
                <a:ea typeface="Times New Roman"/>
                <a:cs typeface="Traditional Arabic" pitchFamily="18" charset="-78"/>
              </a:rPr>
              <a:t>اوایل بیماری زمانی که گیج و سردرگم هستند؛</a:t>
            </a:r>
            <a:endParaRPr lang="en-US" sz="11200" b="1" dirty="0">
              <a:latin typeface="Traditional Arabic" pitchFamily="18" charset="-78"/>
              <a:ea typeface="Times New Roman"/>
              <a:cs typeface="Traditional Arabic" pitchFamily="18" charset="-78"/>
            </a:endParaRPr>
          </a:p>
          <a:p>
            <a:pPr marL="342900" lvl="0" indent="-342900" algn="justLow">
              <a:lnSpc>
                <a:spcPts val="3000"/>
              </a:lnSpc>
              <a:buFont typeface="Wingdings"/>
              <a:buChar char=""/>
              <a:tabLst>
                <a:tab pos="180340" algn="l"/>
                <a:tab pos="685800" algn="l"/>
              </a:tabLst>
            </a:pPr>
            <a:r>
              <a:rPr lang="fa-IR" sz="11200" b="1" dirty="0">
                <a:latin typeface="Traditional Arabic" pitchFamily="18" charset="-78"/>
                <a:ea typeface="Times New Roman"/>
                <a:cs typeface="Traditional Arabic" pitchFamily="18" charset="-78"/>
              </a:rPr>
              <a:t>اوایل بهبودی زمانی که در ظاهر علائمشان بهتر شده است ولی در درون آسیب‌پذیری بیشتری دارند.</a:t>
            </a:r>
            <a:endParaRPr lang="en-US" sz="11200" b="1" dirty="0">
              <a:latin typeface="Traditional Arabic" pitchFamily="18" charset="-78"/>
              <a:ea typeface="Times New Roman"/>
              <a:cs typeface="Traditional Arabic" pitchFamily="18" charset="-78"/>
            </a:endParaRPr>
          </a:p>
          <a:p>
            <a:pPr marL="45720" indent="0">
              <a:buNone/>
            </a:pPr>
            <a:endParaRPr lang="fa-IR" dirty="0"/>
          </a:p>
        </p:txBody>
      </p:sp>
    </p:spTree>
    <p:extLst>
      <p:ext uri="{BB962C8B-B14F-4D97-AF65-F5344CB8AC3E}">
        <p14:creationId xmlns:p14="http://schemas.microsoft.com/office/powerpoint/2010/main" val="428517344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15200" cy="1154097"/>
          </a:xfrm>
        </p:spPr>
        <p:txBody>
          <a:bodyPr>
            <a:normAutofit/>
          </a:bodyPr>
          <a:lstStyle/>
          <a:p>
            <a:r>
              <a:rPr lang="fa-IR" sz="4800" dirty="0">
                <a:solidFill>
                  <a:prstClr val="white"/>
                </a:solidFill>
                <a:latin typeface="Times New Roman"/>
                <a:ea typeface="Times New Roman"/>
                <a:cs typeface="B Kourosh" pitchFamily="2" charset="-78"/>
              </a:rPr>
              <a:t>بیماری های جسمی وخودکشی</a:t>
            </a:r>
          </a:p>
        </p:txBody>
      </p:sp>
      <p:sp>
        <p:nvSpPr>
          <p:cNvPr id="3" name="Content Placeholder 2"/>
          <p:cNvSpPr>
            <a:spLocks noGrp="1"/>
          </p:cNvSpPr>
          <p:nvPr>
            <p:ph idx="1"/>
          </p:nvPr>
        </p:nvSpPr>
        <p:spPr>
          <a:xfrm>
            <a:off x="838200" y="1981200"/>
            <a:ext cx="7315200" cy="3539527"/>
          </a:xfrm>
        </p:spPr>
        <p:txBody>
          <a:bodyPr>
            <a:normAutofit/>
          </a:bodyPr>
          <a:lstStyle/>
          <a:p>
            <a:pPr marL="45720" indent="0" algn="just">
              <a:lnSpc>
                <a:spcPts val="3000"/>
              </a:lnSpc>
              <a:buNone/>
            </a:pPr>
            <a:r>
              <a:rPr lang="fa-IR" sz="2800" dirty="0">
                <a:latin typeface="Times New Roman"/>
                <a:ea typeface="Times New Roman"/>
                <a:cs typeface="B Kourosh" pitchFamily="2" charset="-78"/>
              </a:rPr>
              <a:t>بيماري‌هاي مغز و اعصاب</a:t>
            </a:r>
            <a:endParaRPr lang="en-US" sz="2800" dirty="0">
              <a:latin typeface="Times New Roman"/>
              <a:ea typeface="Times New Roman"/>
              <a:cs typeface="B Kourosh" pitchFamily="2" charset="-78"/>
            </a:endParaRPr>
          </a:p>
          <a:p>
            <a:pPr algn="just">
              <a:lnSpc>
                <a:spcPts val="3000"/>
              </a:lnSpc>
            </a:pPr>
            <a:r>
              <a:rPr lang="fa-IR" sz="2800" dirty="0">
                <a:solidFill>
                  <a:srgbClr val="FFFF00"/>
                </a:solidFill>
                <a:latin typeface="Times New Roman"/>
                <a:ea typeface="Times New Roman"/>
                <a:cs typeface="B Kourosh" pitchFamily="2" charset="-78"/>
              </a:rPr>
              <a:t>صرع</a:t>
            </a:r>
          </a:p>
          <a:p>
            <a:pPr indent="0" algn="justLow">
              <a:lnSpc>
                <a:spcPts val="3000"/>
              </a:lnSpc>
              <a:buNone/>
            </a:pPr>
            <a:r>
              <a:rPr lang="ar-SA" sz="2800" b="1" dirty="0">
                <a:latin typeface="Traditional Arabic" pitchFamily="18" charset="-78"/>
                <a:ea typeface="Times New Roman"/>
                <a:cs typeface="Traditional Arabic" pitchFamily="18" charset="-78"/>
              </a:rPr>
              <a:t>افزايش تكانشگري، پرخاشگري، ناتواني مزمن اغلب در بيماران مبتلا به صرع ديده مي‌شود كه به نظر مي‌رسد دلایلی براي افزايش رفتارهاي خودكشي باشند.</a:t>
            </a:r>
            <a:endParaRPr lang="fa-IR" sz="2800" b="1" dirty="0">
              <a:latin typeface="Traditional Arabic" pitchFamily="18" charset="-78"/>
              <a:ea typeface="Times New Roman"/>
              <a:cs typeface="Traditional Arabic" pitchFamily="18" charset="-78"/>
            </a:endParaRPr>
          </a:p>
          <a:p>
            <a:pPr algn="just">
              <a:lnSpc>
                <a:spcPts val="3000"/>
              </a:lnSpc>
            </a:pPr>
            <a:r>
              <a:rPr lang="fa-IR" sz="2800" dirty="0">
                <a:solidFill>
                  <a:srgbClr val="FFFF00"/>
                </a:solidFill>
                <a:latin typeface="Times New Roman"/>
                <a:ea typeface="Times New Roman"/>
                <a:cs typeface="B Kourosh" pitchFamily="2" charset="-78"/>
              </a:rPr>
              <a:t>آسیب های نخاعی،ضربه مغزی وسکته مغزی</a:t>
            </a:r>
          </a:p>
          <a:p>
            <a:pPr marL="45720" indent="0" algn="just">
              <a:lnSpc>
                <a:spcPts val="3000"/>
              </a:lnSpc>
              <a:buNone/>
            </a:pPr>
            <a:r>
              <a:rPr lang="ar-SA" sz="2800" b="1" dirty="0">
                <a:latin typeface="Traditional Arabic" pitchFamily="18" charset="-78"/>
                <a:ea typeface="Times New Roman"/>
                <a:cs typeface="Traditional Arabic" pitchFamily="18" charset="-78"/>
              </a:rPr>
              <a:t> </a:t>
            </a:r>
            <a:r>
              <a:rPr lang="fa-IR" sz="2800" b="1" dirty="0">
                <a:latin typeface="Traditional Arabic" pitchFamily="18" charset="-78"/>
                <a:ea typeface="Times New Roman"/>
                <a:cs typeface="Traditional Arabic" pitchFamily="18" charset="-78"/>
              </a:rPr>
              <a:t>هرچه آسيب شديدترباشد خطر خودكشي بيشتر است.</a:t>
            </a:r>
            <a:endParaRPr lang="en-US" sz="2800" b="1" dirty="0">
              <a:latin typeface="Traditional Arabic" pitchFamily="18" charset="-78"/>
              <a:ea typeface="Times New Roman"/>
              <a:cs typeface="Traditional Arabic" pitchFamily="18" charset="-78"/>
            </a:endParaRPr>
          </a:p>
          <a:p>
            <a:pPr indent="0" algn="justLow">
              <a:lnSpc>
                <a:spcPts val="3000"/>
              </a:lnSpc>
              <a:buNone/>
            </a:pPr>
            <a:endParaRPr lang="fa-IR" sz="2800" b="1" dirty="0">
              <a:latin typeface="Traditional Arabic" pitchFamily="18" charset="-78"/>
              <a:ea typeface="Times New Roman"/>
              <a:cs typeface="Traditional Arabic" pitchFamily="18" charset="-78"/>
            </a:endParaRPr>
          </a:p>
          <a:p>
            <a:pPr indent="0" algn="justLow">
              <a:lnSpc>
                <a:spcPts val="3000"/>
              </a:lnSpc>
              <a:buNone/>
            </a:pPr>
            <a:endParaRPr lang="fa-IR" sz="2800" b="1" dirty="0">
              <a:latin typeface="Traditional Arabic" pitchFamily="18" charset="-78"/>
              <a:ea typeface="Times New Roman"/>
              <a:cs typeface="Traditional Arabic" pitchFamily="18" charset="-78"/>
            </a:endParaRPr>
          </a:p>
          <a:p>
            <a:pPr algn="just">
              <a:lnSpc>
                <a:spcPts val="3000"/>
              </a:lnSpc>
            </a:pPr>
            <a:endParaRPr lang="en-US" sz="2800" dirty="0">
              <a:latin typeface="Times New Roman"/>
              <a:ea typeface="Times New Roman"/>
              <a:cs typeface="B Kourosh" pitchFamily="2" charset="-78"/>
            </a:endParaRPr>
          </a:p>
          <a:p>
            <a:endParaRPr lang="fa-IR" dirty="0"/>
          </a:p>
        </p:txBody>
      </p:sp>
    </p:spTree>
    <p:extLst>
      <p:ext uri="{BB962C8B-B14F-4D97-AF65-F5344CB8AC3E}">
        <p14:creationId xmlns:p14="http://schemas.microsoft.com/office/powerpoint/2010/main" val="51984300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0"/>
            <a:ext cx="7315200" cy="5547361"/>
          </a:xfrm>
        </p:spPr>
        <p:txBody>
          <a:bodyPr/>
          <a:lstStyle/>
          <a:p>
            <a:pPr lvl="0" algn="just">
              <a:lnSpc>
                <a:spcPts val="3000"/>
              </a:lnSpc>
            </a:pPr>
            <a:r>
              <a:rPr lang="fa-IR" sz="2800" dirty="0">
                <a:solidFill>
                  <a:srgbClr val="FFFF00"/>
                </a:solidFill>
                <a:latin typeface="Times New Roman"/>
                <a:ea typeface="Times New Roman"/>
                <a:cs typeface="B Kourosh" pitchFamily="2" charset="-78"/>
              </a:rPr>
              <a:t>سرطان</a:t>
            </a:r>
            <a:endParaRPr lang="en-US" sz="2800" dirty="0">
              <a:solidFill>
                <a:srgbClr val="FFFF00"/>
              </a:solidFill>
              <a:latin typeface="Times New Roman"/>
              <a:ea typeface="Times New Roman"/>
              <a:cs typeface="B Kourosh" pitchFamily="2" charset="-78"/>
            </a:endParaRPr>
          </a:p>
          <a:p>
            <a:pPr indent="0" algn="justLow">
              <a:lnSpc>
                <a:spcPts val="2900"/>
              </a:lnSpc>
              <a:buNone/>
            </a:pPr>
            <a:r>
              <a:rPr lang="fa-IR" sz="2400" b="1" dirty="0">
                <a:latin typeface="Traditional Arabic" pitchFamily="18" charset="-78"/>
                <a:ea typeface="Times New Roman"/>
                <a:cs typeface="Traditional Arabic" pitchFamily="18" charset="-78"/>
              </a:rPr>
              <a:t>شواهدي در دست است كه بيماري‌های صعب العلاج  مانند سرطان با افزايش ميزان خودكشي  مرتبط هستند. خطر خودكشي دربیماران صعب العلاج (سرطان) در گروه های زیر بيشتر است :</a:t>
            </a:r>
            <a:endParaRPr lang="en-US" sz="2400" b="1" dirty="0">
              <a:latin typeface="Traditional Arabic" pitchFamily="18" charset="-78"/>
              <a:ea typeface="Times New Roman"/>
              <a:cs typeface="Traditional Arabic" pitchFamily="18" charset="-78"/>
            </a:endParaRPr>
          </a:p>
          <a:p>
            <a:pPr marL="342900" lvl="0" indent="-342900" algn="justLow">
              <a:lnSpc>
                <a:spcPts val="2900"/>
              </a:lnSpc>
              <a:buFont typeface="Symbol"/>
              <a:buChar char=""/>
              <a:tabLst>
                <a:tab pos="180340" algn="l"/>
              </a:tabLst>
            </a:pPr>
            <a:r>
              <a:rPr lang="fa-IR" sz="2400" b="1" dirty="0">
                <a:latin typeface="Traditional Arabic" pitchFamily="18" charset="-78"/>
                <a:ea typeface="Times New Roman"/>
                <a:cs typeface="Traditional Arabic" pitchFamily="18" charset="-78"/>
              </a:rPr>
              <a:t>جنس مرد؛</a:t>
            </a:r>
            <a:endParaRPr lang="en-US" sz="2400" b="1" dirty="0">
              <a:latin typeface="Traditional Arabic" pitchFamily="18" charset="-78"/>
              <a:ea typeface="Times New Roman"/>
              <a:cs typeface="Traditional Arabic" pitchFamily="18" charset="-78"/>
            </a:endParaRPr>
          </a:p>
          <a:p>
            <a:pPr marL="342900" lvl="0" indent="-342900" algn="justLow">
              <a:lnSpc>
                <a:spcPts val="2900"/>
              </a:lnSpc>
              <a:buFont typeface="Symbol"/>
              <a:buChar char=""/>
              <a:tabLst>
                <a:tab pos="180340" algn="l"/>
              </a:tabLst>
            </a:pPr>
            <a:r>
              <a:rPr lang="fa-IR" sz="2400" b="1" dirty="0">
                <a:latin typeface="Traditional Arabic" pitchFamily="18" charset="-78"/>
                <a:ea typeface="Times New Roman"/>
                <a:cs typeface="Traditional Arabic" pitchFamily="18" charset="-78"/>
              </a:rPr>
              <a:t>بلافاصله پس از تشخيص(طي 5 سال اول)؛</a:t>
            </a:r>
            <a:endParaRPr lang="en-US" sz="2400" b="1" dirty="0">
              <a:latin typeface="Traditional Arabic" pitchFamily="18" charset="-78"/>
              <a:ea typeface="Times New Roman"/>
              <a:cs typeface="Traditional Arabic" pitchFamily="18" charset="-78"/>
            </a:endParaRPr>
          </a:p>
          <a:p>
            <a:pPr marL="342900" lvl="0" indent="-342900" algn="justLow">
              <a:lnSpc>
                <a:spcPts val="2900"/>
              </a:lnSpc>
              <a:buFont typeface="Symbol"/>
              <a:buChar char=""/>
              <a:tabLst>
                <a:tab pos="180340" algn="l"/>
              </a:tabLst>
            </a:pPr>
            <a:r>
              <a:rPr lang="fa-IR" sz="2400" b="1" dirty="0">
                <a:latin typeface="Traditional Arabic" pitchFamily="18" charset="-78"/>
                <a:ea typeface="Times New Roman"/>
                <a:cs typeface="Traditional Arabic" pitchFamily="18" charset="-78"/>
              </a:rPr>
              <a:t>وقتي بيمار تحت  شيمي درماني قرار دارد؛</a:t>
            </a:r>
            <a:endParaRPr lang="en-US" sz="2400" b="1" dirty="0">
              <a:latin typeface="Traditional Arabic" pitchFamily="18" charset="-78"/>
              <a:ea typeface="Times New Roman"/>
              <a:cs typeface="Traditional Arabic" pitchFamily="18" charset="-78"/>
            </a:endParaRPr>
          </a:p>
          <a:p>
            <a:pPr algn="just">
              <a:lnSpc>
                <a:spcPts val="3000"/>
              </a:lnSpc>
            </a:pPr>
            <a:r>
              <a:rPr lang="fa-IR" sz="2800" dirty="0">
                <a:solidFill>
                  <a:srgbClr val="FFFF00"/>
                </a:solidFill>
                <a:latin typeface="Times New Roman"/>
                <a:ea typeface="Times New Roman"/>
                <a:cs typeface="B Kourosh" pitchFamily="2" charset="-78"/>
              </a:rPr>
              <a:t>ايدز</a:t>
            </a:r>
            <a:endParaRPr lang="en-US" sz="2800" dirty="0">
              <a:solidFill>
                <a:srgbClr val="FFFF00"/>
              </a:solidFill>
              <a:latin typeface="Times New Roman"/>
              <a:ea typeface="Times New Roman"/>
              <a:cs typeface="B Kourosh" pitchFamily="2" charset="-78"/>
            </a:endParaRPr>
          </a:p>
          <a:p>
            <a:pPr indent="0" algn="justLow">
              <a:lnSpc>
                <a:spcPts val="2900"/>
              </a:lnSpc>
              <a:buNone/>
            </a:pPr>
            <a:r>
              <a:rPr lang="fa-IR" sz="2400" b="1" dirty="0">
                <a:latin typeface="Traditional Arabic" pitchFamily="18" charset="-78"/>
                <a:ea typeface="Times New Roman"/>
                <a:cs typeface="Traditional Arabic" pitchFamily="18" charset="-78"/>
              </a:rPr>
              <a:t>ننگ بيماري، پيش‌آگهي بد و طبيعت بيماري خطر خودكشي را در </a:t>
            </a:r>
          </a:p>
          <a:p>
            <a:pPr indent="0" algn="justLow">
              <a:lnSpc>
                <a:spcPts val="2900"/>
              </a:lnSpc>
              <a:buNone/>
            </a:pPr>
            <a:r>
              <a:rPr lang="fa-IR" sz="2400" b="1" dirty="0">
                <a:latin typeface="Traditional Arabic" pitchFamily="18" charset="-78"/>
                <a:ea typeface="Times New Roman"/>
                <a:cs typeface="Traditional Arabic" pitchFamily="18" charset="-78"/>
              </a:rPr>
              <a:t>افراد مبتلا افزايش مي‌دهد.</a:t>
            </a:r>
            <a:endParaRPr lang="en-US" sz="2400" b="1" dirty="0">
              <a:latin typeface="Traditional Arabic" pitchFamily="18" charset="-78"/>
              <a:ea typeface="Times New Roman"/>
              <a:cs typeface="Traditional Arabic" pitchFamily="18" charset="-78"/>
            </a:endParaRPr>
          </a:p>
          <a:p>
            <a:pPr indent="0" algn="justLow">
              <a:lnSpc>
                <a:spcPts val="2900"/>
              </a:lnSpc>
              <a:buNone/>
            </a:pPr>
            <a:r>
              <a:rPr lang="fa-IR" sz="2400" b="1" dirty="0">
                <a:latin typeface="Traditional Arabic" pitchFamily="18" charset="-78"/>
                <a:ea typeface="Times New Roman"/>
                <a:cs typeface="Traditional Arabic" pitchFamily="18" charset="-78"/>
              </a:rPr>
              <a:t>در زمان تشخيص وقتي كه شخص، مشاوره ی پس از آزمايش را انجام </a:t>
            </a:r>
          </a:p>
          <a:p>
            <a:pPr indent="0" algn="justLow">
              <a:lnSpc>
                <a:spcPts val="2900"/>
              </a:lnSpc>
              <a:buNone/>
            </a:pPr>
            <a:r>
              <a:rPr lang="fa-IR" sz="2400" b="1" dirty="0">
                <a:latin typeface="Traditional Arabic" pitchFamily="18" charset="-78"/>
                <a:ea typeface="Times New Roman"/>
                <a:cs typeface="Traditional Arabic" pitchFamily="18" charset="-78"/>
              </a:rPr>
              <a:t>نداده است خطر خودكشي بیشتر است .</a:t>
            </a:r>
            <a:endParaRPr lang="en-US" sz="2400" b="1" dirty="0">
              <a:latin typeface="Traditional Arabic" pitchFamily="18" charset="-78"/>
              <a:ea typeface="Times New Roman"/>
              <a:cs typeface="Traditional Arabic" pitchFamily="18" charset="-78"/>
            </a:endParaRPr>
          </a:p>
          <a:p>
            <a:pPr marL="45720" indent="0">
              <a:buNone/>
            </a:pPr>
            <a:endParaRPr lang="fa-IR" sz="2800" b="1" dirty="0">
              <a:latin typeface="Traditional Arabic" pitchFamily="18" charset="-78"/>
              <a:ea typeface="Times New Roman"/>
              <a:cs typeface="Traditional Arabic" pitchFamily="18" charset="-78"/>
            </a:endParaRPr>
          </a:p>
        </p:txBody>
      </p:sp>
      <p:pic>
        <p:nvPicPr>
          <p:cNvPr id="1026" name="Picture 2" descr="J:\1روان\2DG029CAYHVDF5CA49N5EICA8R3D82CA4FLW8WCA4AK5YNCAQUT12CCAJ6MVGECAFU1QNNCA2IOO7UCA1WASG0CAKWLK38CAA1OCFZCAB25R6LCAZ2BR70CATLSFHVCAAJFJZ3CAFHEGXKCAB1KKM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607810">
            <a:off x="149575" y="3045556"/>
            <a:ext cx="1981200" cy="1876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09954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1"/>
            <a:ext cx="7315200" cy="5928360"/>
          </a:xfrm>
        </p:spPr>
        <p:txBody>
          <a:bodyPr/>
          <a:lstStyle/>
          <a:p>
            <a:pPr algn="just">
              <a:lnSpc>
                <a:spcPts val="3000"/>
              </a:lnSpc>
            </a:pPr>
            <a:r>
              <a:rPr lang="fa-IR" sz="2800" dirty="0">
                <a:solidFill>
                  <a:srgbClr val="FFFF00"/>
                </a:solidFill>
                <a:latin typeface="Times New Roman"/>
                <a:ea typeface="Times New Roman"/>
                <a:cs typeface="B Kourosh" pitchFamily="2" charset="-78"/>
              </a:rPr>
              <a:t>بيماري‌هاي مزمن</a:t>
            </a:r>
            <a:endParaRPr lang="en-US" sz="2800" dirty="0">
              <a:solidFill>
                <a:srgbClr val="FFFF00"/>
              </a:solidFill>
              <a:latin typeface="Times New Roman"/>
              <a:ea typeface="Times New Roman"/>
              <a:cs typeface="B Kourosh" pitchFamily="2" charset="-78"/>
            </a:endParaRPr>
          </a:p>
          <a:p>
            <a:pPr indent="180340" algn="justLow">
              <a:lnSpc>
                <a:spcPts val="2900"/>
              </a:lnSpc>
            </a:pPr>
            <a:r>
              <a:rPr lang="fa-IR" b="1" dirty="0">
                <a:latin typeface="Times New Roman"/>
                <a:ea typeface="Times New Roman"/>
                <a:cs typeface="B Lotus"/>
              </a:rPr>
              <a:t>بيماري‌هاي جسمي زير با افزايش خطر خودكشي  مرتبط هستند:</a:t>
            </a:r>
            <a:endParaRPr lang="en-US" dirty="0">
              <a:latin typeface="Times New Roman"/>
              <a:ea typeface="Times New Roman"/>
              <a:cs typeface="B Lotus"/>
            </a:endParaRPr>
          </a:p>
          <a:p>
            <a:pPr marL="342900" lvl="0" indent="-342900" algn="justLow">
              <a:lnSpc>
                <a:spcPts val="2900"/>
              </a:lnSpc>
              <a:buFont typeface="Times New Roman"/>
              <a:buChar char="-"/>
            </a:pPr>
            <a:r>
              <a:rPr lang="fa-IR" b="1" dirty="0">
                <a:latin typeface="Times New Roman"/>
                <a:ea typeface="Times New Roman"/>
                <a:cs typeface="B Lotus"/>
              </a:rPr>
              <a:t>ديابت؛</a:t>
            </a:r>
            <a:endParaRPr lang="en-US" dirty="0">
              <a:latin typeface="Times New Roman"/>
              <a:ea typeface="Times New Roman"/>
              <a:cs typeface="B Lotus"/>
            </a:endParaRPr>
          </a:p>
          <a:p>
            <a:pPr marL="342900" lvl="0" indent="-342900" algn="justLow">
              <a:lnSpc>
                <a:spcPts val="2900"/>
              </a:lnSpc>
              <a:buFont typeface="Times New Roman"/>
              <a:buChar char="-"/>
            </a:pPr>
            <a:r>
              <a:rPr lang="fa-IR" b="1" dirty="0">
                <a:latin typeface="Times New Roman"/>
                <a:ea typeface="Times New Roman"/>
                <a:cs typeface="B Lotus"/>
              </a:rPr>
              <a:t>مولتيپل اسكلروزيس(</a:t>
            </a:r>
            <a:r>
              <a:rPr lang="en-US" b="1" dirty="0">
                <a:latin typeface="Times New Roman"/>
                <a:ea typeface="Times New Roman"/>
                <a:cs typeface="B Lotus"/>
              </a:rPr>
              <a:t>MS</a:t>
            </a:r>
            <a:r>
              <a:rPr lang="fa-IR" b="1" dirty="0">
                <a:latin typeface="Times New Roman"/>
                <a:ea typeface="Times New Roman"/>
                <a:cs typeface="B Lotus"/>
              </a:rPr>
              <a:t>)؛</a:t>
            </a:r>
            <a:endParaRPr lang="en-US" dirty="0">
              <a:latin typeface="Times New Roman"/>
              <a:ea typeface="Times New Roman"/>
              <a:cs typeface="B Lotus"/>
            </a:endParaRPr>
          </a:p>
          <a:p>
            <a:pPr marL="342900" lvl="0" indent="-342900" algn="justLow">
              <a:lnSpc>
                <a:spcPts val="2900"/>
              </a:lnSpc>
              <a:buFont typeface="Times New Roman"/>
              <a:buChar char="-"/>
            </a:pPr>
            <a:r>
              <a:rPr lang="fa-IR" b="1" dirty="0">
                <a:latin typeface="Times New Roman"/>
                <a:ea typeface="Times New Roman"/>
                <a:cs typeface="B Lotus"/>
              </a:rPr>
              <a:t>بيماري‌هاي مزمن كليوي و كبدي؛</a:t>
            </a:r>
            <a:endParaRPr lang="en-US" dirty="0">
              <a:latin typeface="Times New Roman"/>
              <a:ea typeface="Times New Roman"/>
              <a:cs typeface="B Lotus"/>
            </a:endParaRPr>
          </a:p>
          <a:p>
            <a:pPr marL="342900" lvl="0" indent="-342900" algn="justLow">
              <a:lnSpc>
                <a:spcPts val="2900"/>
              </a:lnSpc>
              <a:buFont typeface="Times New Roman"/>
              <a:buChar char="-"/>
            </a:pPr>
            <a:r>
              <a:rPr lang="fa-IR" b="1" dirty="0">
                <a:latin typeface="Times New Roman"/>
                <a:ea typeface="Times New Roman"/>
                <a:cs typeface="B Lotus"/>
              </a:rPr>
              <a:t>بيماري‌هاي استخوان و مفاصل با درد مزمن؛</a:t>
            </a:r>
            <a:endParaRPr lang="en-US" dirty="0">
              <a:latin typeface="Times New Roman"/>
              <a:ea typeface="Times New Roman"/>
              <a:cs typeface="B Lotus"/>
            </a:endParaRPr>
          </a:p>
          <a:p>
            <a:pPr marL="342900" lvl="0" indent="-342900" algn="justLow">
              <a:lnSpc>
                <a:spcPts val="2900"/>
              </a:lnSpc>
              <a:buFont typeface="Times New Roman"/>
              <a:buChar char="-"/>
            </a:pPr>
            <a:r>
              <a:rPr lang="fa-IR" b="1" dirty="0">
                <a:latin typeface="Times New Roman"/>
                <a:ea typeface="Times New Roman"/>
                <a:cs typeface="B Lotus"/>
              </a:rPr>
              <a:t>بيماري‌هاي قلبي عروقي و عصبي عروقي؛</a:t>
            </a:r>
            <a:endParaRPr lang="en-US" dirty="0">
              <a:latin typeface="Times New Roman"/>
              <a:ea typeface="Times New Roman"/>
              <a:cs typeface="B Lotus"/>
            </a:endParaRPr>
          </a:p>
          <a:p>
            <a:pPr marL="342900" lvl="0" indent="-342900" algn="justLow">
              <a:lnSpc>
                <a:spcPts val="2900"/>
              </a:lnSpc>
              <a:buFont typeface="Times New Roman"/>
              <a:buChar char="-"/>
            </a:pPr>
            <a:r>
              <a:rPr lang="fa-IR" b="1" dirty="0">
                <a:latin typeface="Times New Roman"/>
                <a:ea typeface="Times New Roman"/>
                <a:cs typeface="B Lotus"/>
              </a:rPr>
              <a:t>كساني كه معلولیتی مانند اشکال در بینایی، شنوایی یا راه رفتن دارند نيز در معرض خطر خودكشي هستند.</a:t>
            </a:r>
            <a:endParaRPr lang="en-US" dirty="0">
              <a:latin typeface="Times New Roman"/>
              <a:ea typeface="Times New Roman"/>
              <a:cs typeface="B Lotus"/>
            </a:endParaRPr>
          </a:p>
          <a:p>
            <a:endParaRPr lang="fa-IR" dirty="0"/>
          </a:p>
        </p:txBody>
      </p:sp>
      <p:graphicFrame>
        <p:nvGraphicFramePr>
          <p:cNvPr id="4" name="Table 3"/>
          <p:cNvGraphicFramePr>
            <a:graphicFrameLocks noGrp="1"/>
          </p:cNvGraphicFramePr>
          <p:nvPr>
            <p:extLst>
              <p:ext uri="{D42A27DB-BD31-4B8C-83A1-F6EECF244321}">
                <p14:modId xmlns:p14="http://schemas.microsoft.com/office/powerpoint/2010/main" val="859698602"/>
              </p:ext>
            </p:extLst>
          </p:nvPr>
        </p:nvGraphicFramePr>
        <p:xfrm>
          <a:off x="1752600" y="4876800"/>
          <a:ext cx="6096000" cy="483870"/>
        </p:xfrm>
        <a:graphic>
          <a:graphicData uri="http://schemas.openxmlformats.org/drawingml/2006/table">
            <a:tbl>
              <a:tblPr rtl="1" firstRow="1" bandRow="1">
                <a:tableStyleId>{5C22544A-7EE6-4342-B048-85BDC9FD1C3A}</a:tableStyleId>
              </a:tblPr>
              <a:tblGrid>
                <a:gridCol w="6096000">
                  <a:extLst>
                    <a:ext uri="{9D8B030D-6E8A-4147-A177-3AD203B41FA5}">
                      <a16:colId xmlns:a16="http://schemas.microsoft.com/office/drawing/2014/main" val="20000"/>
                    </a:ext>
                  </a:extLst>
                </a:gridCol>
              </a:tblGrid>
              <a:tr h="370840">
                <a:tc>
                  <a:txBody>
                    <a:bodyPr/>
                    <a:lstStyle/>
                    <a:p>
                      <a:pPr marL="45720" indent="0" algn="just" defTabSz="914400" rtl="1" eaLnBrk="1" latinLnBrk="0" hangingPunct="1">
                        <a:lnSpc>
                          <a:spcPts val="3000"/>
                        </a:lnSpc>
                        <a:spcBef>
                          <a:spcPct val="20000"/>
                        </a:spcBef>
                        <a:buClr>
                          <a:schemeClr val="tx2"/>
                        </a:buClr>
                        <a:buFont typeface="Wingdings" charset="2"/>
                        <a:buNone/>
                      </a:pPr>
                      <a:r>
                        <a:rPr lang="fa-IR" sz="2800" kern="1200" dirty="0">
                          <a:solidFill>
                            <a:schemeClr val="bg1"/>
                          </a:solidFill>
                          <a:latin typeface="Times New Roman"/>
                          <a:ea typeface="Times New Roman"/>
                          <a:cs typeface="B Kourosh" pitchFamily="2" charset="-78"/>
                        </a:rPr>
                        <a:t>در بیماری های مزمن ودردناک خطر خودکشی افزایش می یابد.</a:t>
                      </a: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64670425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90601"/>
            <a:ext cx="7315200" cy="533399"/>
          </a:xfrm>
        </p:spPr>
        <p:txBody>
          <a:bodyPr>
            <a:normAutofit fontScale="90000"/>
          </a:bodyPr>
          <a:lstStyle/>
          <a:p>
            <a:pPr marL="228600" lvl="0" indent="-182880" algn="r">
              <a:lnSpc>
                <a:spcPts val="3000"/>
              </a:lnSpc>
              <a:spcBef>
                <a:spcPct val="20000"/>
              </a:spcBef>
            </a:pPr>
            <a:r>
              <a:rPr lang="fa-IR" sz="2800" dirty="0">
                <a:solidFill>
                  <a:schemeClr val="tx1"/>
                </a:solidFill>
                <a:latin typeface="Times New Roman"/>
                <a:ea typeface="Times New Roman"/>
                <a:cs typeface="B Kourosh" pitchFamily="2" charset="-78"/>
              </a:rPr>
              <a:t>عوامل جمعیت شناختی </a:t>
            </a:r>
            <a:br>
              <a:rPr lang="en-US" sz="1400" b="1" dirty="0">
                <a:solidFill>
                  <a:prstClr val="white"/>
                </a:solidFill>
                <a:latin typeface="Times New Roman"/>
                <a:ea typeface="Times New Roman"/>
                <a:cs typeface="B Titr"/>
              </a:rPr>
            </a:br>
            <a:endParaRPr lang="fa-IR" dirty="0"/>
          </a:p>
        </p:txBody>
      </p:sp>
      <p:sp>
        <p:nvSpPr>
          <p:cNvPr id="3" name="Content Placeholder 2"/>
          <p:cNvSpPr>
            <a:spLocks noGrp="1"/>
          </p:cNvSpPr>
          <p:nvPr>
            <p:ph idx="1"/>
          </p:nvPr>
        </p:nvSpPr>
        <p:spPr>
          <a:xfrm>
            <a:off x="1295400" y="1447800"/>
            <a:ext cx="7315200" cy="3539527"/>
          </a:xfrm>
        </p:spPr>
        <p:txBody>
          <a:bodyPr>
            <a:normAutofit fontScale="62500" lnSpcReduction="20000"/>
          </a:bodyPr>
          <a:lstStyle/>
          <a:p>
            <a:pPr algn="just">
              <a:lnSpc>
                <a:spcPts val="3000"/>
              </a:lnSpc>
            </a:pPr>
            <a:r>
              <a:rPr lang="fa-IR" sz="3300" dirty="0">
                <a:solidFill>
                  <a:srgbClr val="FFFF00"/>
                </a:solidFill>
                <a:latin typeface="Times New Roman"/>
                <a:ea typeface="Times New Roman"/>
                <a:cs typeface="B Kourosh" pitchFamily="2" charset="-78"/>
              </a:rPr>
              <a:t>جنس</a:t>
            </a:r>
            <a:endParaRPr lang="en-US" sz="3300" dirty="0">
              <a:solidFill>
                <a:srgbClr val="FFFF00"/>
              </a:solidFill>
              <a:latin typeface="Times New Roman"/>
              <a:ea typeface="Times New Roman"/>
              <a:cs typeface="B Kourosh" pitchFamily="2" charset="-78"/>
            </a:endParaRPr>
          </a:p>
          <a:p>
            <a:pPr indent="0" algn="justLow">
              <a:lnSpc>
                <a:spcPts val="2900"/>
              </a:lnSpc>
              <a:buNone/>
            </a:pPr>
            <a:r>
              <a:rPr lang="fa-IR" sz="2900" b="1" dirty="0">
                <a:latin typeface="Times New Roman"/>
                <a:ea typeface="Times New Roman"/>
                <a:cs typeface="B Lotus"/>
              </a:rPr>
              <a:t>مردان بیش از زنان در اثر خودکشی فوت می‌کنند ولی اقدام به خودکشی در زنان بیشتر است.</a:t>
            </a:r>
            <a:endParaRPr lang="en-US" sz="2900" dirty="0">
              <a:latin typeface="Times New Roman"/>
              <a:ea typeface="Times New Roman"/>
              <a:cs typeface="B Lotus"/>
            </a:endParaRPr>
          </a:p>
          <a:p>
            <a:pPr algn="just">
              <a:lnSpc>
                <a:spcPts val="3000"/>
              </a:lnSpc>
            </a:pPr>
            <a:r>
              <a:rPr lang="fa-IR" sz="3300" dirty="0">
                <a:solidFill>
                  <a:srgbClr val="FFFF00"/>
                </a:solidFill>
                <a:latin typeface="Times New Roman"/>
                <a:ea typeface="Times New Roman"/>
                <a:cs typeface="B Kourosh" pitchFamily="2" charset="-78"/>
              </a:rPr>
              <a:t>سن</a:t>
            </a:r>
            <a:r>
              <a:rPr lang="fa-IR" sz="1800" b="1" dirty="0">
                <a:latin typeface="Times New Roman"/>
                <a:ea typeface="Times New Roman"/>
                <a:cs typeface="B Titr"/>
              </a:rPr>
              <a:t> </a:t>
            </a:r>
            <a:endParaRPr lang="en-US" sz="1800" b="1" dirty="0">
              <a:latin typeface="Times New Roman"/>
              <a:ea typeface="Times New Roman"/>
              <a:cs typeface="B Titr"/>
            </a:endParaRPr>
          </a:p>
          <a:p>
            <a:pPr indent="0" algn="justLow">
              <a:lnSpc>
                <a:spcPts val="2900"/>
              </a:lnSpc>
              <a:buNone/>
            </a:pPr>
            <a:r>
              <a:rPr lang="fa-IR" sz="2900" b="1" dirty="0">
                <a:latin typeface="Times New Roman"/>
                <a:ea typeface="Times New Roman"/>
                <a:cs typeface="B Lotus"/>
              </a:rPr>
              <a:t>بر اساس آمارهای جهانی خودکشی در دوگروه سنی زیر بیشترین میزان را دارد :</a:t>
            </a:r>
            <a:endParaRPr lang="en-US" sz="2900" b="1" dirty="0">
              <a:latin typeface="Times New Roman"/>
              <a:ea typeface="Times New Roman"/>
              <a:cs typeface="B Lotus"/>
            </a:endParaRPr>
          </a:p>
          <a:p>
            <a:pPr marL="342900" lvl="0" indent="-342900" algn="justLow">
              <a:lnSpc>
                <a:spcPts val="2900"/>
              </a:lnSpc>
              <a:buFont typeface="Symbol"/>
              <a:buChar char=""/>
              <a:tabLst>
                <a:tab pos="180340" algn="l"/>
              </a:tabLst>
            </a:pPr>
            <a:r>
              <a:rPr lang="fa-IR" sz="2900" b="1" dirty="0">
                <a:latin typeface="Times New Roman"/>
                <a:ea typeface="Times New Roman"/>
                <a:cs typeface="B Lotus"/>
              </a:rPr>
              <a:t>جوانان 35-15 سال؛</a:t>
            </a:r>
            <a:endParaRPr lang="en-US" sz="2900" b="1" dirty="0">
              <a:latin typeface="Times New Roman"/>
              <a:ea typeface="Times New Roman"/>
              <a:cs typeface="B Lotus"/>
            </a:endParaRPr>
          </a:p>
          <a:p>
            <a:pPr marL="342900" lvl="0" indent="-342900" algn="justLow">
              <a:lnSpc>
                <a:spcPts val="2900"/>
              </a:lnSpc>
              <a:buFont typeface="Symbol"/>
              <a:buChar char=""/>
              <a:tabLst>
                <a:tab pos="180340" algn="l"/>
              </a:tabLst>
            </a:pPr>
            <a:r>
              <a:rPr lang="fa-IR" sz="2900" b="1" dirty="0">
                <a:latin typeface="Times New Roman"/>
                <a:ea typeface="Times New Roman"/>
                <a:cs typeface="B Lotus"/>
              </a:rPr>
              <a:t>افراد مسن بیش از 75 سال ( در ایران این موضوع صدق نمی کند)؛</a:t>
            </a:r>
            <a:endParaRPr lang="en-US" sz="2900" b="1" dirty="0">
              <a:latin typeface="Times New Roman"/>
              <a:ea typeface="Times New Roman"/>
              <a:cs typeface="B Lotus"/>
            </a:endParaRPr>
          </a:p>
          <a:p>
            <a:pPr indent="0" algn="justLow">
              <a:lnSpc>
                <a:spcPts val="2900"/>
              </a:lnSpc>
              <a:buNone/>
            </a:pPr>
            <a:r>
              <a:rPr lang="fa-IR" sz="2900" b="1" dirty="0">
                <a:latin typeface="Times New Roman"/>
                <a:ea typeface="Times New Roman"/>
                <a:cs typeface="B Lotus"/>
              </a:rPr>
              <a:t>بر اساس آمارهای مربوط به خودکشی در ایران، بالاترین میزان خودکشی مربوط به جوانان زیر 30 سال است.</a:t>
            </a:r>
            <a:endParaRPr lang="en-US" sz="2900" b="1" dirty="0">
              <a:latin typeface="Times New Roman"/>
              <a:ea typeface="Times New Roman"/>
              <a:cs typeface="B Lotus"/>
            </a:endParaRPr>
          </a:p>
        </p:txBody>
      </p:sp>
    </p:spTree>
    <p:extLst>
      <p:ext uri="{BB962C8B-B14F-4D97-AF65-F5344CB8AC3E}">
        <p14:creationId xmlns:p14="http://schemas.microsoft.com/office/powerpoint/2010/main" val="173741405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1"/>
            <a:ext cx="7391400" cy="6080760"/>
          </a:xfrm>
        </p:spPr>
        <p:txBody>
          <a:bodyPr/>
          <a:lstStyle/>
          <a:p>
            <a:pPr algn="just">
              <a:lnSpc>
                <a:spcPts val="3000"/>
              </a:lnSpc>
            </a:pPr>
            <a:r>
              <a:rPr lang="fa-IR" sz="2100" dirty="0">
                <a:solidFill>
                  <a:srgbClr val="FFFF00"/>
                </a:solidFill>
                <a:latin typeface="Times New Roman"/>
                <a:ea typeface="Times New Roman"/>
                <a:cs typeface="B Kourosh" pitchFamily="2" charset="-78"/>
              </a:rPr>
              <a:t>وضعیت تأهل</a:t>
            </a:r>
            <a:endParaRPr lang="en-US" sz="2100" dirty="0">
              <a:solidFill>
                <a:srgbClr val="FFFF00"/>
              </a:solidFill>
              <a:latin typeface="Times New Roman"/>
              <a:ea typeface="Times New Roman"/>
              <a:cs typeface="B Kourosh" pitchFamily="2" charset="-78"/>
            </a:endParaRPr>
          </a:p>
          <a:p>
            <a:pPr marL="19685" indent="0" algn="just">
              <a:lnSpc>
                <a:spcPts val="2900"/>
              </a:lnSpc>
              <a:buNone/>
            </a:pPr>
            <a:r>
              <a:rPr lang="fa-IR" b="1" dirty="0">
                <a:latin typeface="Times New Roman"/>
                <a:ea typeface="Times New Roman"/>
                <a:cs typeface="B Lotus"/>
              </a:rPr>
              <a:t>افراد طلاق گرفته، بیوه و مجرد و بچه های طلاق خطر بیشتری برای خودکشی نسبت به افراد متأهل دارند.کسانی که به تنهایی زندگی می‌کنند یا جدا شده‌اند آسیب‌پذیری بیشتری دارند.</a:t>
            </a:r>
            <a:endParaRPr lang="en-US" dirty="0">
              <a:latin typeface="Times New Roman"/>
              <a:ea typeface="Times New Roman"/>
            </a:endParaRPr>
          </a:p>
          <a:p>
            <a:pPr algn="just">
              <a:lnSpc>
                <a:spcPts val="3000"/>
              </a:lnSpc>
            </a:pPr>
            <a:r>
              <a:rPr lang="fa-IR" sz="2100" dirty="0">
                <a:solidFill>
                  <a:srgbClr val="FFFF00"/>
                </a:solidFill>
                <a:latin typeface="Times New Roman"/>
                <a:ea typeface="Times New Roman"/>
                <a:cs typeface="B Kourosh" pitchFamily="2" charset="-78"/>
              </a:rPr>
              <a:t>شغل </a:t>
            </a:r>
            <a:endParaRPr lang="en-US" sz="2100" dirty="0">
              <a:solidFill>
                <a:srgbClr val="FFFF00"/>
              </a:solidFill>
              <a:latin typeface="Times New Roman"/>
              <a:ea typeface="Times New Roman"/>
              <a:cs typeface="B Kourosh" pitchFamily="2" charset="-78"/>
            </a:endParaRPr>
          </a:p>
          <a:p>
            <a:pPr marL="19685" indent="0" algn="just">
              <a:lnSpc>
                <a:spcPts val="2900"/>
              </a:lnSpc>
              <a:buNone/>
            </a:pPr>
            <a:r>
              <a:rPr lang="fa-IR" b="1" dirty="0">
                <a:latin typeface="Times New Roman"/>
                <a:ea typeface="Times New Roman"/>
                <a:cs typeface="B Lotus"/>
              </a:rPr>
              <a:t>افراد بیکار، بازنشستگان، زنان خانه دار، دانشجویان و دانش آموزان بالاترین میزان خودکشی را دارند.</a:t>
            </a:r>
            <a:endParaRPr lang="en-US" sz="1800" dirty="0">
              <a:latin typeface="Times New Roman"/>
              <a:ea typeface="Times New Roman"/>
            </a:endParaRPr>
          </a:p>
          <a:p>
            <a:pPr algn="just">
              <a:lnSpc>
                <a:spcPts val="3000"/>
              </a:lnSpc>
            </a:pPr>
            <a:r>
              <a:rPr lang="fa-IR" sz="2100" dirty="0">
                <a:solidFill>
                  <a:srgbClr val="FFFF00"/>
                </a:solidFill>
                <a:latin typeface="Times New Roman"/>
                <a:ea typeface="Times New Roman"/>
                <a:cs typeface="B Kourosh" pitchFamily="2" charset="-78"/>
              </a:rPr>
              <a:t>بیکاری</a:t>
            </a:r>
            <a:endParaRPr lang="en-US" sz="2100" dirty="0">
              <a:solidFill>
                <a:srgbClr val="FFFF00"/>
              </a:solidFill>
              <a:latin typeface="Times New Roman"/>
              <a:ea typeface="Times New Roman"/>
              <a:cs typeface="B Kourosh" pitchFamily="2" charset="-78"/>
            </a:endParaRPr>
          </a:p>
          <a:p>
            <a:pPr marL="45720" indent="0">
              <a:buNone/>
            </a:pPr>
            <a:r>
              <a:rPr lang="fa-IR" b="1" dirty="0">
                <a:latin typeface="Times New Roman"/>
                <a:ea typeface="Times New Roman"/>
                <a:cs typeface="B Lotus"/>
              </a:rPr>
              <a:t>ازدست دادن شغل با افزایش خطرخودکشی مرتبط است.</a:t>
            </a:r>
          </a:p>
          <a:p>
            <a:pPr algn="just">
              <a:lnSpc>
                <a:spcPts val="3000"/>
              </a:lnSpc>
            </a:pPr>
            <a:r>
              <a:rPr lang="fa-IR" sz="2100" dirty="0">
                <a:solidFill>
                  <a:srgbClr val="FFFF00"/>
                </a:solidFill>
                <a:latin typeface="Times New Roman"/>
                <a:ea typeface="Times New Roman"/>
                <a:cs typeface="B Kourosh" pitchFamily="2" charset="-78"/>
              </a:rPr>
              <a:t>مهاجرت </a:t>
            </a:r>
            <a:endParaRPr lang="en-US" sz="2100" dirty="0">
              <a:solidFill>
                <a:srgbClr val="FFFF00"/>
              </a:solidFill>
              <a:latin typeface="Times New Roman"/>
              <a:ea typeface="Times New Roman"/>
              <a:cs typeface="B Kourosh" pitchFamily="2" charset="-78"/>
            </a:endParaRPr>
          </a:p>
          <a:p>
            <a:pPr marL="19685" indent="0" algn="just">
              <a:lnSpc>
                <a:spcPts val="2900"/>
              </a:lnSpc>
              <a:buNone/>
            </a:pPr>
            <a:r>
              <a:rPr lang="fa-IR" b="1" dirty="0">
                <a:latin typeface="Times New Roman"/>
                <a:ea typeface="Times New Roman"/>
                <a:cs typeface="B Lotus"/>
              </a:rPr>
              <a:t>کسانی که از مناطق روستایی به شهری یا کشوری دیگر مهاجرت میکنند و حاشیه نشین ها مستعد رفتارهای خودکشی هستند.</a:t>
            </a:r>
            <a:endParaRPr lang="en-US" sz="1800" dirty="0">
              <a:latin typeface="Times New Roman"/>
              <a:ea typeface="Times New Roman"/>
            </a:endParaRPr>
          </a:p>
          <a:p>
            <a:pPr algn="just">
              <a:lnSpc>
                <a:spcPts val="2900"/>
              </a:lnSpc>
            </a:pPr>
            <a:r>
              <a:rPr lang="fa-IR" sz="2100" dirty="0">
                <a:solidFill>
                  <a:srgbClr val="FFFF00"/>
                </a:solidFill>
                <a:latin typeface="Times New Roman"/>
                <a:ea typeface="Times New Roman"/>
                <a:cs typeface="B Kourosh" pitchFamily="2" charset="-78"/>
              </a:rPr>
              <a:t>ابتلا به بیماری های صعب العلاج</a:t>
            </a:r>
            <a:endParaRPr lang="en-US" sz="2100" dirty="0">
              <a:solidFill>
                <a:srgbClr val="FFFF00"/>
              </a:solidFill>
              <a:latin typeface="Times New Roman"/>
              <a:ea typeface="Times New Roman"/>
              <a:cs typeface="B Kourosh" pitchFamily="2" charset="-78"/>
            </a:endParaRPr>
          </a:p>
          <a:p>
            <a:pPr marL="19685" indent="0" algn="just">
              <a:lnSpc>
                <a:spcPts val="2900"/>
              </a:lnSpc>
              <a:buNone/>
            </a:pPr>
            <a:r>
              <a:rPr lang="fa-IR" b="1" dirty="0">
                <a:latin typeface="Times New Roman"/>
                <a:ea typeface="Times New Roman"/>
                <a:cs typeface="B Lotus"/>
              </a:rPr>
              <a:t>ديابت، ایدز ، سرطان و...</a:t>
            </a:r>
            <a:endParaRPr lang="en-US" sz="1800" dirty="0">
              <a:latin typeface="Times New Roman"/>
              <a:ea typeface="Times New Roman"/>
            </a:endParaRPr>
          </a:p>
          <a:p>
            <a:pPr marL="45720" indent="0">
              <a:buNone/>
            </a:pPr>
            <a:endParaRPr lang="fa-IR" dirty="0"/>
          </a:p>
        </p:txBody>
      </p:sp>
    </p:spTree>
    <p:extLst>
      <p:ext uri="{BB962C8B-B14F-4D97-AF65-F5344CB8AC3E}">
        <p14:creationId xmlns:p14="http://schemas.microsoft.com/office/powerpoint/2010/main" val="21945867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          </a:t>
            </a:r>
          </a:p>
        </p:txBody>
      </p:sp>
      <p:pic>
        <p:nvPicPr>
          <p:cNvPr id="1026" name="Picture 2" descr="C:\Users\ravan\Desktop\تصاویر خودکشی\VICAU9NE10CAGAHYZLCABFJQ7YCAGORNJMCA0LQRENCA7F0VDPCAN4Y7F9CATQFF3ICAE3LJRHCAUE16DLCAQXDDYPCASOTXLVCAJJKW3SCA1DH412CATTWKWBCA0UA0VRCAINY18XCA5YKPALCAX8MT2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7239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762000" y="1524000"/>
            <a:ext cx="8010526" cy="1200329"/>
          </a:xfrm>
          <a:prstGeom prst="rect">
            <a:avLst/>
          </a:prstGeom>
          <a:noFill/>
        </p:spPr>
        <p:txBody>
          <a:bodyPr wrap="none" rtlCol="1">
            <a:spAutoFit/>
          </a:bodyPr>
          <a:lstStyle/>
          <a:p>
            <a:r>
              <a:rPr lang="fa-IR" sz="7200" b="1" dirty="0">
                <a:solidFill>
                  <a:srgbClr val="FF0000"/>
                </a:solidFill>
                <a:cs typeface="2  Esfehan" pitchFamily="2" charset="-78"/>
              </a:rPr>
              <a:t>پیشگیری از خودکشی</a:t>
            </a:r>
          </a:p>
        </p:txBody>
      </p:sp>
    </p:spTree>
    <p:extLst>
      <p:ext uri="{BB962C8B-B14F-4D97-AF65-F5344CB8AC3E}">
        <p14:creationId xmlns:p14="http://schemas.microsoft.com/office/powerpoint/2010/main" val="34855412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533400"/>
            <a:ext cx="7467600" cy="5749327"/>
          </a:xfrm>
        </p:spPr>
        <p:txBody>
          <a:bodyPr/>
          <a:lstStyle/>
          <a:p>
            <a:pPr algn="just">
              <a:lnSpc>
                <a:spcPts val="2900"/>
              </a:lnSpc>
            </a:pPr>
            <a:r>
              <a:rPr lang="ar-SA" sz="2100" dirty="0">
                <a:solidFill>
                  <a:srgbClr val="FFFF00"/>
                </a:solidFill>
                <a:latin typeface="Times New Roman"/>
                <a:ea typeface="Times New Roman"/>
                <a:cs typeface="B Kourosh" pitchFamily="2" charset="-78"/>
              </a:rPr>
              <a:t>ابتلا به برخی بيماريهاي عصبی –روانی</a:t>
            </a:r>
            <a:endParaRPr lang="en-US" sz="2100" dirty="0">
              <a:solidFill>
                <a:srgbClr val="FFFF00"/>
              </a:solidFill>
              <a:latin typeface="Times New Roman"/>
              <a:ea typeface="Times New Roman"/>
              <a:cs typeface="B Kourosh" pitchFamily="2" charset="-78"/>
            </a:endParaRPr>
          </a:p>
          <a:p>
            <a:pPr marL="19685" indent="0" algn="just">
              <a:lnSpc>
                <a:spcPts val="2900"/>
              </a:lnSpc>
              <a:buNone/>
            </a:pPr>
            <a:r>
              <a:rPr lang="fa-IR" b="1" dirty="0">
                <a:latin typeface="Times New Roman"/>
                <a:ea typeface="Times New Roman"/>
                <a:cs typeface="B Lotus"/>
              </a:rPr>
              <a:t>بیماران افسرده، بیماران با سایر اختلالات روانپزشکی، تشنج، سابقه آسیب به خود، اقدام هاي قبلي به خودكشي، افکار خودکشی، سابقه فاميلي خودكشي، </a:t>
            </a:r>
            <a:r>
              <a:rPr lang="en-US" b="1" dirty="0">
                <a:latin typeface="Times New Roman"/>
                <a:ea typeface="Times New Roman"/>
                <a:cs typeface="B Lotus"/>
              </a:rPr>
              <a:t>…, MS</a:t>
            </a:r>
            <a:endParaRPr lang="fa-IR" b="1" dirty="0">
              <a:latin typeface="Times New Roman"/>
              <a:ea typeface="Times New Roman"/>
              <a:cs typeface="B Lotus"/>
            </a:endParaRPr>
          </a:p>
          <a:p>
            <a:pPr marL="19685" indent="0" algn="just">
              <a:lnSpc>
                <a:spcPts val="2900"/>
              </a:lnSpc>
              <a:buNone/>
            </a:pPr>
            <a:endParaRPr lang="en-US" sz="1800" dirty="0">
              <a:latin typeface="Times New Roman"/>
              <a:ea typeface="Times New Roman"/>
            </a:endParaRPr>
          </a:p>
          <a:p>
            <a:pPr algn="just">
              <a:lnSpc>
                <a:spcPts val="2900"/>
              </a:lnSpc>
            </a:pPr>
            <a:r>
              <a:rPr lang="fa-IR" sz="2100" dirty="0">
                <a:solidFill>
                  <a:srgbClr val="FFFF00"/>
                </a:solidFill>
                <a:latin typeface="Times New Roman"/>
                <a:ea typeface="Times New Roman"/>
                <a:cs typeface="B Kourosh" pitchFamily="2" charset="-78"/>
              </a:rPr>
              <a:t>مصرف مواد و الكل </a:t>
            </a:r>
            <a:endParaRPr lang="en-US" sz="2100" dirty="0">
              <a:solidFill>
                <a:srgbClr val="FFFF00"/>
              </a:solidFill>
              <a:latin typeface="Times New Roman"/>
              <a:ea typeface="Times New Roman"/>
              <a:cs typeface="B Kourosh" pitchFamily="2" charset="-78"/>
            </a:endParaRPr>
          </a:p>
          <a:p>
            <a:pPr marL="45720" indent="0">
              <a:buNone/>
            </a:pPr>
            <a:r>
              <a:rPr lang="fa-IR" b="1" dirty="0">
                <a:latin typeface="Times New Roman"/>
                <a:ea typeface="Times New Roman"/>
                <a:cs typeface="B Lotus"/>
              </a:rPr>
              <a:t>افراد معتاد، خانواده معتادین و افراد مصرف کننده ی الکل، حشيش، آمفتامين، اپيوئيت ها و ساير </a:t>
            </a:r>
          </a:p>
          <a:p>
            <a:pPr marL="45720" indent="0" algn="just">
              <a:lnSpc>
                <a:spcPts val="3000"/>
              </a:lnSpc>
              <a:buNone/>
            </a:pPr>
            <a:endParaRPr lang="fa-IR" sz="3200" dirty="0">
              <a:latin typeface="Times New Roman"/>
              <a:ea typeface="Times New Roman"/>
              <a:cs typeface="B Kourosh" pitchFamily="2" charset="-78"/>
            </a:endParaRPr>
          </a:p>
        </p:txBody>
      </p:sp>
    </p:spTree>
    <p:extLst>
      <p:ext uri="{BB962C8B-B14F-4D97-AF65-F5344CB8AC3E}">
        <p14:creationId xmlns:p14="http://schemas.microsoft.com/office/powerpoint/2010/main" val="154747600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381000"/>
            <a:ext cx="7315200" cy="5928361"/>
          </a:xfrm>
        </p:spPr>
        <p:txBody>
          <a:bodyPr/>
          <a:lstStyle/>
          <a:p>
            <a:pPr marL="45720" indent="0" algn="just">
              <a:lnSpc>
                <a:spcPts val="3000"/>
              </a:lnSpc>
              <a:buNone/>
            </a:pPr>
            <a:r>
              <a:rPr lang="fa-IR" sz="3600" dirty="0">
                <a:solidFill>
                  <a:prstClr val="white"/>
                </a:solidFill>
                <a:latin typeface="Times New Roman"/>
                <a:ea typeface="Times New Roman"/>
                <a:cs typeface="B Kourosh" pitchFamily="2" charset="-78"/>
              </a:rPr>
              <a:t>عوامل محیطی</a:t>
            </a:r>
          </a:p>
          <a:p>
            <a:pPr algn="just">
              <a:lnSpc>
                <a:spcPts val="3000"/>
              </a:lnSpc>
            </a:pPr>
            <a:r>
              <a:rPr lang="fa-IR" sz="2100" dirty="0">
                <a:solidFill>
                  <a:srgbClr val="FFFF00"/>
                </a:solidFill>
                <a:latin typeface="Times New Roman"/>
                <a:ea typeface="Times New Roman"/>
                <a:cs typeface="B Kourosh" pitchFamily="2" charset="-78"/>
              </a:rPr>
              <a:t>عوامل فشارزای  زندگی </a:t>
            </a:r>
            <a:endParaRPr lang="en-US" sz="2100" dirty="0">
              <a:solidFill>
                <a:srgbClr val="FFFF00"/>
              </a:solidFill>
              <a:latin typeface="Times New Roman"/>
              <a:ea typeface="Times New Roman"/>
              <a:cs typeface="B Kourosh" pitchFamily="2" charset="-78"/>
            </a:endParaRPr>
          </a:p>
          <a:p>
            <a:pPr marL="45720" indent="0" algn="just">
              <a:lnSpc>
                <a:spcPts val="3000"/>
              </a:lnSpc>
              <a:buNone/>
            </a:pPr>
            <a:r>
              <a:rPr lang="fa-IR" b="1" dirty="0">
                <a:latin typeface="Times New Roman"/>
                <a:ea typeface="Times New Roman"/>
                <a:cs typeface="B Lotus"/>
              </a:rPr>
              <a:t>بیشتر کسانی که خودکشی می کنند برخی وقایع فشارزای زندگی را در مدت 3 ماه قبل از فوت  تجربه کرده اند:</a:t>
            </a:r>
            <a:endParaRPr lang="en-US" b="1" dirty="0">
              <a:latin typeface="Times New Roman"/>
              <a:ea typeface="Times New Roman"/>
              <a:cs typeface="B Titr"/>
            </a:endParaRPr>
          </a:p>
          <a:p>
            <a:pPr marL="342900" lvl="0" indent="-342900" algn="just">
              <a:lnSpc>
                <a:spcPts val="3000"/>
              </a:lnSpc>
              <a:buFont typeface="Symbol"/>
              <a:buChar char=""/>
            </a:pPr>
            <a:r>
              <a:rPr lang="fa-IR" b="1" dirty="0">
                <a:latin typeface="Times New Roman"/>
                <a:ea typeface="Times New Roman"/>
                <a:cs typeface="B Lotus"/>
              </a:rPr>
              <a:t>مشکلات شخصی مانند مشاجره با همسر، خانواده و دوستان یا افراد مورد علاقه؛</a:t>
            </a:r>
            <a:endParaRPr lang="en-US" b="1" dirty="0">
              <a:latin typeface="Times New Roman"/>
              <a:ea typeface="Times New Roman"/>
              <a:cs typeface="B Titr"/>
            </a:endParaRPr>
          </a:p>
          <a:p>
            <a:pPr marL="342900" lvl="0" indent="-342900" algn="just">
              <a:lnSpc>
                <a:spcPts val="3000"/>
              </a:lnSpc>
              <a:buFont typeface="Symbol"/>
              <a:buChar char=""/>
            </a:pPr>
            <a:r>
              <a:rPr lang="fa-IR" b="1" dirty="0">
                <a:latin typeface="Times New Roman"/>
                <a:ea typeface="Times New Roman"/>
                <a:cs typeface="B Lotus"/>
              </a:rPr>
              <a:t>طرد مانند جدایی از خانواده و دوستان؛</a:t>
            </a:r>
            <a:endParaRPr lang="en-US" b="1" dirty="0">
              <a:latin typeface="Times New Roman"/>
              <a:ea typeface="Times New Roman"/>
              <a:cs typeface="B Titr"/>
            </a:endParaRPr>
          </a:p>
          <a:p>
            <a:pPr marL="342900" lvl="0" indent="-342900" algn="just">
              <a:lnSpc>
                <a:spcPts val="3000"/>
              </a:lnSpc>
              <a:buFont typeface="Symbol"/>
              <a:buChar char=""/>
            </a:pPr>
            <a:r>
              <a:rPr lang="fa-IR" b="1" dirty="0">
                <a:latin typeface="Times New Roman"/>
                <a:ea typeface="Times New Roman"/>
                <a:cs typeface="B Lotus"/>
              </a:rPr>
              <a:t>فقدان مانند شکست مالی ، داغدیدگی؛</a:t>
            </a:r>
            <a:endParaRPr lang="en-US" b="1" dirty="0">
              <a:latin typeface="Times New Roman"/>
              <a:ea typeface="Times New Roman"/>
              <a:cs typeface="B Titr"/>
            </a:endParaRPr>
          </a:p>
          <a:p>
            <a:pPr marL="342900" lvl="0" indent="-342900" algn="just">
              <a:lnSpc>
                <a:spcPts val="3000"/>
              </a:lnSpc>
              <a:buFont typeface="Symbol"/>
              <a:buChar char=""/>
            </a:pPr>
            <a:r>
              <a:rPr lang="fa-IR" b="1" dirty="0">
                <a:latin typeface="Times New Roman"/>
                <a:ea typeface="Times New Roman"/>
                <a:cs typeface="B Lotus"/>
              </a:rPr>
              <a:t>مشکلات شغلی مانند از دست دادن شغل ، بازنشستگی ، مشکلات مالی؛ </a:t>
            </a:r>
            <a:endParaRPr lang="en-US" b="1" dirty="0">
              <a:latin typeface="Times New Roman"/>
              <a:ea typeface="Times New Roman"/>
              <a:cs typeface="B Titr"/>
            </a:endParaRPr>
          </a:p>
          <a:p>
            <a:pPr marL="342900" lvl="0" indent="-342900" algn="just">
              <a:lnSpc>
                <a:spcPts val="3000"/>
              </a:lnSpc>
              <a:buFont typeface="Symbol"/>
              <a:buChar char=""/>
            </a:pPr>
            <a:r>
              <a:rPr lang="fa-IR" b="1" dirty="0">
                <a:latin typeface="Times New Roman"/>
                <a:ea typeface="Times New Roman"/>
                <a:cs typeface="B Lotus"/>
              </a:rPr>
              <a:t>تغییرات در اجتماع  مانند تغییرات سریع در اوضاع سیاسی و اقتصادی؛</a:t>
            </a:r>
            <a:endParaRPr lang="en-US" b="1" dirty="0">
              <a:latin typeface="Times New Roman"/>
              <a:ea typeface="Times New Roman"/>
              <a:cs typeface="B Titr"/>
            </a:endParaRPr>
          </a:p>
          <a:p>
            <a:pPr marL="342900" lvl="0" indent="-342900" algn="just">
              <a:lnSpc>
                <a:spcPts val="3000"/>
              </a:lnSpc>
              <a:buFont typeface="Symbol"/>
              <a:buChar char=""/>
            </a:pPr>
            <a:r>
              <a:rPr lang="fa-IR" b="1" dirty="0">
                <a:latin typeface="Times New Roman"/>
                <a:ea typeface="Times New Roman"/>
                <a:cs typeface="B Lotus"/>
              </a:rPr>
              <a:t>سایرفشارهای روانی  مانند احساس شرمندگی و یا نگرانی از مقصرشناخته شدن؛</a:t>
            </a:r>
            <a:endParaRPr lang="en-US" b="1" dirty="0">
              <a:latin typeface="Times New Roman"/>
              <a:ea typeface="Times New Roman"/>
              <a:cs typeface="B Titr"/>
            </a:endParaRPr>
          </a:p>
          <a:p>
            <a:pPr marL="45720" indent="0">
              <a:buNone/>
            </a:pPr>
            <a:endParaRPr lang="fa-IR" dirty="0"/>
          </a:p>
        </p:txBody>
      </p:sp>
    </p:spTree>
    <p:extLst>
      <p:ext uri="{BB962C8B-B14F-4D97-AF65-F5344CB8AC3E}">
        <p14:creationId xmlns:p14="http://schemas.microsoft.com/office/powerpoint/2010/main" val="1069013117"/>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1"/>
            <a:ext cx="7315200" cy="5699760"/>
          </a:xfrm>
          <a:ln>
            <a:solidFill>
              <a:schemeClr val="accent1"/>
            </a:solidFill>
          </a:ln>
        </p:spPr>
        <p:txBody>
          <a:bodyPr/>
          <a:lstStyle/>
          <a:p>
            <a:pPr algn="just">
              <a:lnSpc>
                <a:spcPts val="3000"/>
              </a:lnSpc>
            </a:pPr>
            <a:r>
              <a:rPr lang="fa-IR" sz="2100" dirty="0">
                <a:solidFill>
                  <a:srgbClr val="FFFF00"/>
                </a:solidFill>
                <a:latin typeface="Times New Roman"/>
                <a:ea typeface="Times New Roman"/>
                <a:cs typeface="B Kourosh" pitchFamily="2" charset="-78"/>
              </a:rPr>
              <a:t>سهولت دسترسی </a:t>
            </a:r>
            <a:endParaRPr lang="en-US" sz="2100" dirty="0">
              <a:solidFill>
                <a:srgbClr val="FFFF00"/>
              </a:solidFill>
              <a:latin typeface="Times New Roman"/>
              <a:ea typeface="Times New Roman"/>
              <a:cs typeface="B Kourosh" pitchFamily="2" charset="-78"/>
            </a:endParaRPr>
          </a:p>
          <a:p>
            <a:pPr indent="0" algn="justLow">
              <a:lnSpc>
                <a:spcPts val="2900"/>
              </a:lnSpc>
              <a:buNone/>
            </a:pPr>
            <a:r>
              <a:rPr lang="fa-IR" b="1" dirty="0">
                <a:latin typeface="Times New Roman"/>
                <a:ea typeface="Times New Roman"/>
                <a:cs typeface="B Lotus"/>
              </a:rPr>
              <a:t>در دسترس بودن سریع روش خودکشی عامل مهمی در تعیین اینکه آیا آن فرد خودکشی خواهد کرد یا نه می‌باشد. کاهش دسترسی به وسایل خودکشی یک استراتژی موثر پیشگیری از خودکشی است.</a:t>
            </a:r>
            <a:endParaRPr lang="en-US" dirty="0">
              <a:latin typeface="Times New Roman"/>
              <a:ea typeface="Times New Roman"/>
              <a:cs typeface="B Lotus"/>
            </a:endParaRPr>
          </a:p>
          <a:p>
            <a:pPr algn="just">
              <a:lnSpc>
                <a:spcPts val="3000"/>
              </a:lnSpc>
            </a:pPr>
            <a:r>
              <a:rPr lang="fa-IR" sz="2100" dirty="0">
                <a:solidFill>
                  <a:srgbClr val="FFFF00"/>
                </a:solidFill>
                <a:latin typeface="Times New Roman"/>
                <a:ea typeface="Times New Roman"/>
                <a:cs typeface="B Kourosh" pitchFamily="2" charset="-78"/>
              </a:rPr>
              <a:t>شاهد خودکشی بودن </a:t>
            </a:r>
            <a:endParaRPr lang="en-US" sz="2100" dirty="0">
              <a:solidFill>
                <a:srgbClr val="FFFF00"/>
              </a:solidFill>
              <a:latin typeface="Times New Roman"/>
              <a:ea typeface="Times New Roman"/>
              <a:cs typeface="B Kourosh" pitchFamily="2" charset="-78"/>
            </a:endParaRPr>
          </a:p>
          <a:p>
            <a:pPr marL="45720" indent="0" algn="just">
              <a:lnSpc>
                <a:spcPts val="3000"/>
              </a:lnSpc>
              <a:buNone/>
            </a:pPr>
            <a:r>
              <a:rPr lang="fa-IR" b="1" dirty="0">
                <a:latin typeface="Times New Roman"/>
                <a:ea typeface="Times New Roman"/>
                <a:cs typeface="B Lotus"/>
              </a:rPr>
              <a:t>بخش کوچکی از خودکشی ها شامل افرادی می شود که در زندگی واقعی از طریق رسانه ها با خودکشی مواجه شده اند و ممکن است تحت تاثیر رفتار خودکشی مربوطه واقع شوند.</a:t>
            </a:r>
            <a:endParaRPr lang="en-US" sz="1800" b="1" dirty="0">
              <a:latin typeface="Times New Roman"/>
              <a:ea typeface="Times New Roman"/>
              <a:cs typeface="B Titr"/>
            </a:endParaRPr>
          </a:p>
          <a:p>
            <a:pPr marL="45720" indent="0">
              <a:buNone/>
            </a:pPr>
            <a:endParaRPr lang="fa-IR" dirty="0"/>
          </a:p>
        </p:txBody>
      </p:sp>
    </p:spTree>
    <p:extLst>
      <p:ext uri="{BB962C8B-B14F-4D97-AF65-F5344CB8AC3E}">
        <p14:creationId xmlns:p14="http://schemas.microsoft.com/office/powerpoint/2010/main" val="101327147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315200" cy="1676400"/>
          </a:xfrm>
        </p:spPr>
        <p:txBody>
          <a:bodyPr>
            <a:normAutofit/>
          </a:bodyPr>
          <a:lstStyle/>
          <a:p>
            <a:pPr marL="228600" lvl="0" indent="-182880">
              <a:lnSpc>
                <a:spcPts val="3000"/>
              </a:lnSpc>
              <a:spcBef>
                <a:spcPct val="20000"/>
              </a:spcBef>
            </a:pPr>
            <a:r>
              <a:rPr lang="fa-IR" sz="3200" dirty="0">
                <a:solidFill>
                  <a:schemeClr val="tx1"/>
                </a:solidFill>
                <a:latin typeface="Times New Roman"/>
                <a:ea typeface="Times New Roman"/>
                <a:cs typeface="B Kourosh" pitchFamily="2" charset="-78"/>
              </a:rPr>
              <a:t>وضعیت ذهنی بیمار با افکار خودکشی</a:t>
            </a:r>
            <a:br>
              <a:rPr lang="en-US" sz="3200" dirty="0">
                <a:solidFill>
                  <a:schemeClr val="tx1"/>
                </a:solidFill>
                <a:latin typeface="Times New Roman"/>
                <a:ea typeface="Times New Roman"/>
                <a:cs typeface="B Kourosh" pitchFamily="2" charset="-78"/>
              </a:rPr>
            </a:br>
            <a:endParaRPr lang="fa-IR" sz="3200" dirty="0">
              <a:solidFill>
                <a:schemeClr val="tx1"/>
              </a:solidFill>
              <a:latin typeface="Times New Roman"/>
              <a:ea typeface="Times New Roman"/>
              <a:cs typeface="B Kourosh"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9446494"/>
              </p:ext>
            </p:extLst>
          </p:nvPr>
        </p:nvGraphicFramePr>
        <p:xfrm>
          <a:off x="1676400" y="1676401"/>
          <a:ext cx="6553200" cy="4632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069256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315200" cy="1154097"/>
          </a:xfrm>
        </p:spPr>
        <p:txBody>
          <a:bodyPr>
            <a:normAutofit/>
          </a:bodyPr>
          <a:lstStyle/>
          <a:p>
            <a:r>
              <a:rPr lang="fa-IR" sz="3200" dirty="0">
                <a:solidFill>
                  <a:schemeClr val="tx1"/>
                </a:solidFill>
                <a:latin typeface="Times New Roman"/>
                <a:ea typeface="Times New Roman"/>
                <a:cs typeface="B Kourosh" pitchFamily="2" charset="-78"/>
              </a:rPr>
              <a:t>افکار واحساسات شخص مستعد به خودکشی</a:t>
            </a:r>
          </a:p>
        </p:txBody>
      </p:sp>
      <p:graphicFrame>
        <p:nvGraphicFramePr>
          <p:cNvPr id="6" name="Table 5"/>
          <p:cNvGraphicFramePr>
            <a:graphicFrameLocks noGrp="1"/>
          </p:cNvGraphicFramePr>
          <p:nvPr>
            <p:extLst>
              <p:ext uri="{D42A27DB-BD31-4B8C-83A1-F6EECF244321}">
                <p14:modId xmlns:p14="http://schemas.microsoft.com/office/powerpoint/2010/main" val="513997656"/>
              </p:ext>
            </p:extLst>
          </p:nvPr>
        </p:nvGraphicFramePr>
        <p:xfrm>
          <a:off x="1600200" y="1752600"/>
          <a:ext cx="6096000" cy="3002280"/>
        </p:xfrm>
        <a:graphic>
          <a:graphicData uri="http://schemas.openxmlformats.org/drawingml/2006/table">
            <a:tbl>
              <a:tblPr rtl="1" firstRow="1" bandRow="1">
                <a:tableStyleId>{5C22544A-7EE6-4342-B048-85BDC9FD1C3A}</a:tableStyleId>
              </a:tblPr>
              <a:tblGrid>
                <a:gridCol w="3012196">
                  <a:extLst>
                    <a:ext uri="{9D8B030D-6E8A-4147-A177-3AD203B41FA5}">
                      <a16:colId xmlns:a16="http://schemas.microsoft.com/office/drawing/2014/main" val="20000"/>
                    </a:ext>
                  </a:extLst>
                </a:gridCol>
                <a:gridCol w="3083804">
                  <a:extLst>
                    <a:ext uri="{9D8B030D-6E8A-4147-A177-3AD203B41FA5}">
                      <a16:colId xmlns:a16="http://schemas.microsoft.com/office/drawing/2014/main" val="20001"/>
                    </a:ext>
                  </a:extLst>
                </a:gridCol>
              </a:tblGrid>
              <a:tr h="274320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2100" b="0" i="0" u="none" strike="noStrike" kern="1200" cap="none" spc="0" normalizeH="0" baseline="0" noProof="0" dirty="0">
                          <a:ln>
                            <a:noFill/>
                          </a:ln>
                          <a:solidFill>
                            <a:srgbClr val="94147C">
                              <a:lumMod val="50000"/>
                            </a:srgbClr>
                          </a:solidFill>
                          <a:effectLst/>
                          <a:uLnTx/>
                          <a:uFillTx/>
                          <a:latin typeface="Times New Roman"/>
                          <a:ea typeface="Times New Roman"/>
                          <a:cs typeface="B Kourosh" pitchFamily="2" charset="-78"/>
                        </a:rPr>
                        <a:t>احساسات</a:t>
                      </a:r>
                    </a:p>
                    <a:p>
                      <a:pPr algn="r" rtl="1">
                        <a:lnSpc>
                          <a:spcPct val="150000"/>
                        </a:lnSpc>
                      </a:pPr>
                      <a:r>
                        <a:rPr lang="fa-IR" sz="2000" b="1" kern="1200" dirty="0">
                          <a:solidFill>
                            <a:schemeClr val="tx1"/>
                          </a:solidFill>
                          <a:latin typeface="Traditional Arabic" pitchFamily="18" charset="-78"/>
                          <a:ea typeface="Times New Roman"/>
                          <a:cs typeface="Traditional Arabic" pitchFamily="18" charset="-78"/>
                        </a:rPr>
                        <a:t>غمگین،افسرده</a:t>
                      </a:r>
                    </a:p>
                    <a:p>
                      <a:pPr algn="r" rtl="1">
                        <a:lnSpc>
                          <a:spcPct val="150000"/>
                        </a:lnSpc>
                      </a:pPr>
                      <a:r>
                        <a:rPr lang="fa-IR" sz="2000" b="1" kern="1200" dirty="0">
                          <a:solidFill>
                            <a:schemeClr val="tx1"/>
                          </a:solidFill>
                          <a:latin typeface="Traditional Arabic" pitchFamily="18" charset="-78"/>
                          <a:ea typeface="Times New Roman"/>
                          <a:cs typeface="Traditional Arabic" pitchFamily="18" charset="-78"/>
                        </a:rPr>
                        <a:t>تنها</a:t>
                      </a:r>
                    </a:p>
                    <a:p>
                      <a:pPr algn="r" rtl="1">
                        <a:lnSpc>
                          <a:spcPct val="150000"/>
                        </a:lnSpc>
                      </a:pPr>
                      <a:r>
                        <a:rPr lang="fa-IR" sz="2000" b="1" kern="1200" dirty="0">
                          <a:solidFill>
                            <a:schemeClr val="tx1"/>
                          </a:solidFill>
                          <a:latin typeface="Traditional Arabic" pitchFamily="18" charset="-78"/>
                          <a:ea typeface="Times New Roman"/>
                          <a:cs typeface="Traditional Arabic" pitchFamily="18" charset="-78"/>
                        </a:rPr>
                        <a:t>درمانده</a:t>
                      </a:r>
                    </a:p>
                    <a:p>
                      <a:pPr algn="r" rtl="1">
                        <a:lnSpc>
                          <a:spcPct val="150000"/>
                        </a:lnSpc>
                      </a:pPr>
                      <a:r>
                        <a:rPr lang="fa-IR" sz="2000" b="1" kern="1200" dirty="0">
                          <a:solidFill>
                            <a:schemeClr val="tx1"/>
                          </a:solidFill>
                          <a:latin typeface="Traditional Arabic" pitchFamily="18" charset="-78"/>
                          <a:ea typeface="Times New Roman"/>
                          <a:cs typeface="Traditional Arabic" pitchFamily="18" charset="-78"/>
                        </a:rPr>
                        <a:t>ناامید</a:t>
                      </a:r>
                    </a:p>
                    <a:p>
                      <a:pPr algn="r" rtl="1">
                        <a:lnSpc>
                          <a:spcPct val="150000"/>
                        </a:lnSpc>
                      </a:pPr>
                      <a:r>
                        <a:rPr lang="fa-IR" sz="2000" b="1" kern="1200" dirty="0">
                          <a:solidFill>
                            <a:schemeClr val="tx1"/>
                          </a:solidFill>
                          <a:latin typeface="Traditional Arabic" pitchFamily="18" charset="-78"/>
                          <a:ea typeface="Times New Roman"/>
                          <a:cs typeface="Traditional Arabic" pitchFamily="18" charset="-78"/>
                        </a:rPr>
                        <a:t>بی</a:t>
                      </a:r>
                      <a:r>
                        <a:rPr lang="fa-IR" sz="2000" b="1" kern="1200" baseline="0" dirty="0">
                          <a:solidFill>
                            <a:schemeClr val="tx1"/>
                          </a:solidFill>
                          <a:latin typeface="Traditional Arabic" pitchFamily="18" charset="-78"/>
                          <a:ea typeface="Times New Roman"/>
                          <a:cs typeface="Traditional Arabic" pitchFamily="18" charset="-78"/>
                        </a:rPr>
                        <a:t> ارزش</a:t>
                      </a:r>
                      <a:endParaRPr lang="fa-IR" sz="2000" b="1" kern="1200" dirty="0">
                        <a:solidFill>
                          <a:schemeClr val="tx1"/>
                        </a:solidFill>
                        <a:latin typeface="Traditional Arabic" pitchFamily="18" charset="-78"/>
                        <a:ea typeface="Times New Roman"/>
                        <a:cs typeface="Traditional Arabic" pitchFamily="18" charset="-78"/>
                      </a:endParaRPr>
                    </a:p>
                    <a:p>
                      <a:pPr algn="r" rtl="1"/>
                      <a:endParaRPr lang="fa-IR" sz="2000" b="1" kern="1200" dirty="0">
                        <a:solidFill>
                          <a:schemeClr val="tx1"/>
                        </a:solidFill>
                        <a:latin typeface="Traditional Arabic" pitchFamily="18" charset="-78"/>
                        <a:ea typeface="Times New Roman"/>
                        <a:cs typeface="Traditional Arabic" pitchFamily="18" charset="-78"/>
                      </a:endParaRPr>
                    </a:p>
                  </a:txBody>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fa-IR" sz="2100" b="0" i="0" u="none" strike="noStrike" kern="1200" cap="none" spc="0" normalizeH="0" baseline="0" noProof="0" dirty="0">
                          <a:ln>
                            <a:noFill/>
                          </a:ln>
                          <a:solidFill>
                            <a:srgbClr val="94147C">
                              <a:lumMod val="50000"/>
                            </a:srgbClr>
                          </a:solidFill>
                          <a:effectLst/>
                          <a:uLnTx/>
                          <a:uFillTx/>
                          <a:latin typeface="Times New Roman"/>
                          <a:ea typeface="Times New Roman"/>
                          <a:cs typeface="B Kourosh" pitchFamily="2" charset="-78"/>
                        </a:rPr>
                        <a:t>افکار</a:t>
                      </a:r>
                    </a:p>
                    <a:p>
                      <a:pPr marL="0" algn="r" defTabSz="914400" rtl="1" eaLnBrk="1" latinLnBrk="0" hangingPunct="1">
                        <a:lnSpc>
                          <a:spcPct val="150000"/>
                        </a:lnSpc>
                      </a:pPr>
                      <a:r>
                        <a:rPr lang="fa-IR" sz="2000" b="1" kern="1200" dirty="0">
                          <a:solidFill>
                            <a:schemeClr val="tx1"/>
                          </a:solidFill>
                          <a:latin typeface="Traditional Arabic" pitchFamily="18" charset="-78"/>
                          <a:ea typeface="Times New Roman"/>
                          <a:cs typeface="Traditional Arabic" pitchFamily="18" charset="-78"/>
                        </a:rPr>
                        <a:t>دلم می خواست مرده بودم.</a:t>
                      </a:r>
                    </a:p>
                    <a:p>
                      <a:pPr marL="0" algn="r" defTabSz="914400" rtl="1" eaLnBrk="1" latinLnBrk="0" hangingPunct="1">
                        <a:lnSpc>
                          <a:spcPct val="150000"/>
                        </a:lnSpc>
                      </a:pPr>
                      <a:r>
                        <a:rPr lang="fa-IR" sz="2000" b="1" kern="1200" dirty="0">
                          <a:solidFill>
                            <a:schemeClr val="tx1"/>
                          </a:solidFill>
                          <a:latin typeface="Traditional Arabic" pitchFamily="18" charset="-78"/>
                          <a:ea typeface="Times New Roman"/>
                          <a:cs typeface="Traditional Arabic" pitchFamily="18" charset="-78"/>
                        </a:rPr>
                        <a:t>من نمی توانم هیچ کاری انجام دهم.</a:t>
                      </a:r>
                    </a:p>
                    <a:p>
                      <a:pPr marL="0" algn="r" defTabSz="914400" rtl="1" eaLnBrk="1" latinLnBrk="0" hangingPunct="1">
                        <a:lnSpc>
                          <a:spcPct val="150000"/>
                        </a:lnSpc>
                      </a:pPr>
                      <a:r>
                        <a:rPr lang="fa-IR" sz="2000" b="1" kern="1200" dirty="0">
                          <a:solidFill>
                            <a:schemeClr val="tx1"/>
                          </a:solidFill>
                          <a:latin typeface="Traditional Arabic" pitchFamily="18" charset="-78"/>
                          <a:ea typeface="Times New Roman"/>
                          <a:cs typeface="Traditional Arabic" pitchFamily="18" charset="-78"/>
                        </a:rPr>
                        <a:t>نمی توانم تحمل کنم.</a:t>
                      </a:r>
                    </a:p>
                    <a:p>
                      <a:pPr marL="0" algn="r" defTabSz="914400" rtl="1" eaLnBrk="1" latinLnBrk="0" hangingPunct="1">
                        <a:lnSpc>
                          <a:spcPct val="150000"/>
                        </a:lnSpc>
                      </a:pPr>
                      <a:r>
                        <a:rPr lang="fa-IR" sz="2000" b="1" kern="1200" dirty="0">
                          <a:solidFill>
                            <a:schemeClr val="tx1"/>
                          </a:solidFill>
                          <a:latin typeface="Traditional Arabic" pitchFamily="18" charset="-78"/>
                          <a:ea typeface="Times New Roman"/>
                          <a:cs typeface="Traditional Arabic" pitchFamily="18" charset="-78"/>
                        </a:rPr>
                        <a:t>من</a:t>
                      </a:r>
                      <a:r>
                        <a:rPr lang="fa-IR" sz="2000" b="1" kern="1200" baseline="0" dirty="0">
                          <a:solidFill>
                            <a:schemeClr val="tx1"/>
                          </a:solidFill>
                          <a:latin typeface="Traditional Arabic" pitchFamily="18" charset="-78"/>
                          <a:ea typeface="Times New Roman"/>
                          <a:cs typeface="Traditional Arabic" pitchFamily="18" charset="-78"/>
                        </a:rPr>
                        <a:t> شکست خورده وسربار دیگران هستم.</a:t>
                      </a:r>
                    </a:p>
                    <a:p>
                      <a:pPr marL="0" algn="r" defTabSz="914400" rtl="1" eaLnBrk="1" latinLnBrk="0" hangingPunct="1">
                        <a:lnSpc>
                          <a:spcPct val="150000"/>
                        </a:lnSpc>
                      </a:pPr>
                      <a:r>
                        <a:rPr lang="fa-IR" sz="2000" b="1" kern="1200" baseline="0" dirty="0">
                          <a:solidFill>
                            <a:schemeClr val="tx1"/>
                          </a:solidFill>
                          <a:latin typeface="Traditional Arabic" pitchFamily="18" charset="-78"/>
                          <a:ea typeface="Times New Roman"/>
                          <a:cs typeface="Traditional Arabic" pitchFamily="18" charset="-78"/>
                        </a:rPr>
                        <a:t>بقیه بدون من خوشحال ترند.</a:t>
                      </a:r>
                      <a:endParaRPr lang="fa-IR" sz="2000" b="1" kern="1200" dirty="0">
                        <a:solidFill>
                          <a:schemeClr val="tx1"/>
                        </a:solidFill>
                        <a:latin typeface="Traditional Arabic" pitchFamily="18" charset="-78"/>
                        <a:ea typeface="Times New Roman"/>
                        <a:cs typeface="Traditional Arabic" pitchFamily="18" charset="-78"/>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4470887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62001"/>
            <a:ext cx="7315200" cy="2895600"/>
          </a:xfrm>
        </p:spPr>
        <p:txBody>
          <a:bodyPr>
            <a:normAutofit/>
          </a:bodyPr>
          <a:lstStyle/>
          <a:p>
            <a:pPr marL="45720" indent="0">
              <a:buNone/>
            </a:pPr>
            <a:r>
              <a:rPr lang="ar-SA" sz="2800" b="1" dirty="0">
                <a:solidFill>
                  <a:schemeClr val="accent2"/>
                </a:solidFill>
                <a:latin typeface="Traditional Arabic" pitchFamily="18" charset="-78"/>
                <a:ea typeface="Times New Roman"/>
                <a:cs typeface="Traditional Arabic" pitchFamily="18" charset="-78"/>
              </a:rPr>
              <a:t>از آنجایی که درصد بالایی از کسانی که اقدام به خودکشی می کنند از افسردگ</a:t>
            </a:r>
            <a:r>
              <a:rPr lang="fa-IR" sz="2800" b="1" dirty="0">
                <a:solidFill>
                  <a:schemeClr val="accent2"/>
                </a:solidFill>
                <a:latin typeface="Traditional Arabic" pitchFamily="18" charset="-78"/>
                <a:ea typeface="Times New Roman"/>
                <a:cs typeface="Traditional Arabic" pitchFamily="18" charset="-78"/>
              </a:rPr>
              <a:t>ی رنج </a:t>
            </a:r>
            <a:r>
              <a:rPr lang="ar-SA" sz="2800" b="1" dirty="0">
                <a:solidFill>
                  <a:schemeClr val="accent2"/>
                </a:solidFill>
                <a:latin typeface="Traditional Arabic" pitchFamily="18" charset="-78"/>
                <a:ea typeface="Times New Roman"/>
                <a:cs typeface="Traditional Arabic" pitchFamily="18" charset="-78"/>
              </a:rPr>
              <a:t>می برند، تأکید این برنامه نیز  بر روی افسردگی بعنوان یکی از عوامل اصلی و خطرزای خودکشی</a:t>
            </a:r>
            <a:r>
              <a:rPr lang="fa-IR" sz="2800" b="1" dirty="0">
                <a:solidFill>
                  <a:schemeClr val="accent2"/>
                </a:solidFill>
                <a:latin typeface="Traditional Arabic" pitchFamily="18" charset="-78"/>
                <a:ea typeface="Times New Roman"/>
                <a:cs typeface="Traditional Arabic" pitchFamily="18" charset="-78"/>
              </a:rPr>
              <a:t> </a:t>
            </a:r>
            <a:r>
              <a:rPr lang="ar-SA" sz="2800" b="1" dirty="0">
                <a:solidFill>
                  <a:schemeClr val="accent2"/>
                </a:solidFill>
                <a:latin typeface="Traditional Arabic" pitchFamily="18" charset="-78"/>
                <a:ea typeface="Times New Roman"/>
                <a:cs typeface="Traditional Arabic" pitchFamily="18" charset="-78"/>
              </a:rPr>
              <a:t>می باشد. بدین ترتیب شناسایی بموقع افراد افسرده و درمان مناسب و کامل این افراد می تواند اقدام به خودکشی و مرگ ناشی از آن را به میزان زیادی کاهش دهد.</a:t>
            </a:r>
            <a:endParaRPr lang="fa-IR" sz="2800" b="1" dirty="0">
              <a:solidFill>
                <a:schemeClr val="accent2"/>
              </a:solidFill>
              <a:latin typeface="Traditional Arabic" pitchFamily="18" charset="-78"/>
              <a:ea typeface="Times New Roman"/>
              <a:cs typeface="Traditional Arabic" pitchFamily="18" charset="-78"/>
            </a:endParaRPr>
          </a:p>
        </p:txBody>
      </p:sp>
    </p:spTree>
    <p:extLst>
      <p:ext uri="{BB962C8B-B14F-4D97-AF65-F5344CB8AC3E}">
        <p14:creationId xmlns:p14="http://schemas.microsoft.com/office/powerpoint/2010/main" val="24247394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315200" cy="1154097"/>
          </a:xfrm>
        </p:spPr>
        <p:txBody>
          <a:bodyPr>
            <a:noAutofit/>
          </a:bodyPr>
          <a:lstStyle/>
          <a:p>
            <a:pPr marL="228600" lvl="0" indent="-182880">
              <a:lnSpc>
                <a:spcPts val="3000"/>
              </a:lnSpc>
              <a:spcBef>
                <a:spcPct val="20000"/>
              </a:spcBef>
            </a:pPr>
            <a:r>
              <a:rPr lang="fa-IR" dirty="0">
                <a:solidFill>
                  <a:srgbClr val="FFFF00"/>
                </a:solidFill>
                <a:latin typeface="Times New Roman"/>
                <a:ea typeface="Times New Roman"/>
                <a:cs typeface="B Kourosh" pitchFamily="2" charset="-78"/>
              </a:rPr>
              <a:t>افسردگی</a:t>
            </a:r>
            <a:r>
              <a:rPr lang="fa-IR" dirty="0">
                <a:solidFill>
                  <a:schemeClr val="tx1"/>
                </a:solidFill>
                <a:latin typeface="Times New Roman"/>
                <a:ea typeface="Times New Roman"/>
                <a:cs typeface="B Kourosh" pitchFamily="2" charset="-78"/>
              </a:rPr>
              <a:t> </a:t>
            </a:r>
            <a:br>
              <a:rPr lang="en-US" sz="3200" dirty="0">
                <a:solidFill>
                  <a:schemeClr val="tx1"/>
                </a:solidFill>
                <a:latin typeface="Times New Roman"/>
                <a:ea typeface="Times New Roman"/>
                <a:cs typeface="B Kourosh" pitchFamily="2" charset="-78"/>
              </a:rPr>
            </a:br>
            <a:br>
              <a:rPr lang="en-US" sz="3200" dirty="0">
                <a:solidFill>
                  <a:schemeClr val="tx1"/>
                </a:solidFill>
                <a:latin typeface="Times New Roman"/>
                <a:ea typeface="Times New Roman"/>
                <a:cs typeface="B Kourosh" pitchFamily="2" charset="-78"/>
              </a:rPr>
            </a:br>
            <a:endParaRPr lang="fa-IR" sz="3200" dirty="0">
              <a:solidFill>
                <a:schemeClr val="tx1"/>
              </a:solidFill>
              <a:latin typeface="Times New Roman"/>
              <a:ea typeface="Times New Roman"/>
              <a:cs typeface="B Kourosh" pitchFamily="2" charset="-78"/>
            </a:endParaRPr>
          </a:p>
        </p:txBody>
      </p:sp>
      <p:sp>
        <p:nvSpPr>
          <p:cNvPr id="3" name="Content Placeholder 2"/>
          <p:cNvSpPr>
            <a:spLocks noGrp="1"/>
          </p:cNvSpPr>
          <p:nvPr>
            <p:ph idx="1"/>
          </p:nvPr>
        </p:nvSpPr>
        <p:spPr>
          <a:xfrm>
            <a:off x="914400" y="1752600"/>
            <a:ext cx="7315200" cy="4251960"/>
          </a:xfrm>
        </p:spPr>
        <p:txBody>
          <a:bodyPr>
            <a:normAutofit/>
          </a:bodyPr>
          <a:lstStyle/>
          <a:p>
            <a:pPr indent="0" algn="justLow">
              <a:lnSpc>
                <a:spcPts val="3000"/>
              </a:lnSpc>
              <a:buNone/>
            </a:pPr>
            <a:r>
              <a:rPr lang="fa-IR" sz="3200" dirty="0">
                <a:solidFill>
                  <a:schemeClr val="tx2">
                    <a:lumMod val="40000"/>
                    <a:lumOff val="60000"/>
                  </a:schemeClr>
                </a:solidFill>
                <a:latin typeface="Times New Roman"/>
                <a:ea typeface="Times New Roman"/>
                <a:cs typeface="B Kourosh" pitchFamily="2" charset="-78"/>
              </a:rPr>
              <a:t>تاریخچه </a:t>
            </a:r>
            <a:endParaRPr lang="fa-IR" b="1" dirty="0">
              <a:solidFill>
                <a:schemeClr val="tx2">
                  <a:lumMod val="40000"/>
                  <a:lumOff val="60000"/>
                </a:schemeClr>
              </a:solidFill>
              <a:latin typeface="Times New Roman"/>
              <a:ea typeface="Times New Roman"/>
              <a:cs typeface="B Lotus"/>
            </a:endParaRPr>
          </a:p>
          <a:p>
            <a:pPr indent="0" algn="justLow">
              <a:lnSpc>
                <a:spcPts val="3000"/>
              </a:lnSpc>
              <a:buNone/>
            </a:pPr>
            <a:endParaRPr lang="fa-IR" b="1" dirty="0">
              <a:latin typeface="Times New Roman"/>
              <a:ea typeface="Times New Roman"/>
              <a:cs typeface="B Lotus"/>
            </a:endParaRPr>
          </a:p>
          <a:p>
            <a:pPr indent="180340" algn="justLow">
              <a:lnSpc>
                <a:spcPts val="3000"/>
              </a:lnSpc>
            </a:pPr>
            <a:r>
              <a:rPr lang="fa-IR" b="1" dirty="0">
                <a:latin typeface="Times New Roman"/>
                <a:ea typeface="Times New Roman"/>
                <a:cs typeface="B Lotus"/>
              </a:rPr>
              <a:t>افسردگی بیماری مخصوص قرن اخیر نیست. از عهد باستان مواردی از بیماری افسردگی ثبت شده است . حدود سال سی ام میلادی یک پزشک رومی به نام سلسوس در کتابش مالیخولیا را به عنوان نوعی افسردگی ناشی از غلبه صفرا ذکر کرده است .</a:t>
            </a:r>
            <a:endParaRPr lang="en-US" dirty="0">
              <a:latin typeface="Times New Roman"/>
              <a:ea typeface="Times New Roman"/>
              <a:cs typeface="B Lotus"/>
            </a:endParaRPr>
          </a:p>
          <a:p>
            <a:pPr indent="180340" algn="justLow">
              <a:lnSpc>
                <a:spcPts val="3000"/>
              </a:lnSpc>
            </a:pPr>
            <a:r>
              <a:rPr lang="fa-IR" b="1" dirty="0">
                <a:latin typeface="Times New Roman"/>
                <a:ea typeface="Times New Roman"/>
                <a:cs typeface="B Lotus"/>
              </a:rPr>
              <a:t>افسردگی در بین اختلالات روانی شیوع نسبتاً بالایی را دارد.</a:t>
            </a:r>
            <a:endParaRPr lang="en-US" dirty="0">
              <a:latin typeface="Times New Roman"/>
              <a:ea typeface="Times New Roman"/>
              <a:cs typeface="B Lotus"/>
            </a:endParaRPr>
          </a:p>
          <a:p>
            <a:pPr indent="180340" algn="justLow">
              <a:lnSpc>
                <a:spcPts val="3000"/>
              </a:lnSpc>
            </a:pPr>
            <a:r>
              <a:rPr lang="fa-IR" b="1" dirty="0">
                <a:latin typeface="Times New Roman"/>
                <a:ea typeface="Times New Roman"/>
                <a:cs typeface="B Lotus"/>
              </a:rPr>
              <a:t>میزان شیوع آن در کل زندگی  افراد 15-10% و در زنان حدود 25% است .</a:t>
            </a:r>
            <a:endParaRPr lang="en-US" dirty="0">
              <a:latin typeface="Times New Roman"/>
              <a:ea typeface="Times New Roman"/>
              <a:cs typeface="B Lotus"/>
            </a:endParaRPr>
          </a:p>
          <a:p>
            <a:pPr indent="180340" algn="justLow">
              <a:lnSpc>
                <a:spcPts val="3000"/>
              </a:lnSpc>
            </a:pPr>
            <a:r>
              <a:rPr lang="fa-IR" b="1" dirty="0">
                <a:latin typeface="Times New Roman"/>
                <a:ea typeface="Times New Roman"/>
                <a:cs typeface="B Lotus"/>
              </a:rPr>
              <a:t>تقریباً در همه کشورهای جهان شیوع افسردگی اساسی (</a:t>
            </a:r>
            <a:r>
              <a:rPr lang="en-US" b="1" dirty="0">
                <a:latin typeface="Times New Roman"/>
                <a:ea typeface="Times New Roman"/>
                <a:cs typeface="B Lotus"/>
              </a:rPr>
              <a:t>MDD</a:t>
            </a:r>
            <a:r>
              <a:rPr lang="fa-IR" b="1" dirty="0">
                <a:latin typeface="Times New Roman"/>
                <a:ea typeface="Times New Roman"/>
                <a:cs typeface="B Lotus"/>
              </a:rPr>
              <a:t>) در زنان 2 برابر مردان است .</a:t>
            </a:r>
            <a:endParaRPr lang="en-US" dirty="0">
              <a:latin typeface="Times New Roman"/>
              <a:ea typeface="Times New Roman"/>
              <a:cs typeface="B Lotus"/>
            </a:endParaRPr>
          </a:p>
          <a:p>
            <a:endParaRPr lang="fa-IR" dirty="0"/>
          </a:p>
        </p:txBody>
      </p:sp>
    </p:spTree>
    <p:extLst>
      <p:ext uri="{BB962C8B-B14F-4D97-AF65-F5344CB8AC3E}">
        <p14:creationId xmlns:p14="http://schemas.microsoft.com/office/powerpoint/2010/main" val="314089701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3468255"/>
              </p:ext>
            </p:extLst>
          </p:nvPr>
        </p:nvGraphicFramePr>
        <p:xfrm>
          <a:off x="1371600" y="1219200"/>
          <a:ext cx="5943600" cy="5090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248400" y="282714"/>
            <a:ext cx="1750800" cy="707886"/>
          </a:xfrm>
          <a:prstGeom prst="rect">
            <a:avLst/>
          </a:prstGeom>
          <a:noFill/>
        </p:spPr>
        <p:txBody>
          <a:bodyPr wrap="none" rtlCol="1">
            <a:spAutoFit/>
          </a:bodyPr>
          <a:lstStyle/>
          <a:p>
            <a:r>
              <a:rPr lang="fa-IR" sz="4000" dirty="0">
                <a:solidFill>
                  <a:schemeClr val="tx2">
                    <a:lumMod val="40000"/>
                    <a:lumOff val="60000"/>
                  </a:schemeClr>
                </a:solidFill>
                <a:latin typeface="Times New Roman"/>
                <a:ea typeface="Times New Roman"/>
                <a:cs typeface="B Kourosh" pitchFamily="2" charset="-78"/>
              </a:rPr>
              <a:t>علل پیدایش</a:t>
            </a:r>
          </a:p>
        </p:txBody>
      </p:sp>
    </p:spTree>
    <p:extLst>
      <p:ext uri="{BB962C8B-B14F-4D97-AF65-F5344CB8AC3E}">
        <p14:creationId xmlns:p14="http://schemas.microsoft.com/office/powerpoint/2010/main" val="158909951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63310557"/>
              </p:ext>
            </p:extLst>
          </p:nvPr>
        </p:nvGraphicFramePr>
        <p:xfrm>
          <a:off x="762000" y="990600"/>
          <a:ext cx="7315200" cy="448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676453" y="3124200"/>
            <a:ext cx="1718739" cy="461665"/>
          </a:xfrm>
          <a:prstGeom prst="rect">
            <a:avLst/>
          </a:prstGeom>
          <a:noFill/>
        </p:spPr>
        <p:txBody>
          <a:bodyPr wrap="none" rtlCol="1">
            <a:spAutoFit/>
          </a:bodyPr>
          <a:lstStyle/>
          <a:p>
            <a:r>
              <a:rPr lang="fa-IR" sz="2400" b="1" dirty="0">
                <a:solidFill>
                  <a:schemeClr val="accent4">
                    <a:lumMod val="50000"/>
                  </a:schemeClr>
                </a:solidFill>
                <a:ea typeface="+mj-ea"/>
                <a:cs typeface="B Kourosh" pitchFamily="2" charset="-78"/>
              </a:rPr>
              <a:t>عوامل روانشناختی</a:t>
            </a:r>
            <a:endParaRPr lang="fa-IR" sz="2400" dirty="0">
              <a:solidFill>
                <a:schemeClr val="accent4">
                  <a:lumMod val="50000"/>
                </a:schemeClr>
              </a:solidFill>
            </a:endParaRPr>
          </a:p>
        </p:txBody>
      </p:sp>
    </p:spTree>
    <p:extLst>
      <p:ext uri="{BB962C8B-B14F-4D97-AF65-F5344CB8AC3E}">
        <p14:creationId xmlns:p14="http://schemas.microsoft.com/office/powerpoint/2010/main" val="3407301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3999"/>
            <a:ext cx="7848600" cy="4785361"/>
          </a:xfrm>
        </p:spPr>
        <p:txBody>
          <a:bodyPr/>
          <a:lstStyle/>
          <a:p>
            <a:pPr algn="just">
              <a:lnSpc>
                <a:spcPts val="3000"/>
              </a:lnSpc>
            </a:pPr>
            <a:r>
              <a:rPr lang="fa-IR" b="1" dirty="0">
                <a:latin typeface="Times New Roman"/>
                <a:ea typeface="Times New Roman"/>
                <a:cs typeface="B Lotus"/>
              </a:rPr>
              <a:t> </a:t>
            </a:r>
            <a:r>
              <a:rPr lang="fa-IR" sz="2800" b="1" dirty="0">
                <a:latin typeface="Times New Roman"/>
                <a:ea typeface="Times New Roman"/>
                <a:cs typeface="2  Compset" pitchFamily="2" charset="-78"/>
              </a:rPr>
              <a:t>در مطالعات انجام شده افسردگی در جوامع روستایی بیشتر از شهری دیده شده است</a:t>
            </a:r>
            <a:r>
              <a:rPr lang="fa-IR" sz="1800" b="1" dirty="0">
                <a:latin typeface="Times New Roman"/>
                <a:ea typeface="Times New Roman"/>
                <a:cs typeface="2  Compset" pitchFamily="2" charset="-78"/>
              </a:rPr>
              <a:t>( البته در ایران آمار دقیق در حال بررسی می باشد).</a:t>
            </a:r>
          </a:p>
          <a:p>
            <a:pPr marL="45720" indent="0" algn="just">
              <a:lnSpc>
                <a:spcPts val="3000"/>
              </a:lnSpc>
              <a:buNone/>
            </a:pPr>
            <a:r>
              <a:rPr lang="fa-IR" sz="2800" b="1" dirty="0">
                <a:latin typeface="Times New Roman"/>
                <a:ea typeface="Times New Roman"/>
                <a:cs typeface="2  Compset" pitchFamily="2" charset="-78"/>
              </a:rPr>
              <a:t> </a:t>
            </a:r>
            <a:endParaRPr lang="en-US" sz="2800" dirty="0">
              <a:latin typeface="Times New Roman"/>
              <a:ea typeface="Times New Roman"/>
              <a:cs typeface="2  Compset" pitchFamily="2" charset="-78"/>
            </a:endParaRPr>
          </a:p>
          <a:p>
            <a:pPr algn="just">
              <a:lnSpc>
                <a:spcPts val="3000"/>
              </a:lnSpc>
            </a:pPr>
            <a:r>
              <a:rPr lang="fa-IR" sz="2800" b="1" dirty="0">
                <a:latin typeface="Times New Roman"/>
                <a:ea typeface="Times New Roman"/>
                <a:cs typeface="2  Compset" pitchFamily="2" charset="-78"/>
              </a:rPr>
              <a:t>افسردگی با سطح اجتماعی – اقتصادی خانواده ها ارتباط واضحی نداشته است .</a:t>
            </a:r>
            <a:endParaRPr lang="en-US" sz="2800" dirty="0">
              <a:latin typeface="Times New Roman"/>
              <a:ea typeface="Times New Roman"/>
              <a:cs typeface="2  Compset" pitchFamily="2" charset="-78"/>
            </a:endParaRPr>
          </a:p>
          <a:p>
            <a:pPr marL="45720" indent="0" algn="just">
              <a:lnSpc>
                <a:spcPts val="3000"/>
              </a:lnSpc>
              <a:buNone/>
            </a:pPr>
            <a:endParaRPr lang="en-US" sz="1800" dirty="0">
              <a:effectLst/>
              <a:latin typeface="Times New Roman"/>
              <a:ea typeface="Times New Roman"/>
            </a:endParaRPr>
          </a:p>
        </p:txBody>
      </p:sp>
    </p:spTree>
    <p:extLst>
      <p:ext uri="{BB962C8B-B14F-4D97-AF65-F5344CB8AC3E}">
        <p14:creationId xmlns:p14="http://schemas.microsoft.com/office/powerpoint/2010/main" val="2575904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normAutofit/>
          </a:bodyPr>
          <a:lstStyle/>
          <a:p>
            <a:pPr marL="342900" lvl="0" indent="-342900" rtl="1">
              <a:lnSpc>
                <a:spcPts val="3000"/>
              </a:lnSpc>
              <a:spcBef>
                <a:spcPct val="20000"/>
              </a:spcBef>
            </a:pPr>
            <a:r>
              <a:rPr lang="fa-IR" sz="6000" dirty="0">
                <a:solidFill>
                  <a:schemeClr val="tx1"/>
                </a:solidFill>
                <a:latin typeface="Times New Roman"/>
                <a:ea typeface="Times New Roman"/>
                <a:cs typeface="B Kourosh" pitchFamily="2" charset="-78"/>
              </a:rPr>
              <a:t>مقدمه</a:t>
            </a:r>
            <a:r>
              <a:rPr lang="fa-IR" sz="3600" dirty="0">
                <a:solidFill>
                  <a:schemeClr val="tx1"/>
                </a:solidFill>
                <a:latin typeface="Times New Roman"/>
                <a:ea typeface="Times New Roman"/>
                <a:cs typeface="2  Compset" pitchFamily="2" charset="-78"/>
              </a:rPr>
              <a:t> </a:t>
            </a:r>
            <a:br>
              <a:rPr lang="en-US" sz="3600" b="1" dirty="0">
                <a:solidFill>
                  <a:prstClr val="black"/>
                </a:solidFill>
                <a:latin typeface="Times New Roman"/>
                <a:ea typeface="Times New Roman"/>
                <a:cs typeface="B Titr"/>
              </a:rPr>
            </a:br>
            <a:endParaRPr lang="fa-IR" dirty="0"/>
          </a:p>
        </p:txBody>
      </p:sp>
      <p:sp>
        <p:nvSpPr>
          <p:cNvPr id="3" name="Content Placeholder 2"/>
          <p:cNvSpPr>
            <a:spLocks noGrp="1"/>
          </p:cNvSpPr>
          <p:nvPr>
            <p:ph idx="1"/>
          </p:nvPr>
        </p:nvSpPr>
        <p:spPr>
          <a:xfrm>
            <a:off x="952500" y="1295400"/>
            <a:ext cx="7239000" cy="4846320"/>
          </a:xfrm>
        </p:spPr>
        <p:txBody>
          <a:bodyPr>
            <a:normAutofit/>
          </a:bodyPr>
          <a:lstStyle/>
          <a:p>
            <a:pPr indent="180340">
              <a:lnSpc>
                <a:spcPts val="3000"/>
              </a:lnSpc>
              <a:spcAft>
                <a:spcPts val="0"/>
              </a:spcAft>
            </a:pPr>
            <a:r>
              <a:rPr lang="fa-IR" sz="2400" b="1" dirty="0">
                <a:latin typeface="Traditional Arabic" pitchFamily="18" charset="-78"/>
                <a:ea typeface="Times New Roman"/>
                <a:cs typeface="Traditional Arabic" pitchFamily="18" charset="-78"/>
              </a:rPr>
              <a:t>خودكشي از جمله ده علت اصلي مرگ در كشورهاي مختلف جهان است و سالانه بيش از يك ميليون نفر در دنیا خودكشي مي‌كنند.</a:t>
            </a:r>
            <a:endParaRPr lang="en-US" sz="2400" b="1" dirty="0">
              <a:latin typeface="Traditional Arabic" pitchFamily="18" charset="-78"/>
              <a:ea typeface="Times New Roman"/>
              <a:cs typeface="Traditional Arabic" pitchFamily="18" charset="-78"/>
            </a:endParaRPr>
          </a:p>
          <a:p>
            <a:pPr algn="just"/>
            <a:r>
              <a:rPr lang="ar-SA" sz="2400" b="1" dirty="0">
                <a:latin typeface="Traditional Arabic" pitchFamily="18" charset="-78"/>
                <a:ea typeface="Times New Roman"/>
                <a:cs typeface="Traditional Arabic" pitchFamily="18" charset="-78"/>
              </a:rPr>
              <a:t>آمار خودكشي در ايران هر چند در مقايسه با كشورهاي ديگر پائين‌تر است اما بررسي انجام گرفته در كشور نشان مي‌دهد كه در سال‌هاي 76-65 حدود 6 برابر افزايش داشته است اين ميزان بدون درنظر گرفتن ميزان رشد جمعيت طي اين سال‌هاي اخير مي‌باشد. </a:t>
            </a:r>
            <a:endParaRPr lang="fa-IR" sz="2400" b="1" dirty="0">
              <a:latin typeface="Traditional Arabic" pitchFamily="18" charset="-78"/>
              <a:ea typeface="Times New Roman"/>
              <a:cs typeface="Traditional Arabic" pitchFamily="18" charset="-78"/>
            </a:endParaRPr>
          </a:p>
          <a:p>
            <a:pPr indent="-342900" algn="just">
              <a:lnSpc>
                <a:spcPts val="3000"/>
              </a:lnSpc>
              <a:tabLst>
                <a:tab pos="2068830" algn="l"/>
              </a:tabLst>
            </a:pPr>
            <a:r>
              <a:rPr lang="fa-IR" sz="2400" b="1" dirty="0">
                <a:latin typeface="Times New Roman"/>
                <a:ea typeface="Times New Roman"/>
                <a:cs typeface="B Lotus"/>
              </a:rPr>
              <a:t> </a:t>
            </a:r>
            <a:r>
              <a:rPr lang="fa-IR" sz="2400" b="1" dirty="0">
                <a:latin typeface="Traditional Arabic" pitchFamily="18" charset="-78"/>
                <a:ea typeface="Times New Roman"/>
                <a:cs typeface="Traditional Arabic" pitchFamily="18" charset="-78"/>
              </a:rPr>
              <a:t>طبق آمار‌هاي منتشر شده تعداد تقريبي افرادي كه در ايران خودكشي مي‌كنند سالانه حدود 5000 نفر مي‌باشد، علاوه بر آن تعدادي از افراد در مناطق مختلف كشور خودكشي می‌کنند ولي در آمار كلي سالانه جاي ندارند. اگر هر فردی كه خودكشي مي‌كند عضوي از يك خانوار ايراني 6نفره باشد حداقل 30000 نفر از مردم كشور ما به نوعي با مشكل خودكشي و پيامد‌هاي رواني و اجتماعي آن درگيرند. </a:t>
            </a:r>
            <a:endParaRPr lang="en-US" sz="2400" b="1" dirty="0">
              <a:latin typeface="Traditional Arabic" pitchFamily="18" charset="-78"/>
              <a:ea typeface="Times New Roman"/>
              <a:cs typeface="Traditional Arabic" pitchFamily="18" charset="-78"/>
            </a:endParaRPr>
          </a:p>
          <a:p>
            <a:endParaRPr lang="fa-IR" sz="2400" b="1" dirty="0">
              <a:latin typeface="Traditional Arabic" pitchFamily="18" charset="-78"/>
              <a:ea typeface="Times New Roman"/>
              <a:cs typeface="Traditional Arabic" pitchFamily="18" charset="-78"/>
            </a:endParaRPr>
          </a:p>
        </p:txBody>
      </p:sp>
    </p:spTree>
    <p:extLst>
      <p:ext uri="{BB962C8B-B14F-4D97-AF65-F5344CB8AC3E}">
        <p14:creationId xmlns:p14="http://schemas.microsoft.com/office/powerpoint/2010/main" val="756444601"/>
      </p:ext>
    </p:extLst>
  </p:cSld>
  <p:clrMapOvr>
    <a:masterClrMapping/>
  </p:clrMapOvr>
  <p:transition spd="slow">
    <p:wheel spokes="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315200" cy="1154097"/>
          </a:xfrm>
        </p:spPr>
        <p:txBody>
          <a:bodyPr>
            <a:normAutofit/>
          </a:bodyPr>
          <a:lstStyle/>
          <a:p>
            <a:pPr>
              <a:lnSpc>
                <a:spcPts val="3000"/>
              </a:lnSpc>
            </a:pPr>
            <a:r>
              <a:rPr lang="fa-IR" dirty="0">
                <a:solidFill>
                  <a:schemeClr val="tx2">
                    <a:lumMod val="40000"/>
                    <a:lumOff val="60000"/>
                  </a:schemeClr>
                </a:solidFill>
                <a:latin typeface="Times New Roman"/>
                <a:ea typeface="Times New Roman"/>
                <a:cs typeface="B Kourosh" pitchFamily="2" charset="-78"/>
              </a:rPr>
              <a:t>چرا افسردگی در زنان همیشه بیشتر است ؟</a:t>
            </a:r>
            <a:br>
              <a:rPr lang="en-US" dirty="0">
                <a:solidFill>
                  <a:schemeClr val="tx2">
                    <a:lumMod val="40000"/>
                    <a:lumOff val="60000"/>
                  </a:schemeClr>
                </a:solidFill>
                <a:latin typeface="Times New Roman"/>
                <a:ea typeface="Times New Roman"/>
                <a:cs typeface="B Kourosh" pitchFamily="2" charset="-78"/>
              </a:rPr>
            </a:br>
            <a:endParaRPr lang="fa-IR" dirty="0">
              <a:solidFill>
                <a:schemeClr val="tx2">
                  <a:lumMod val="40000"/>
                  <a:lumOff val="60000"/>
                </a:schemeClr>
              </a:solidFill>
              <a:latin typeface="Times New Roman"/>
              <a:ea typeface="Times New Roman"/>
              <a:cs typeface="B Kourosh"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71580431"/>
              </p:ext>
            </p:extLst>
          </p:nvPr>
        </p:nvGraphicFramePr>
        <p:xfrm>
          <a:off x="914400" y="1371601"/>
          <a:ext cx="7315200"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75137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315200" cy="1154097"/>
          </a:xfrm>
        </p:spPr>
        <p:txBody>
          <a:bodyPr>
            <a:normAutofit/>
          </a:bodyPr>
          <a:lstStyle/>
          <a:p>
            <a:r>
              <a:rPr lang="fa-IR" dirty="0">
                <a:solidFill>
                  <a:schemeClr val="tx2">
                    <a:lumMod val="40000"/>
                    <a:lumOff val="60000"/>
                  </a:schemeClr>
                </a:solidFill>
                <a:latin typeface="Times New Roman"/>
                <a:ea typeface="Times New Roman"/>
                <a:cs typeface="B Kourosh" pitchFamily="2" charset="-78"/>
              </a:rPr>
              <a:t>علائم افسردگی</a:t>
            </a:r>
          </a:p>
        </p:txBody>
      </p:sp>
      <p:sp>
        <p:nvSpPr>
          <p:cNvPr id="3" name="Content Placeholder 2"/>
          <p:cNvSpPr>
            <a:spLocks noGrp="1"/>
          </p:cNvSpPr>
          <p:nvPr>
            <p:ph idx="1"/>
          </p:nvPr>
        </p:nvSpPr>
        <p:spPr>
          <a:xfrm>
            <a:off x="914400" y="1447801"/>
            <a:ext cx="7315200" cy="4861560"/>
          </a:xfrm>
        </p:spPr>
        <p:txBody>
          <a:bodyPr/>
          <a:lstStyle/>
          <a:p>
            <a:pPr marL="45720" indent="0">
              <a:buNone/>
            </a:pPr>
            <a:r>
              <a:rPr lang="fa-IR" b="1" dirty="0">
                <a:latin typeface="Times New Roman"/>
                <a:ea typeface="Times New Roman"/>
                <a:cs typeface="B Lotus"/>
              </a:rPr>
              <a:t>علامت کلیدی افسردگی در شخص شکایت از </a:t>
            </a:r>
            <a:r>
              <a:rPr lang="fa-IR" b="1" dirty="0">
                <a:solidFill>
                  <a:srgbClr val="FF0000"/>
                </a:solidFill>
                <a:latin typeface="Times New Roman"/>
                <a:ea typeface="Times New Roman"/>
                <a:cs typeface="B Lotus"/>
              </a:rPr>
              <a:t>خلق گرفته</a:t>
            </a:r>
            <a:r>
              <a:rPr lang="fa-IR" b="1" dirty="0">
                <a:latin typeface="Times New Roman"/>
                <a:ea typeface="Times New Roman"/>
                <a:cs typeface="B Lotus"/>
              </a:rPr>
              <a:t> </a:t>
            </a:r>
            <a:r>
              <a:rPr lang="fa-IR" b="1" dirty="0">
                <a:solidFill>
                  <a:srgbClr val="FF0000"/>
                </a:solidFill>
                <a:latin typeface="Times New Roman"/>
                <a:ea typeface="Times New Roman"/>
                <a:cs typeface="B Lotus"/>
              </a:rPr>
              <a:t>و افسرده </a:t>
            </a:r>
            <a:r>
              <a:rPr lang="fa-IR" b="1" dirty="0">
                <a:latin typeface="Times New Roman"/>
                <a:ea typeface="Times New Roman"/>
                <a:cs typeface="B Lotus"/>
              </a:rPr>
              <a:t>یا </a:t>
            </a:r>
            <a:r>
              <a:rPr lang="fa-IR" b="1" dirty="0">
                <a:solidFill>
                  <a:srgbClr val="FF0000"/>
                </a:solidFill>
                <a:latin typeface="Times New Roman"/>
                <a:ea typeface="Times New Roman"/>
                <a:cs typeface="B Lotus"/>
              </a:rPr>
              <a:t>بی لذتی نسبت به همه امور و فعالیت های معمول زندگی </a:t>
            </a:r>
            <a:r>
              <a:rPr lang="fa-IR" b="1" dirty="0">
                <a:latin typeface="Times New Roman"/>
                <a:ea typeface="Times New Roman"/>
                <a:cs typeface="B Lotus"/>
              </a:rPr>
              <a:t>می باشد.</a:t>
            </a:r>
          </a:p>
          <a:p>
            <a:pPr>
              <a:lnSpc>
                <a:spcPct val="150000"/>
              </a:lnSpc>
              <a:buFont typeface="Wingdings" pitchFamily="2" charset="2"/>
              <a:buChar char="§"/>
            </a:pPr>
            <a:r>
              <a:rPr lang="fa-IR" b="1" dirty="0">
                <a:latin typeface="Times New Roman"/>
                <a:ea typeface="Times New Roman"/>
                <a:cs typeface="B Lotus"/>
              </a:rPr>
              <a:t>احساس اندوه ، ناامیدی ، دلتنگی یا بی ارزشی </a:t>
            </a:r>
          </a:p>
          <a:p>
            <a:pPr>
              <a:lnSpc>
                <a:spcPct val="150000"/>
              </a:lnSpc>
              <a:buFont typeface="Wingdings" pitchFamily="2" charset="2"/>
              <a:buChar char="§"/>
            </a:pPr>
            <a:r>
              <a:rPr lang="fa-IR" b="1" dirty="0">
                <a:latin typeface="Times New Roman"/>
                <a:ea typeface="Times New Roman"/>
                <a:cs typeface="B Lotus"/>
              </a:rPr>
              <a:t>شکایت های جسمی پراکنده مانند دردهای مختلف در بدن ، سردرد و یبوست </a:t>
            </a:r>
          </a:p>
          <a:p>
            <a:pPr>
              <a:lnSpc>
                <a:spcPct val="150000"/>
              </a:lnSpc>
              <a:buFont typeface="Wingdings" pitchFamily="2" charset="2"/>
              <a:buChar char="§"/>
            </a:pPr>
            <a:r>
              <a:rPr lang="fa-IR" b="1" dirty="0">
                <a:latin typeface="Times New Roman"/>
                <a:ea typeface="Times New Roman"/>
                <a:cs typeface="B Lotus"/>
              </a:rPr>
              <a:t>تقریباً 97% بیماران افسرده از کم شدن انرژی خود شکایت دارند</a:t>
            </a:r>
          </a:p>
          <a:p>
            <a:pPr>
              <a:lnSpc>
                <a:spcPct val="150000"/>
              </a:lnSpc>
              <a:buFont typeface="Wingdings" pitchFamily="2" charset="2"/>
              <a:buChar char="§"/>
            </a:pPr>
            <a:r>
              <a:rPr lang="fa-IR" b="1" dirty="0">
                <a:latin typeface="Times New Roman"/>
                <a:ea typeface="Times New Roman"/>
                <a:cs typeface="B Lotus"/>
              </a:rPr>
              <a:t>عصبانیت بیش از حد و تحریک پذیری </a:t>
            </a:r>
          </a:p>
          <a:p>
            <a:pPr>
              <a:lnSpc>
                <a:spcPct val="150000"/>
              </a:lnSpc>
              <a:buFont typeface="Wingdings" pitchFamily="2" charset="2"/>
              <a:buChar char="§"/>
            </a:pPr>
            <a:r>
              <a:rPr lang="fa-IR" b="1" dirty="0">
                <a:latin typeface="Times New Roman"/>
                <a:ea typeface="Times New Roman"/>
                <a:cs typeface="B Lotus"/>
              </a:rPr>
              <a:t>اضطراب</a:t>
            </a:r>
          </a:p>
          <a:p>
            <a:pPr>
              <a:lnSpc>
                <a:spcPct val="150000"/>
              </a:lnSpc>
              <a:buFont typeface="Wingdings" pitchFamily="2" charset="2"/>
              <a:buChar char="§"/>
            </a:pPr>
            <a:r>
              <a:rPr lang="fa-IR" b="1" dirty="0">
                <a:latin typeface="Times New Roman"/>
                <a:ea typeface="Times New Roman"/>
                <a:cs typeface="B Lotus"/>
              </a:rPr>
              <a:t>غیرطبیعی بودن سیکل های قاعدگی در زنان و بهم خوردن نظم و تأخیر در شروع </a:t>
            </a:r>
          </a:p>
          <a:p>
            <a:pPr>
              <a:lnSpc>
                <a:spcPct val="150000"/>
              </a:lnSpc>
              <a:buFont typeface="Wingdings" pitchFamily="2" charset="2"/>
              <a:buChar char="§"/>
            </a:pPr>
            <a:r>
              <a:rPr lang="fa-IR" b="1" dirty="0">
                <a:latin typeface="Times New Roman"/>
                <a:ea typeface="Times New Roman"/>
                <a:cs typeface="B Lotus"/>
              </a:rPr>
              <a:t>کاهش علاقه و عملکرد جنسی در هر دو جنس</a:t>
            </a:r>
          </a:p>
          <a:p>
            <a:pPr>
              <a:lnSpc>
                <a:spcPct val="150000"/>
              </a:lnSpc>
              <a:buFont typeface="Wingdings" pitchFamily="2" charset="2"/>
              <a:buChar char="§"/>
            </a:pPr>
            <a:r>
              <a:rPr lang="fa-IR" b="1" dirty="0">
                <a:latin typeface="Times New Roman"/>
                <a:ea typeface="Times New Roman"/>
                <a:cs typeface="B Lotus"/>
              </a:rPr>
              <a:t>فراموشکاری و کم شدن حافظه </a:t>
            </a:r>
            <a:endParaRPr lang="fa-IR" dirty="0"/>
          </a:p>
        </p:txBody>
      </p:sp>
    </p:spTree>
    <p:extLst>
      <p:ext uri="{BB962C8B-B14F-4D97-AF65-F5344CB8AC3E}">
        <p14:creationId xmlns:p14="http://schemas.microsoft.com/office/powerpoint/2010/main" val="2041248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182880">
              <a:lnSpc>
                <a:spcPts val="3000"/>
              </a:lnSpc>
              <a:spcBef>
                <a:spcPct val="20000"/>
              </a:spcBef>
            </a:pPr>
            <a:r>
              <a:rPr lang="fa-IR" sz="3200" b="1" dirty="0">
                <a:latin typeface="Times New Roman"/>
                <a:ea typeface="Times New Roman"/>
                <a:cs typeface="B Titr"/>
              </a:rPr>
              <a:t>علائم ظاهری بیمار افسرده </a:t>
            </a:r>
            <a:br>
              <a:rPr lang="en-US" sz="1800" dirty="0">
                <a:solidFill>
                  <a:prstClr val="white"/>
                </a:solidFill>
                <a:latin typeface="Times New Roman"/>
                <a:ea typeface="Times New Roman"/>
                <a:cs typeface="+mn-cs"/>
              </a:rPr>
            </a:br>
            <a:endParaRPr lang="fa-IR" dirty="0"/>
          </a:p>
        </p:txBody>
      </p:sp>
      <p:sp>
        <p:nvSpPr>
          <p:cNvPr id="3" name="Content Placeholder 2"/>
          <p:cNvSpPr>
            <a:spLocks noGrp="1"/>
          </p:cNvSpPr>
          <p:nvPr>
            <p:ph idx="1"/>
          </p:nvPr>
        </p:nvSpPr>
        <p:spPr>
          <a:xfrm>
            <a:off x="914400" y="2514601"/>
            <a:ext cx="7315200" cy="3794760"/>
          </a:xfrm>
        </p:spPr>
        <p:txBody>
          <a:bodyPr/>
          <a:lstStyle/>
          <a:p>
            <a:pPr algn="just">
              <a:lnSpc>
                <a:spcPts val="3000"/>
              </a:lnSpc>
            </a:pPr>
            <a:r>
              <a:rPr lang="fa-IR" sz="2400" b="1" dirty="0">
                <a:latin typeface="Times New Roman"/>
                <a:ea typeface="Times New Roman"/>
                <a:cs typeface="B Lotus"/>
              </a:rPr>
              <a:t>بیمار افسرده کمتر به چشمان شما در هنگام صحبت کردن نگاه می کند</a:t>
            </a:r>
          </a:p>
          <a:p>
            <a:pPr algn="just">
              <a:lnSpc>
                <a:spcPts val="3000"/>
              </a:lnSpc>
            </a:pPr>
            <a:r>
              <a:rPr lang="fa-IR" sz="2400" b="1" dirty="0">
                <a:latin typeface="Times New Roman"/>
                <a:ea typeface="Times New Roman"/>
                <a:cs typeface="B Lotus"/>
              </a:rPr>
              <a:t> معمولاً سر به زیر است </a:t>
            </a:r>
          </a:p>
          <a:p>
            <a:pPr algn="just">
              <a:lnSpc>
                <a:spcPts val="3000"/>
              </a:lnSpc>
            </a:pPr>
            <a:r>
              <a:rPr lang="fa-IR" sz="2400" b="1" dirty="0">
                <a:latin typeface="Times New Roman"/>
                <a:ea typeface="Times New Roman"/>
                <a:cs typeface="B Lotus"/>
              </a:rPr>
              <a:t> پاسخ سوالات را به کندی و با تأخیر می دهد</a:t>
            </a:r>
          </a:p>
          <a:p>
            <a:pPr algn="just">
              <a:lnSpc>
                <a:spcPts val="3000"/>
              </a:lnSpc>
            </a:pPr>
            <a:r>
              <a:rPr lang="fa-IR" sz="2400" b="1" dirty="0">
                <a:latin typeface="Times New Roman"/>
                <a:ea typeface="Times New Roman"/>
                <a:cs typeface="B Lotus"/>
              </a:rPr>
              <a:t> قامت خمیده دارد و به کندی راه می رود</a:t>
            </a:r>
          </a:p>
          <a:p>
            <a:pPr algn="just">
              <a:lnSpc>
                <a:spcPts val="3000"/>
              </a:lnSpc>
            </a:pPr>
            <a:r>
              <a:rPr lang="fa-IR" sz="2400" b="1" dirty="0">
                <a:latin typeface="Times New Roman"/>
                <a:ea typeface="Times New Roman"/>
                <a:cs typeface="B Lotus"/>
              </a:rPr>
              <a:t>گاهی اوقات هم بیمار افسرده بی قرار به نظر می رسد و در نشستن و راه رفتن و صحبت کردن آشفته است</a:t>
            </a:r>
            <a:r>
              <a:rPr lang="fa-IR" b="1" dirty="0">
                <a:latin typeface="Times New Roman"/>
                <a:ea typeface="Times New Roman"/>
                <a:cs typeface="B Lotus"/>
              </a:rPr>
              <a:t>.</a:t>
            </a:r>
            <a:endParaRPr lang="en-US" sz="1800" dirty="0">
              <a:latin typeface="Times New Roman"/>
              <a:ea typeface="Times New Roman"/>
            </a:endParaRPr>
          </a:p>
          <a:p>
            <a:endParaRPr lang="fa-IR" dirty="0"/>
          </a:p>
        </p:txBody>
      </p:sp>
    </p:spTree>
    <p:extLst>
      <p:ext uri="{BB962C8B-B14F-4D97-AF65-F5344CB8AC3E}">
        <p14:creationId xmlns:p14="http://schemas.microsoft.com/office/powerpoint/2010/main" val="2789386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315200" cy="1154097"/>
          </a:xfrm>
        </p:spPr>
        <p:txBody>
          <a:bodyPr>
            <a:normAutofit/>
          </a:bodyPr>
          <a:lstStyle/>
          <a:p>
            <a:r>
              <a:rPr lang="fa-IR" sz="4800" dirty="0">
                <a:solidFill>
                  <a:srgbClr val="FFFF00"/>
                </a:solidFill>
                <a:cs typeface="2  Kamran Outline" pitchFamily="2" charset="-78"/>
              </a:rPr>
              <a:t>افسردگی در کودکان</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94636786"/>
              </p:ext>
            </p:extLst>
          </p:nvPr>
        </p:nvGraphicFramePr>
        <p:xfrm>
          <a:off x="914400" y="1828801"/>
          <a:ext cx="7315200" cy="448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050" name="Picture 2" descr="J:\روان\4KOSVDCAPOLWRGCAXZKGB1CAPAVQT6CA36W6CICA79L8JOCAXSIDR9CAKEWWLNCARMUZG9CA0E3SSZCA3XUPWHCAAUPJEOCA40BSGGCAH8SPQ4CAVN4M0FCAL73LRYCARNJ5I1CADEXTBQCAV1U2YX.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519282">
            <a:off x="742135" y="2039491"/>
            <a:ext cx="1828800" cy="189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128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45720" lvl="0">
              <a:lnSpc>
                <a:spcPts val="3000"/>
              </a:lnSpc>
            </a:pPr>
            <a:r>
              <a:rPr lang="fa-IR" dirty="0">
                <a:solidFill>
                  <a:srgbClr val="FF8600">
                    <a:lumMod val="40000"/>
                    <a:lumOff val="60000"/>
                  </a:srgbClr>
                </a:solidFill>
                <a:latin typeface="Times New Roman"/>
                <a:ea typeface="Times New Roman"/>
                <a:cs typeface="B Kourosh" pitchFamily="2" charset="-78"/>
              </a:rPr>
              <a:t>علائم افسردگی در نوجوانان  : </a:t>
            </a:r>
            <a:br>
              <a:rPr lang="en-US" dirty="0">
                <a:solidFill>
                  <a:srgbClr val="FF8600">
                    <a:lumMod val="40000"/>
                    <a:lumOff val="60000"/>
                  </a:srgbClr>
                </a:solidFill>
                <a:latin typeface="Times New Roman"/>
                <a:ea typeface="Times New Roman"/>
                <a:cs typeface="B Kourosh" pitchFamily="2" charset="-78"/>
              </a:rPr>
            </a:br>
            <a:endParaRPr lang="fa-IR"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65932945"/>
              </p:ext>
            </p:extLst>
          </p:nvPr>
        </p:nvGraphicFramePr>
        <p:xfrm>
          <a:off x="3200400" y="2769833"/>
          <a:ext cx="5029200" cy="35395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074" name="Picture 2" descr="J:\روان\WC885BCA3LJJRHCALTII30CAIFCJXPCA0ABARCCA5ROFI8CA240Z3MCA448BJ5CA710BGJCAOF3VKXCA3UUJU6CARUSA71CAVT6FKPCAWKW56LCATMQLDICAXHSSIHCAYE5T0JCAF2HG59CACA776Q.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rot="1400403">
            <a:off x="492655" y="3378324"/>
            <a:ext cx="2100161" cy="22963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448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400"/>
            <a:ext cx="7315200" cy="1154097"/>
          </a:xfrm>
        </p:spPr>
        <p:txBody>
          <a:bodyPr/>
          <a:lstStyle/>
          <a:p>
            <a:pPr marL="228600" lvl="0" indent="-182880">
              <a:lnSpc>
                <a:spcPts val="3000"/>
              </a:lnSpc>
              <a:spcBef>
                <a:spcPct val="20000"/>
              </a:spcBef>
            </a:pPr>
            <a:r>
              <a:rPr lang="fa-IR" dirty="0">
                <a:solidFill>
                  <a:srgbClr val="FF8600">
                    <a:lumMod val="40000"/>
                    <a:lumOff val="60000"/>
                  </a:srgbClr>
                </a:solidFill>
                <a:latin typeface="Times New Roman"/>
                <a:ea typeface="Times New Roman"/>
                <a:cs typeface="B Kourosh" pitchFamily="2" charset="-78"/>
              </a:rPr>
              <a:t>علائم افسردگی در سالمندان  </a:t>
            </a:r>
            <a:endParaRPr lang="en-US" sz="1800" dirty="0">
              <a:solidFill>
                <a:prstClr val="white"/>
              </a:solidFill>
              <a:latin typeface="Times New Roman"/>
              <a:ea typeface="Times New Roman"/>
              <a:cs typeface="+mn-cs"/>
            </a:endParaRPr>
          </a:p>
        </p:txBody>
      </p:sp>
      <p:sp>
        <p:nvSpPr>
          <p:cNvPr id="3" name="Content Placeholder 2"/>
          <p:cNvSpPr>
            <a:spLocks noGrp="1"/>
          </p:cNvSpPr>
          <p:nvPr>
            <p:ph idx="1"/>
          </p:nvPr>
        </p:nvSpPr>
        <p:spPr/>
        <p:txBody>
          <a:bodyPr>
            <a:normAutofit/>
          </a:bodyPr>
          <a:lstStyle/>
          <a:p>
            <a:pPr marL="45720" indent="0">
              <a:buNone/>
            </a:pPr>
            <a:r>
              <a:rPr lang="fa-IR" b="1" dirty="0">
                <a:solidFill>
                  <a:srgbClr val="FFC000"/>
                </a:solidFill>
                <a:latin typeface="Times New Roman"/>
                <a:ea typeface="Times New Roman"/>
                <a:cs typeface="2  Mitra" pitchFamily="2" charset="-78"/>
              </a:rPr>
              <a:t>در این گروه شکایت های جسمی مانند دردهای مختلف بدن ، درد قفسه سینه ، سردرد ، ناراحتی معده و ... بیشتر است . </a:t>
            </a:r>
          </a:p>
        </p:txBody>
      </p:sp>
      <p:pic>
        <p:nvPicPr>
          <p:cNvPr id="5122" name="Picture 2" descr="H:\تصاویر\0005223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3352800"/>
            <a:ext cx="28575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48921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1154097"/>
          </a:xfrm>
        </p:spPr>
        <p:txBody>
          <a:bodyPr>
            <a:normAutofit/>
          </a:bodyPr>
          <a:lstStyle/>
          <a:p>
            <a:r>
              <a:rPr lang="fa-IR" sz="5400" dirty="0">
                <a:solidFill>
                  <a:srgbClr val="FF8600">
                    <a:lumMod val="40000"/>
                    <a:lumOff val="60000"/>
                  </a:srgbClr>
                </a:solidFill>
                <a:latin typeface="Times New Roman"/>
                <a:ea typeface="Times New Roman"/>
                <a:cs typeface="B Kourosh" pitchFamily="2" charset="-78"/>
              </a:rPr>
              <a:t>انواع افسردگی</a:t>
            </a:r>
          </a:p>
        </p:txBody>
      </p:sp>
      <p:sp>
        <p:nvSpPr>
          <p:cNvPr id="3" name="Content Placeholder 2"/>
          <p:cNvSpPr>
            <a:spLocks noGrp="1"/>
          </p:cNvSpPr>
          <p:nvPr>
            <p:ph idx="1"/>
          </p:nvPr>
        </p:nvSpPr>
        <p:spPr>
          <a:xfrm>
            <a:off x="914400" y="1752601"/>
            <a:ext cx="7315200" cy="4556760"/>
          </a:xfrm>
        </p:spPr>
        <p:txBody>
          <a:bodyPr/>
          <a:lstStyle/>
          <a:p>
            <a:pPr>
              <a:lnSpc>
                <a:spcPct val="150000"/>
              </a:lnSpc>
            </a:pPr>
            <a:r>
              <a:rPr lang="fa-IR" b="1" dirty="0">
                <a:solidFill>
                  <a:srgbClr val="FFC000"/>
                </a:solidFill>
                <a:latin typeface="Times New Roman"/>
                <a:ea typeface="Times New Roman"/>
                <a:cs typeface="2  Mitra" pitchFamily="2" charset="-78"/>
              </a:rPr>
              <a:t>افسردگی اساسی تک قطبی (</a:t>
            </a:r>
            <a:r>
              <a:rPr lang="en-US" b="1" dirty="0">
                <a:solidFill>
                  <a:srgbClr val="FFC000"/>
                </a:solidFill>
                <a:latin typeface="Times New Roman"/>
                <a:ea typeface="Times New Roman"/>
                <a:cs typeface="2  Mitra" pitchFamily="2" charset="-78"/>
              </a:rPr>
              <a:t>MDD</a:t>
            </a:r>
            <a:r>
              <a:rPr lang="fa-IR" b="1" dirty="0">
                <a:solidFill>
                  <a:srgbClr val="FFC000"/>
                </a:solidFill>
                <a:latin typeface="Times New Roman"/>
                <a:ea typeface="Times New Roman"/>
                <a:cs typeface="2  Mitra" pitchFamily="2" charset="-78"/>
              </a:rPr>
              <a:t>)</a:t>
            </a:r>
          </a:p>
          <a:p>
            <a:pPr>
              <a:lnSpc>
                <a:spcPct val="150000"/>
              </a:lnSpc>
            </a:pPr>
            <a:r>
              <a:rPr lang="fa-IR" b="1" dirty="0">
                <a:solidFill>
                  <a:srgbClr val="FFC000"/>
                </a:solidFill>
                <a:latin typeface="Times New Roman"/>
                <a:ea typeface="Times New Roman"/>
                <a:cs typeface="2  Mitra" pitchFamily="2" charset="-78"/>
              </a:rPr>
              <a:t>افسردگی دو قطبی ( بای پولار)</a:t>
            </a:r>
          </a:p>
          <a:p>
            <a:pPr>
              <a:lnSpc>
                <a:spcPct val="150000"/>
              </a:lnSpc>
            </a:pPr>
            <a:r>
              <a:rPr lang="fa-IR" b="1" dirty="0">
                <a:solidFill>
                  <a:srgbClr val="FFC000"/>
                </a:solidFill>
                <a:latin typeface="Times New Roman"/>
                <a:ea typeface="Times New Roman"/>
                <a:cs typeface="2  Mitra" pitchFamily="2" charset="-78"/>
              </a:rPr>
              <a:t>افسردگی پس از زایمان  </a:t>
            </a:r>
          </a:p>
          <a:p>
            <a:pPr>
              <a:lnSpc>
                <a:spcPct val="150000"/>
              </a:lnSpc>
            </a:pPr>
            <a:r>
              <a:rPr lang="fa-IR" b="1" dirty="0">
                <a:solidFill>
                  <a:srgbClr val="FFC000"/>
                </a:solidFill>
                <a:latin typeface="Times New Roman"/>
                <a:ea typeface="Times New Roman"/>
                <a:cs typeface="2  Mitra" pitchFamily="2" charset="-78"/>
              </a:rPr>
              <a:t>افسردگی غیر معمول (آتی پیک ) </a:t>
            </a:r>
            <a:endParaRPr lang="fa-IR" dirty="0">
              <a:solidFill>
                <a:srgbClr val="FFC000"/>
              </a:solidFill>
              <a:cs typeface="2  Mitra" pitchFamily="2" charset="-78"/>
            </a:endParaRPr>
          </a:p>
        </p:txBody>
      </p:sp>
      <p:pic>
        <p:nvPicPr>
          <p:cNvPr id="4098" name="Picture 2" descr="J:\روان2\ZNMEQNCAK9Q16RCA8N4Z3ACALCTSHNCAYYQXWNCAQWPM22CA83WATHCAQXB081CAT8IRYXCAA6MHAZCAUVKP37CAF521TZCARGJV5FCA0AE58DCAB6ZYJNCAZUZZKECAM8XTXGCAKXRU5KCAP8GIW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429085">
            <a:off x="1152181" y="2291508"/>
            <a:ext cx="1409700" cy="147166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J:\روان2\O9P903CA8DZ0L2CAZ4MQDFCA3U5W5HCANRW57NCAY2LKNTCALYP2NWCA106LXCCACTWETECA5ZIMPLCAGQIG6BCAOQ09IPCAGJDN7ECAXANYIBCAJGNM5PCAFEPF3TCAXDGOH9CAVJCLN8CA7WMX7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679631"/>
            <a:ext cx="1238250" cy="124306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تصاویر\esteresbo[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292426">
            <a:off x="2914650" y="3200400"/>
            <a:ext cx="142875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14097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315200" cy="1154097"/>
          </a:xfrm>
        </p:spPr>
        <p:txBody>
          <a:bodyPr>
            <a:noAutofit/>
          </a:bodyPr>
          <a:lstStyle/>
          <a:p>
            <a:pPr marL="228600" lvl="0" indent="-182880">
              <a:lnSpc>
                <a:spcPct val="150000"/>
              </a:lnSpc>
              <a:spcBef>
                <a:spcPct val="20000"/>
              </a:spcBef>
            </a:pPr>
            <a:r>
              <a:rPr lang="fa-IR" sz="2800" b="1" dirty="0">
                <a:solidFill>
                  <a:srgbClr val="FFC000"/>
                </a:solidFill>
                <a:latin typeface="Times New Roman"/>
                <a:ea typeface="Times New Roman"/>
                <a:cs typeface="2  Mitra" pitchFamily="2" charset="-78"/>
              </a:rPr>
              <a:t>افسردگی اساسی تک قطبی (</a:t>
            </a:r>
            <a:r>
              <a:rPr lang="en-US" sz="2800" b="1" dirty="0">
                <a:solidFill>
                  <a:srgbClr val="FFC000"/>
                </a:solidFill>
                <a:latin typeface="Times New Roman"/>
                <a:ea typeface="Times New Roman"/>
                <a:cs typeface="2  Mitra" pitchFamily="2" charset="-78"/>
              </a:rPr>
              <a:t>MDD</a:t>
            </a:r>
            <a:r>
              <a:rPr lang="fa-IR" sz="2800" b="1" dirty="0">
                <a:solidFill>
                  <a:srgbClr val="FFC000"/>
                </a:solidFill>
                <a:latin typeface="Times New Roman"/>
                <a:ea typeface="Times New Roman"/>
                <a:cs typeface="2  Mitra" pitchFamily="2" charset="-78"/>
              </a:rPr>
              <a:t>)</a:t>
            </a:r>
            <a:br>
              <a:rPr lang="fa-IR" sz="2800" b="1" dirty="0">
                <a:solidFill>
                  <a:srgbClr val="FFC000"/>
                </a:solidFill>
                <a:latin typeface="Times New Roman"/>
                <a:ea typeface="Times New Roman"/>
                <a:cs typeface="2  Mitra" pitchFamily="2" charset="-78"/>
              </a:rPr>
            </a:br>
            <a:endParaRPr lang="fa-IR" sz="2800" dirty="0"/>
          </a:p>
        </p:txBody>
      </p:sp>
      <p:sp>
        <p:nvSpPr>
          <p:cNvPr id="3" name="Content Placeholder 2"/>
          <p:cNvSpPr>
            <a:spLocks noGrp="1"/>
          </p:cNvSpPr>
          <p:nvPr>
            <p:ph idx="1"/>
          </p:nvPr>
        </p:nvSpPr>
        <p:spPr>
          <a:xfrm>
            <a:off x="762000" y="1447800"/>
            <a:ext cx="7772400" cy="5410200"/>
          </a:xfrm>
        </p:spPr>
        <p:txBody>
          <a:bodyPr>
            <a:normAutofit/>
          </a:bodyPr>
          <a:lstStyle/>
          <a:p>
            <a:pPr marL="45720" indent="0" algn="just">
              <a:lnSpc>
                <a:spcPts val="3000"/>
              </a:lnSpc>
              <a:buNone/>
            </a:pPr>
            <a:r>
              <a:rPr lang="fa-IR" b="1" dirty="0">
                <a:latin typeface="Times New Roman"/>
                <a:ea typeface="Times New Roman"/>
                <a:cs typeface="B Lotus"/>
              </a:rPr>
              <a:t>در این نوع افسردگی علائم </a:t>
            </a:r>
            <a:r>
              <a:rPr lang="fa-IR" b="1" dirty="0">
                <a:solidFill>
                  <a:srgbClr val="FF0000"/>
                </a:solidFill>
                <a:latin typeface="Times New Roman"/>
                <a:ea typeface="Times New Roman"/>
                <a:cs typeface="B Lotus"/>
              </a:rPr>
              <a:t>حداقل مدت 2 هفته </a:t>
            </a:r>
            <a:r>
              <a:rPr lang="fa-IR" b="1" dirty="0">
                <a:latin typeface="Times New Roman"/>
                <a:ea typeface="Times New Roman"/>
                <a:cs typeface="B Lotus"/>
              </a:rPr>
              <a:t>تداوم داشته وشامل علایم زیر می باشد:</a:t>
            </a:r>
            <a:endParaRPr lang="en-US" dirty="0">
              <a:latin typeface="Times New Roman"/>
              <a:ea typeface="Times New Roman"/>
            </a:endParaRPr>
          </a:p>
          <a:p>
            <a:pPr algn="just">
              <a:lnSpc>
                <a:spcPts val="3000"/>
              </a:lnSpc>
            </a:pPr>
            <a:r>
              <a:rPr lang="fa-IR" b="1" dirty="0">
                <a:latin typeface="Times New Roman"/>
                <a:ea typeface="Times New Roman"/>
                <a:cs typeface="B Lotus"/>
              </a:rPr>
              <a:t> شکایت از خلق گرفته یا افسرده </a:t>
            </a:r>
            <a:endParaRPr lang="en-US" dirty="0">
              <a:latin typeface="Times New Roman"/>
              <a:ea typeface="Times New Roman"/>
            </a:endParaRPr>
          </a:p>
          <a:p>
            <a:pPr algn="just">
              <a:lnSpc>
                <a:spcPts val="3000"/>
              </a:lnSpc>
            </a:pPr>
            <a:r>
              <a:rPr lang="fa-IR" b="1" dirty="0">
                <a:latin typeface="Times New Roman"/>
                <a:ea typeface="Times New Roman"/>
                <a:cs typeface="B Lotus"/>
              </a:rPr>
              <a:t> احساس بی علاقگی و بی لذتی در تمام امور</a:t>
            </a:r>
          </a:p>
          <a:p>
            <a:pPr marL="45720" indent="0" algn="just">
              <a:lnSpc>
                <a:spcPts val="3000"/>
              </a:lnSpc>
              <a:buNone/>
            </a:pPr>
            <a:r>
              <a:rPr lang="fa-IR" b="1" dirty="0">
                <a:latin typeface="Times New Roman"/>
                <a:ea typeface="Times New Roman"/>
                <a:cs typeface="B Lotus"/>
              </a:rPr>
              <a:t>علاوه بر حداقل یکی از این دو علامت تعدادی از علائم زیر همزمان وجود دارد:</a:t>
            </a:r>
          </a:p>
          <a:p>
            <a:pPr marL="45720" indent="0" algn="just">
              <a:lnSpc>
                <a:spcPts val="3000"/>
              </a:lnSpc>
              <a:buNone/>
            </a:pPr>
            <a:r>
              <a:rPr lang="fa-IR" b="1" dirty="0">
                <a:latin typeface="Times New Roman"/>
                <a:ea typeface="Times New Roman"/>
                <a:cs typeface="B Lotus"/>
              </a:rPr>
              <a:t>1. اختلال خواب </a:t>
            </a:r>
          </a:p>
          <a:p>
            <a:pPr marL="45720" indent="0" algn="just">
              <a:lnSpc>
                <a:spcPts val="3000"/>
              </a:lnSpc>
              <a:buNone/>
            </a:pPr>
            <a:r>
              <a:rPr lang="fa-IR" b="1" dirty="0">
                <a:latin typeface="Times New Roman"/>
                <a:ea typeface="Times New Roman"/>
                <a:cs typeface="B Lotus"/>
              </a:rPr>
              <a:t>2. اختلال اشتها </a:t>
            </a:r>
          </a:p>
          <a:p>
            <a:pPr marL="45720" indent="0" algn="just">
              <a:lnSpc>
                <a:spcPts val="3000"/>
              </a:lnSpc>
              <a:buNone/>
            </a:pPr>
            <a:r>
              <a:rPr lang="fa-IR" b="1" dirty="0">
                <a:latin typeface="Times New Roman"/>
                <a:ea typeface="Times New Roman"/>
                <a:cs typeface="B Lotus"/>
              </a:rPr>
              <a:t>3.کند شدن حرکات بیمار یا آشفتگی و سرآسیمگی در حرکات و صحبت کردن بیمار</a:t>
            </a:r>
            <a:endParaRPr lang="en-US" dirty="0">
              <a:latin typeface="Times New Roman"/>
              <a:ea typeface="Times New Roman"/>
            </a:endParaRPr>
          </a:p>
          <a:p>
            <a:pPr marL="45720" indent="0">
              <a:buNone/>
            </a:pPr>
            <a:r>
              <a:rPr lang="fa-IR" b="1" dirty="0">
                <a:latin typeface="Times New Roman"/>
                <a:ea typeface="Times New Roman"/>
                <a:cs typeface="B Lotus"/>
              </a:rPr>
              <a:t>4.اختلال در تمرکز و تفکر </a:t>
            </a:r>
          </a:p>
          <a:p>
            <a:pPr marL="45720" indent="0">
              <a:buNone/>
            </a:pPr>
            <a:r>
              <a:rPr lang="fa-IR" b="1" dirty="0">
                <a:latin typeface="Times New Roman"/>
                <a:ea typeface="Times New Roman"/>
                <a:cs typeface="B Lotus"/>
              </a:rPr>
              <a:t>مشکل شایع مراجعان اختلال در حافظه، فراموشکاری و حواس پرتی است .</a:t>
            </a:r>
          </a:p>
          <a:p>
            <a:pPr marL="45720" indent="0">
              <a:buNone/>
            </a:pPr>
            <a:r>
              <a:rPr lang="fa-IR" b="1" dirty="0">
                <a:latin typeface="Times New Roman"/>
                <a:ea typeface="Times New Roman"/>
                <a:cs typeface="B Lotus"/>
              </a:rPr>
              <a:t>5. احساس خستگی یا از دست دادن انرژی </a:t>
            </a:r>
          </a:p>
          <a:p>
            <a:pPr marL="45720" indent="0">
              <a:buNone/>
            </a:pPr>
            <a:r>
              <a:rPr lang="fa-IR" b="1" dirty="0">
                <a:latin typeface="Times New Roman"/>
                <a:ea typeface="Times New Roman"/>
                <a:cs typeface="B Lotus"/>
              </a:rPr>
              <a:t>6. فکر مکرر درباره مرگ </a:t>
            </a:r>
          </a:p>
          <a:p>
            <a:pPr marL="45720" indent="0">
              <a:buNone/>
            </a:pPr>
            <a:r>
              <a:rPr lang="fa-IR" b="1" dirty="0">
                <a:latin typeface="Times New Roman"/>
                <a:ea typeface="Times New Roman"/>
                <a:cs typeface="B Lotus"/>
              </a:rPr>
              <a:t>7.احساس بی ارزشی یا گناه شدید</a:t>
            </a:r>
          </a:p>
          <a:p>
            <a:endParaRPr lang="fa-IR" dirty="0"/>
          </a:p>
        </p:txBody>
      </p:sp>
    </p:spTree>
    <p:extLst>
      <p:ext uri="{BB962C8B-B14F-4D97-AF65-F5344CB8AC3E}">
        <p14:creationId xmlns:p14="http://schemas.microsoft.com/office/powerpoint/2010/main" val="26346915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315200" cy="1154097"/>
          </a:xfrm>
        </p:spPr>
        <p:txBody>
          <a:bodyPr>
            <a:normAutofit/>
          </a:bodyPr>
          <a:lstStyle/>
          <a:p>
            <a:pPr marL="228600" lvl="0" indent="-182880">
              <a:lnSpc>
                <a:spcPct val="150000"/>
              </a:lnSpc>
              <a:spcBef>
                <a:spcPct val="20000"/>
              </a:spcBef>
            </a:pPr>
            <a:r>
              <a:rPr lang="fa-IR" sz="2800" b="1" dirty="0">
                <a:solidFill>
                  <a:srgbClr val="FFC000"/>
                </a:solidFill>
                <a:latin typeface="Times New Roman"/>
                <a:ea typeface="Times New Roman"/>
                <a:cs typeface="2  Mitra" pitchFamily="2" charset="-78"/>
              </a:rPr>
              <a:t>افسردگی دو قطبی ( بای پولار)</a:t>
            </a:r>
          </a:p>
        </p:txBody>
      </p:sp>
      <p:sp>
        <p:nvSpPr>
          <p:cNvPr id="3" name="Content Placeholder 2"/>
          <p:cNvSpPr>
            <a:spLocks noGrp="1"/>
          </p:cNvSpPr>
          <p:nvPr>
            <p:ph idx="1"/>
          </p:nvPr>
        </p:nvSpPr>
        <p:spPr>
          <a:xfrm>
            <a:off x="914400" y="1295400"/>
            <a:ext cx="7467600" cy="5333999"/>
          </a:xfrm>
        </p:spPr>
        <p:txBody>
          <a:bodyPr>
            <a:normAutofit fontScale="92500"/>
          </a:bodyPr>
          <a:lstStyle/>
          <a:p>
            <a:pPr lvl="0" algn="just" fontAlgn="base">
              <a:lnSpc>
                <a:spcPts val="3000"/>
              </a:lnSpc>
              <a:spcAft>
                <a:spcPct val="0"/>
              </a:spcAft>
            </a:pPr>
            <a:r>
              <a:rPr lang="fa-IR" b="1" dirty="0">
                <a:latin typeface="Times New Roman"/>
                <a:ea typeface="Times New Roman"/>
                <a:cs typeface="B Lotus"/>
              </a:rPr>
              <a:t>افراط در فعاليت و مسئوليت پذيري</a:t>
            </a:r>
          </a:p>
          <a:p>
            <a:pPr algn="just" fontAlgn="base">
              <a:lnSpc>
                <a:spcPts val="3000"/>
              </a:lnSpc>
              <a:spcAft>
                <a:spcPct val="0"/>
              </a:spcAft>
            </a:pPr>
            <a:r>
              <a:rPr lang="fa-IR" sz="2100" b="1" dirty="0">
                <a:latin typeface="Times New Roman"/>
                <a:ea typeface="Times New Roman"/>
                <a:cs typeface="B Lotus"/>
              </a:rPr>
              <a:t>‌ولخرجي و هدر دادن پول</a:t>
            </a:r>
            <a:endParaRPr lang="en-US" b="1" dirty="0">
              <a:latin typeface="Times New Roman"/>
              <a:ea typeface="Times New Roman"/>
              <a:cs typeface="B Lotus"/>
            </a:endParaRPr>
          </a:p>
          <a:p>
            <a:pPr lvl="0" algn="just" fontAlgn="base">
              <a:lnSpc>
                <a:spcPts val="3000"/>
              </a:lnSpc>
              <a:spcAft>
                <a:spcPct val="0"/>
              </a:spcAft>
            </a:pPr>
            <a:r>
              <a:rPr lang="fa-IR" b="1" dirty="0">
                <a:latin typeface="Times New Roman"/>
                <a:ea typeface="Times New Roman"/>
                <a:cs typeface="B Lotus"/>
              </a:rPr>
              <a:t>تحمل كم براي ناكامي </a:t>
            </a:r>
          </a:p>
          <a:p>
            <a:pPr lvl="0" algn="just" fontAlgn="base">
              <a:lnSpc>
                <a:spcPts val="3000"/>
              </a:lnSpc>
              <a:spcAft>
                <a:spcPct val="0"/>
              </a:spcAft>
            </a:pPr>
            <a:r>
              <a:rPr lang="fa-IR" b="1" dirty="0">
                <a:latin typeface="Times New Roman"/>
                <a:ea typeface="Times New Roman"/>
                <a:cs typeface="B Lotus"/>
              </a:rPr>
              <a:t>كاهش وزن و بي اشتهايي </a:t>
            </a:r>
          </a:p>
          <a:p>
            <a:pPr lvl="0" algn="just" fontAlgn="base">
              <a:lnSpc>
                <a:spcPts val="3000"/>
              </a:lnSpc>
              <a:spcAft>
                <a:spcPct val="0"/>
              </a:spcAft>
            </a:pPr>
            <a:r>
              <a:rPr lang="fa-IR" b="1" dirty="0">
                <a:latin typeface="Times New Roman"/>
                <a:ea typeface="Times New Roman"/>
                <a:cs typeface="B Lotus"/>
              </a:rPr>
              <a:t>افزایش میل جنسی</a:t>
            </a:r>
          </a:p>
          <a:p>
            <a:pPr lvl="0" algn="just" fontAlgn="base">
              <a:lnSpc>
                <a:spcPts val="3000"/>
              </a:lnSpc>
              <a:spcAft>
                <a:spcPct val="0"/>
              </a:spcAft>
            </a:pPr>
            <a:r>
              <a:rPr lang="fa-IR" b="1" dirty="0">
                <a:latin typeface="Times New Roman"/>
                <a:ea typeface="Times New Roman"/>
                <a:cs typeface="B Lotus"/>
              </a:rPr>
              <a:t>بيخوابي</a:t>
            </a:r>
          </a:p>
          <a:p>
            <a:pPr lvl="0" algn="just" fontAlgn="base">
              <a:lnSpc>
                <a:spcPts val="3000"/>
              </a:lnSpc>
              <a:spcAft>
                <a:spcPct val="0"/>
              </a:spcAft>
            </a:pPr>
            <a:r>
              <a:rPr lang="fa-IR" b="1" dirty="0">
                <a:latin typeface="Times New Roman"/>
                <a:ea typeface="Times New Roman"/>
                <a:cs typeface="B Lotus"/>
              </a:rPr>
              <a:t>شاد وپر انرژي یا بسیارعصبانی وتحریک پذیر</a:t>
            </a:r>
          </a:p>
          <a:p>
            <a:pPr lvl="0" algn="just" fontAlgn="base">
              <a:lnSpc>
                <a:spcPts val="3000"/>
              </a:lnSpc>
              <a:spcAft>
                <a:spcPct val="0"/>
              </a:spcAft>
            </a:pPr>
            <a:r>
              <a:rPr lang="fa-IR" b="1" dirty="0">
                <a:latin typeface="Times New Roman"/>
                <a:ea typeface="Times New Roman"/>
                <a:cs typeface="B Lotus"/>
              </a:rPr>
              <a:t>پرحرف است به طوری که نمی توان صحبت های او را قطع کرد</a:t>
            </a:r>
            <a:endParaRPr lang="en-US" b="1" dirty="0">
              <a:latin typeface="Times New Roman"/>
              <a:ea typeface="Times New Roman"/>
              <a:cs typeface="B Lotus"/>
            </a:endParaRPr>
          </a:p>
          <a:p>
            <a:pPr lvl="0" algn="just" fontAlgn="base">
              <a:lnSpc>
                <a:spcPts val="3000"/>
              </a:lnSpc>
              <a:spcAft>
                <a:spcPct val="0"/>
              </a:spcAft>
            </a:pPr>
            <a:r>
              <a:rPr lang="fa-IR" b="1" dirty="0">
                <a:latin typeface="Times New Roman"/>
                <a:ea typeface="Times New Roman"/>
                <a:cs typeface="B Lotus"/>
              </a:rPr>
              <a:t>‌لباس هاي پر زرق و برق ، آرايش</a:t>
            </a:r>
            <a:endParaRPr lang="en-US" b="1" dirty="0">
              <a:latin typeface="Times New Roman"/>
              <a:ea typeface="Times New Roman"/>
              <a:cs typeface="B Lotus"/>
            </a:endParaRPr>
          </a:p>
          <a:p>
            <a:pPr lvl="0" algn="just" fontAlgn="base">
              <a:lnSpc>
                <a:spcPts val="3000"/>
              </a:lnSpc>
              <a:spcAft>
                <a:spcPct val="0"/>
              </a:spcAft>
            </a:pPr>
            <a:r>
              <a:rPr lang="fa-IR" b="1" dirty="0">
                <a:latin typeface="Times New Roman"/>
                <a:ea typeface="Times New Roman"/>
                <a:cs typeface="B Lotus"/>
              </a:rPr>
              <a:t>عاطفه ، بي ثبات ، شديد (‌ ممكن است تغييرات سريع به صورت افسردگي داشته باشد.)‌</a:t>
            </a:r>
            <a:endParaRPr lang="en-US" b="1" dirty="0">
              <a:latin typeface="Times New Roman"/>
              <a:ea typeface="Times New Roman"/>
              <a:cs typeface="B Lotus"/>
            </a:endParaRPr>
          </a:p>
          <a:p>
            <a:pPr lvl="0" algn="just" fontAlgn="base">
              <a:lnSpc>
                <a:spcPts val="3000"/>
              </a:lnSpc>
              <a:spcAft>
                <a:spcPct val="0"/>
              </a:spcAft>
            </a:pPr>
            <a:r>
              <a:rPr lang="fa-IR" b="1" dirty="0">
                <a:latin typeface="Times New Roman"/>
                <a:ea typeface="Times New Roman"/>
                <a:cs typeface="B Lotus"/>
              </a:rPr>
              <a:t>محتوي فكر ، احترام به نفس فوق العاده زياد ، خود بزرگ پنداري ، توهمات</a:t>
            </a:r>
            <a:endParaRPr lang="en-US" b="1" dirty="0">
              <a:latin typeface="Times New Roman"/>
              <a:ea typeface="Times New Roman"/>
              <a:cs typeface="B Lotus"/>
            </a:endParaRPr>
          </a:p>
          <a:p>
            <a:pPr algn="just">
              <a:lnSpc>
                <a:spcPts val="3000"/>
              </a:lnSpc>
              <a:buFont typeface="Arial" pitchFamily="34" charset="0"/>
              <a:buChar char="•"/>
            </a:pPr>
            <a:r>
              <a:rPr lang="fa-IR" b="1" dirty="0">
                <a:solidFill>
                  <a:srgbClr val="FFFF00"/>
                </a:solidFill>
                <a:latin typeface="Times New Roman"/>
                <a:ea typeface="Times New Roman"/>
                <a:cs typeface="B Lotus"/>
              </a:rPr>
              <a:t>در این حالت اکثر اوقات بیمار، بیمار بودن خود را قبول ندارد.</a:t>
            </a:r>
            <a:endParaRPr lang="en-US" sz="1800" dirty="0">
              <a:solidFill>
                <a:srgbClr val="FFFF00"/>
              </a:solidFill>
              <a:latin typeface="Times New Roman"/>
              <a:ea typeface="Times New Roman"/>
            </a:endParaRPr>
          </a:p>
        </p:txBody>
      </p:sp>
      <p:pic>
        <p:nvPicPr>
          <p:cNvPr id="6147" name="Picture 3" descr="J:\روان2\6LAER7CA1SH2C5CAXDGI7MCAX40JB3CA7USO97CA7V82C0CAOCUBOQCA9UYVSGCACZ61SSCANJIK48CA81U2R4CAZFB4J4CA7F4AYFCADLWQIWCABWEX25CA3YXF2OCAOZ5MIFCADZ9S40CAO1MG9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209800"/>
            <a:ext cx="17526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0377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lvl="0" indent="-182880">
              <a:lnSpc>
                <a:spcPct val="150000"/>
              </a:lnSpc>
              <a:spcBef>
                <a:spcPct val="20000"/>
              </a:spcBef>
            </a:pPr>
            <a:r>
              <a:rPr lang="fa-IR" sz="3600" b="1" dirty="0">
                <a:solidFill>
                  <a:srgbClr val="FFC000"/>
                </a:solidFill>
                <a:latin typeface="Times New Roman"/>
                <a:ea typeface="Times New Roman"/>
                <a:cs typeface="2  Mitra" pitchFamily="2" charset="-78"/>
              </a:rPr>
              <a:t>افسردگی پس از زایمان  </a:t>
            </a:r>
            <a:br>
              <a:rPr lang="fa-IR" sz="2000" b="1" dirty="0">
                <a:solidFill>
                  <a:srgbClr val="FFC000"/>
                </a:solidFill>
                <a:latin typeface="Times New Roman"/>
                <a:ea typeface="Times New Roman"/>
                <a:cs typeface="2  Mitra" pitchFamily="2" charset="-78"/>
              </a:rPr>
            </a:br>
            <a:endParaRPr lang="fa-IR" dirty="0"/>
          </a:p>
        </p:txBody>
      </p:sp>
      <p:sp>
        <p:nvSpPr>
          <p:cNvPr id="3" name="Content Placeholder 2"/>
          <p:cNvSpPr>
            <a:spLocks noGrp="1"/>
          </p:cNvSpPr>
          <p:nvPr>
            <p:ph idx="1"/>
          </p:nvPr>
        </p:nvSpPr>
        <p:spPr>
          <a:xfrm>
            <a:off x="914400" y="1905000"/>
            <a:ext cx="7315200" cy="3539527"/>
          </a:xfrm>
        </p:spPr>
        <p:txBody>
          <a:bodyPr/>
          <a:lstStyle/>
          <a:p>
            <a:pPr marL="45720" indent="0">
              <a:buNone/>
            </a:pPr>
            <a:r>
              <a:rPr lang="fa-IR" b="1" dirty="0">
                <a:latin typeface="Times New Roman"/>
                <a:ea typeface="Times New Roman"/>
                <a:cs typeface="B Lotus"/>
              </a:rPr>
              <a:t>از چند روز پس از زایمان می تواند شروع شده و به طور متوسط 3-2 هفته پس از زایمان رخ می دهد و در صورتی که درمان نشود سیر آن طولانی خواهد شد. در حدود 20-10% زنان دچار آن می شوند.</a:t>
            </a:r>
          </a:p>
          <a:p>
            <a:pPr marL="45720" indent="0">
              <a:buNone/>
            </a:pPr>
            <a:r>
              <a:rPr lang="fa-IR" sz="2400" b="1" dirty="0">
                <a:solidFill>
                  <a:srgbClr val="FFC000"/>
                </a:solidFill>
                <a:latin typeface="Times New Roman"/>
                <a:cs typeface="2  Mitra" pitchFamily="2" charset="-78"/>
              </a:rPr>
              <a:t>علائم:</a:t>
            </a:r>
          </a:p>
          <a:p>
            <a:pPr algn="just">
              <a:lnSpc>
                <a:spcPts val="3000"/>
              </a:lnSpc>
              <a:buFont typeface="Arial" pitchFamily="34" charset="0"/>
              <a:buChar char="•"/>
            </a:pPr>
            <a:r>
              <a:rPr lang="fa-IR" sz="2400" b="1" dirty="0">
                <a:latin typeface="Times New Roman"/>
                <a:ea typeface="Times New Roman"/>
                <a:cs typeface="B Lotus"/>
              </a:rPr>
              <a:t> خلق افسرده و ناامید</a:t>
            </a:r>
            <a:endParaRPr lang="en-US" sz="2400" dirty="0">
              <a:latin typeface="Times New Roman"/>
              <a:ea typeface="Times New Roman"/>
            </a:endParaRPr>
          </a:p>
          <a:p>
            <a:pPr>
              <a:buFont typeface="Arial" pitchFamily="34" charset="0"/>
              <a:buChar char="•"/>
            </a:pPr>
            <a:r>
              <a:rPr lang="fa-IR" sz="2400" b="1" dirty="0">
                <a:latin typeface="Times New Roman"/>
                <a:ea typeface="Times New Roman"/>
                <a:cs typeface="B Lotus"/>
              </a:rPr>
              <a:t> احساس بی کفایتی به عنوان مادر</a:t>
            </a:r>
          </a:p>
          <a:p>
            <a:pPr>
              <a:buFont typeface="Arial" pitchFamily="34" charset="0"/>
              <a:buChar char="•"/>
            </a:pPr>
            <a:r>
              <a:rPr lang="fa-IR" sz="2400" b="1" dirty="0">
                <a:latin typeface="Times New Roman"/>
                <a:ea typeface="Times New Roman"/>
                <a:cs typeface="B Lotus"/>
              </a:rPr>
              <a:t>بهم ریختگی خواب</a:t>
            </a:r>
          </a:p>
          <a:p>
            <a:pPr>
              <a:buFont typeface="Arial" pitchFamily="34" charset="0"/>
              <a:buChar char="•"/>
            </a:pPr>
            <a:r>
              <a:rPr lang="fa-IR" sz="2400" b="1" dirty="0">
                <a:latin typeface="Times New Roman"/>
                <a:ea typeface="Times New Roman"/>
                <a:cs typeface="B Lotus"/>
              </a:rPr>
              <a:t>افکار وسواسی نسبت به نوزاد </a:t>
            </a:r>
            <a:endParaRPr lang="fa-IR" sz="2400" dirty="0">
              <a:solidFill>
                <a:srgbClr val="FFC000"/>
              </a:solidFill>
              <a:cs typeface="2  Mitra" pitchFamily="2" charset="-78"/>
            </a:endParaRPr>
          </a:p>
        </p:txBody>
      </p:sp>
      <p:pic>
        <p:nvPicPr>
          <p:cNvPr id="7170" name="Picture 2" descr="J:\روان2\ds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581400"/>
            <a:ext cx="16764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5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315200" cy="1154097"/>
          </a:xfrm>
        </p:spPr>
        <p:txBody>
          <a:bodyPr>
            <a:normAutofit/>
          </a:bodyPr>
          <a:lstStyle/>
          <a:p>
            <a:r>
              <a:rPr lang="fa-IR" sz="6000" dirty="0">
                <a:solidFill>
                  <a:schemeClr val="tx1"/>
                </a:solidFill>
                <a:latin typeface="Times New Roman"/>
                <a:ea typeface="Times New Roman"/>
                <a:cs typeface="B Kourosh" pitchFamily="2" charset="-78"/>
              </a:rPr>
              <a:t>مقدمه</a:t>
            </a:r>
          </a:p>
        </p:txBody>
      </p:sp>
      <p:sp>
        <p:nvSpPr>
          <p:cNvPr id="3" name="Content Placeholder 2"/>
          <p:cNvSpPr>
            <a:spLocks noGrp="1"/>
          </p:cNvSpPr>
          <p:nvPr>
            <p:ph idx="1"/>
          </p:nvPr>
        </p:nvSpPr>
        <p:spPr>
          <a:xfrm>
            <a:off x="381000" y="1295400"/>
            <a:ext cx="7772400" cy="5410200"/>
          </a:xfrm>
        </p:spPr>
        <p:txBody>
          <a:bodyPr>
            <a:normAutofit/>
          </a:bodyPr>
          <a:lstStyle/>
          <a:p>
            <a:pPr marL="0" indent="-331470"/>
            <a:r>
              <a:rPr lang="ar-SA" sz="2400" b="1" dirty="0">
                <a:latin typeface="Traditional Arabic" pitchFamily="18" charset="-78"/>
                <a:ea typeface="Times New Roman"/>
                <a:cs typeface="Traditional Arabic" pitchFamily="18" charset="-78"/>
              </a:rPr>
              <a:t>در سال‌هاي اخير افزايش اقدام به خودكشي و مشكلات اجتماعي دیگر ناشي از آن، موجب گرديد تا ضرورت توجه به برنامه ريزي پيشگيري از خودكشي بيش از پيش احساس شود و  نسبت به اجراي طرح ادغام پيشگيري از خودكشي در نظام شبكه بهداشتي اقدام گردد.</a:t>
            </a:r>
            <a:endParaRPr lang="fa-IR" sz="2400" b="1" dirty="0">
              <a:latin typeface="Traditional Arabic" pitchFamily="18" charset="-78"/>
              <a:ea typeface="Times New Roman"/>
              <a:cs typeface="Traditional Arabic" pitchFamily="18" charset="-78"/>
            </a:endParaRPr>
          </a:p>
        </p:txBody>
      </p:sp>
      <p:pic>
        <p:nvPicPr>
          <p:cNvPr id="1026" name="Picture 2" descr="C:\Users\ravan\Desktop\تصاویر خودکشی\pscycology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90800"/>
            <a:ext cx="2829499"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384630"/>
      </p:ext>
    </p:extLst>
  </p:cSld>
  <p:clrMapOvr>
    <a:masterClrMapping/>
  </p:clrMapOvr>
  <p:transition spd="slow">
    <p:wheel spokes="1"/>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315200" cy="1154097"/>
          </a:xfrm>
        </p:spPr>
        <p:txBody>
          <a:bodyPr>
            <a:normAutofit/>
          </a:bodyPr>
          <a:lstStyle/>
          <a:p>
            <a:r>
              <a:rPr lang="fa-IR" sz="3200" b="1" dirty="0">
                <a:solidFill>
                  <a:srgbClr val="FFC000"/>
                </a:solidFill>
                <a:latin typeface="Times New Roman"/>
                <a:ea typeface="Times New Roman"/>
                <a:cs typeface="2  Mitra" pitchFamily="2" charset="-78"/>
              </a:rPr>
              <a:t>علائم اندوه پس از زایمان</a:t>
            </a:r>
          </a:p>
        </p:txBody>
      </p:sp>
      <p:sp>
        <p:nvSpPr>
          <p:cNvPr id="3" name="Content Placeholder 2"/>
          <p:cNvSpPr>
            <a:spLocks noGrp="1"/>
          </p:cNvSpPr>
          <p:nvPr>
            <p:ph idx="1"/>
          </p:nvPr>
        </p:nvSpPr>
        <p:spPr>
          <a:xfrm>
            <a:off x="914400" y="1981200"/>
            <a:ext cx="7467600" cy="3539527"/>
          </a:xfrm>
        </p:spPr>
        <p:txBody>
          <a:bodyPr/>
          <a:lstStyle/>
          <a:p>
            <a:pPr marL="342900" lvl="0" indent="-342900" fontAlgn="base">
              <a:lnSpc>
                <a:spcPct val="150000"/>
              </a:lnSpc>
              <a:spcAft>
                <a:spcPct val="0"/>
              </a:spcAft>
              <a:buClrTx/>
              <a:buFontTx/>
              <a:buChar char="•"/>
            </a:pPr>
            <a:r>
              <a:rPr lang="fa-IR" b="1" dirty="0">
                <a:solidFill>
                  <a:schemeClr val="tx2"/>
                </a:solidFill>
                <a:latin typeface="Times New Roman"/>
                <a:ea typeface="Times New Roman"/>
                <a:cs typeface="2  Mitra" pitchFamily="2" charset="-78"/>
              </a:rPr>
              <a:t>احساس غمگینی و اندوه مادر</a:t>
            </a:r>
          </a:p>
          <a:p>
            <a:pPr marL="342900" lvl="0" indent="-342900" fontAlgn="base">
              <a:lnSpc>
                <a:spcPct val="150000"/>
              </a:lnSpc>
              <a:spcAft>
                <a:spcPct val="0"/>
              </a:spcAft>
              <a:buClrTx/>
              <a:buFontTx/>
              <a:buChar char="•"/>
            </a:pPr>
            <a:r>
              <a:rPr lang="fa-IR" b="1" dirty="0">
                <a:solidFill>
                  <a:schemeClr val="tx2"/>
                </a:solidFill>
                <a:latin typeface="Times New Roman"/>
                <a:ea typeface="Times New Roman"/>
                <a:cs typeface="2  Mitra" pitchFamily="2" charset="-78"/>
              </a:rPr>
              <a:t>خستگی و اضطراب</a:t>
            </a:r>
          </a:p>
          <a:p>
            <a:pPr marL="342900" lvl="0" indent="-342900" fontAlgn="base">
              <a:lnSpc>
                <a:spcPct val="150000"/>
              </a:lnSpc>
              <a:spcAft>
                <a:spcPct val="0"/>
              </a:spcAft>
              <a:buClrTx/>
              <a:buFontTx/>
              <a:buChar char="•"/>
            </a:pPr>
            <a:r>
              <a:rPr lang="fa-IR" b="1" dirty="0">
                <a:solidFill>
                  <a:schemeClr val="tx2"/>
                </a:solidFill>
                <a:latin typeface="Times New Roman"/>
                <a:ea typeface="Times New Roman"/>
                <a:cs typeface="2  Mitra" pitchFamily="2" charset="-78"/>
              </a:rPr>
              <a:t>زودرنجی و گریه با کوچکترین مسأله</a:t>
            </a:r>
          </a:p>
          <a:p>
            <a:pPr marL="342900" lvl="0" indent="-342900" fontAlgn="base">
              <a:lnSpc>
                <a:spcPct val="150000"/>
              </a:lnSpc>
              <a:spcAft>
                <a:spcPct val="0"/>
              </a:spcAft>
              <a:buClrTx/>
              <a:buNone/>
            </a:pPr>
            <a:r>
              <a:rPr lang="fa-IR" b="1" dirty="0">
                <a:solidFill>
                  <a:schemeClr val="tx2"/>
                </a:solidFill>
                <a:latin typeface="Times New Roman"/>
                <a:ea typeface="Times New Roman"/>
                <a:cs typeface="2  Mitra" pitchFamily="2" charset="-78"/>
              </a:rPr>
              <a:t>علائم اندکی پس از زایمان شروع شده و در عرض یک هفته از شدتشان کم می شود.</a:t>
            </a:r>
          </a:p>
          <a:p>
            <a:pPr marL="342900" lvl="0" indent="-342900" fontAlgn="base">
              <a:lnSpc>
                <a:spcPct val="150000"/>
              </a:lnSpc>
              <a:spcAft>
                <a:spcPct val="0"/>
              </a:spcAft>
              <a:buClrTx/>
              <a:buNone/>
            </a:pPr>
            <a:r>
              <a:rPr lang="fa-IR" b="1" dirty="0">
                <a:solidFill>
                  <a:schemeClr val="tx2"/>
                </a:solidFill>
                <a:latin typeface="Times New Roman"/>
                <a:ea typeface="Times New Roman"/>
                <a:cs typeface="2  Mitra" pitchFamily="2" charset="-78"/>
              </a:rPr>
              <a:t> </a:t>
            </a:r>
          </a:p>
        </p:txBody>
      </p:sp>
    </p:spTree>
    <p:extLst>
      <p:ext uri="{BB962C8B-B14F-4D97-AF65-F5344CB8AC3E}">
        <p14:creationId xmlns:p14="http://schemas.microsoft.com/office/powerpoint/2010/main" val="12871340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381000"/>
            <a:ext cx="7315200" cy="1154097"/>
          </a:xfrm>
        </p:spPr>
        <p:txBody>
          <a:bodyPr>
            <a:normAutofit/>
          </a:bodyPr>
          <a:lstStyle/>
          <a:p>
            <a:r>
              <a:rPr lang="fa-IR" sz="3600" b="1" dirty="0">
                <a:solidFill>
                  <a:srgbClr val="FFC000"/>
                </a:solidFill>
                <a:latin typeface="Times New Roman"/>
                <a:ea typeface="Times New Roman"/>
                <a:cs typeface="2  Mitra" pitchFamily="2" charset="-78"/>
              </a:rPr>
              <a:t>سایکوز</a:t>
            </a:r>
          </a:p>
        </p:txBody>
      </p:sp>
      <p:sp>
        <p:nvSpPr>
          <p:cNvPr id="3" name="Content Placeholder 2"/>
          <p:cNvSpPr>
            <a:spLocks noGrp="1"/>
          </p:cNvSpPr>
          <p:nvPr>
            <p:ph idx="1"/>
          </p:nvPr>
        </p:nvSpPr>
        <p:spPr>
          <a:xfrm>
            <a:off x="1066800" y="1524000"/>
            <a:ext cx="7315200" cy="3539527"/>
          </a:xfrm>
        </p:spPr>
        <p:txBody>
          <a:bodyPr/>
          <a:lstStyle/>
          <a:p>
            <a:pPr marL="342900" indent="-342900" fontAlgn="base">
              <a:lnSpc>
                <a:spcPct val="150000"/>
              </a:lnSpc>
              <a:spcAft>
                <a:spcPct val="0"/>
              </a:spcAft>
              <a:buClrTx/>
            </a:pPr>
            <a:r>
              <a:rPr lang="fa-IR" b="1" dirty="0">
                <a:solidFill>
                  <a:schemeClr val="tx2"/>
                </a:solidFill>
                <a:latin typeface="Times New Roman"/>
                <a:ea typeface="Times New Roman"/>
                <a:cs typeface="2  Mitra" pitchFamily="2" charset="-78"/>
              </a:rPr>
              <a:t>مادر علاوه بر افسردگی شدید بدبینی و توهم پیدا می کند </a:t>
            </a:r>
          </a:p>
          <a:p>
            <a:pPr marL="342900" indent="-342900" fontAlgn="base">
              <a:lnSpc>
                <a:spcPct val="150000"/>
              </a:lnSpc>
              <a:spcAft>
                <a:spcPct val="0"/>
              </a:spcAft>
              <a:buClrTx/>
            </a:pPr>
            <a:r>
              <a:rPr lang="fa-IR" b="1" dirty="0">
                <a:solidFill>
                  <a:schemeClr val="tx2"/>
                </a:solidFill>
                <a:latin typeface="Times New Roman"/>
                <a:ea typeface="Times New Roman"/>
                <a:cs typeface="2  Mitra" pitchFamily="2" charset="-78"/>
              </a:rPr>
              <a:t>هذیان بدبینی نسبت به همسر و نوزاد </a:t>
            </a:r>
          </a:p>
          <a:p>
            <a:pPr marL="342900" indent="-342900" fontAlgn="base">
              <a:lnSpc>
                <a:spcPct val="150000"/>
              </a:lnSpc>
              <a:spcAft>
                <a:spcPct val="0"/>
              </a:spcAft>
              <a:buClrTx/>
            </a:pPr>
            <a:r>
              <a:rPr lang="fa-IR" b="1" dirty="0">
                <a:solidFill>
                  <a:schemeClr val="tx2"/>
                </a:solidFill>
                <a:latin typeface="Times New Roman"/>
                <a:ea typeface="Times New Roman"/>
                <a:cs typeface="2  Mitra" pitchFamily="2" charset="-78"/>
              </a:rPr>
              <a:t>احتمال کشتن نوزاد </a:t>
            </a:r>
          </a:p>
        </p:txBody>
      </p:sp>
      <p:graphicFrame>
        <p:nvGraphicFramePr>
          <p:cNvPr id="5" name="Table 4"/>
          <p:cNvGraphicFramePr>
            <a:graphicFrameLocks noGrp="1"/>
          </p:cNvGraphicFramePr>
          <p:nvPr>
            <p:extLst>
              <p:ext uri="{D42A27DB-BD31-4B8C-83A1-F6EECF244321}">
                <p14:modId xmlns:p14="http://schemas.microsoft.com/office/powerpoint/2010/main" val="3869209455"/>
              </p:ext>
            </p:extLst>
          </p:nvPr>
        </p:nvGraphicFramePr>
        <p:xfrm>
          <a:off x="2057400" y="3857740"/>
          <a:ext cx="6096000" cy="1889760"/>
        </p:xfrm>
        <a:graphic>
          <a:graphicData uri="http://schemas.openxmlformats.org/drawingml/2006/table">
            <a:tbl>
              <a:tblPr rtl="1" firstRow="1" bandRow="1">
                <a:tableStyleId>{5C22544A-7EE6-4342-B048-85BDC9FD1C3A}</a:tableStyleId>
              </a:tblPr>
              <a:tblGrid>
                <a:gridCol w="6096000">
                  <a:extLst>
                    <a:ext uri="{9D8B030D-6E8A-4147-A177-3AD203B41FA5}">
                      <a16:colId xmlns:a16="http://schemas.microsoft.com/office/drawing/2014/main" val="20000"/>
                    </a:ext>
                  </a:extLst>
                </a:gridCol>
              </a:tblGrid>
              <a:tr h="1813560">
                <a:tc>
                  <a:txBody>
                    <a:bodyPr/>
                    <a:lstStyle/>
                    <a:p>
                      <a:pPr marL="0" marR="0" lvl="0" indent="0" algn="just" defTabSz="914400" rtl="1" eaLnBrk="1" fontAlgn="auto" latinLnBrk="0" hangingPunct="1">
                        <a:lnSpc>
                          <a:spcPts val="3000"/>
                        </a:lnSpc>
                        <a:spcBef>
                          <a:spcPts val="0"/>
                        </a:spcBef>
                        <a:spcAft>
                          <a:spcPts val="0"/>
                        </a:spcAft>
                        <a:buClrTx/>
                        <a:buSzTx/>
                        <a:buFontTx/>
                        <a:buNone/>
                        <a:tabLst/>
                        <a:defRPr/>
                      </a:pPr>
                      <a:r>
                        <a:rPr kumimoji="0" lang="fa-IR" sz="1800" b="1" i="0" u="none" strike="noStrike" kern="1200" cap="none" spc="0" normalizeH="0" baseline="0" noProof="0" dirty="0">
                          <a:ln>
                            <a:noFill/>
                          </a:ln>
                          <a:solidFill>
                            <a:prstClr val="white"/>
                          </a:solidFill>
                          <a:effectLst/>
                          <a:uLnTx/>
                          <a:uFillTx/>
                          <a:latin typeface="Times New Roman"/>
                          <a:ea typeface="Times New Roman"/>
                          <a:cs typeface="B Lotus"/>
                        </a:rPr>
                        <a:t>توجه به این نکته لازم است که درصدی از این مادران مبتلا به افسردگی پس از زایمان، علائم افسردگی را در طول بارداری هم نشان می دهند که تشخیص زودهنگام در حین بارداری می تواند به پیشگیری از افسردگی شدید پس از زایمان کمک کند.</a:t>
                      </a:r>
                      <a:endParaRPr kumimoji="0" lang="en-US" sz="1600" b="0" i="0" u="none" strike="noStrike" kern="1200" cap="none" spc="0" normalizeH="0" baseline="0" noProof="0" dirty="0">
                        <a:ln>
                          <a:noFill/>
                        </a:ln>
                        <a:solidFill>
                          <a:prstClr val="white"/>
                        </a:solidFill>
                        <a:effectLst/>
                        <a:uLnTx/>
                        <a:uFillTx/>
                        <a:latin typeface="Times New Roman"/>
                        <a:ea typeface="Times New Roman"/>
                        <a:cs typeface="+mn-cs"/>
                      </a:endParaRPr>
                    </a:p>
                    <a:p>
                      <a:pPr rtl="1"/>
                      <a:endParaRPr lang="fa-IR" dirty="0"/>
                    </a:p>
                  </a:txBody>
                  <a:tcPr>
                    <a:solidFill>
                      <a:schemeClr val="accent3">
                        <a:lumMod val="5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1626811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315200" cy="1154097"/>
          </a:xfrm>
        </p:spPr>
        <p:txBody>
          <a:bodyPr>
            <a:normAutofit/>
          </a:bodyPr>
          <a:lstStyle/>
          <a:p>
            <a:r>
              <a:rPr lang="fa-IR" sz="3600" b="1" dirty="0">
                <a:solidFill>
                  <a:srgbClr val="FFC000"/>
                </a:solidFill>
                <a:latin typeface="Times New Roman"/>
                <a:ea typeface="Times New Roman"/>
                <a:cs typeface="2  Mitra" pitchFamily="2" charset="-78"/>
              </a:rPr>
              <a:t>افسردگی غیر معمول(آتی پیک)</a:t>
            </a:r>
          </a:p>
        </p:txBody>
      </p:sp>
      <p:sp>
        <p:nvSpPr>
          <p:cNvPr id="3" name="Content Placeholder 2"/>
          <p:cNvSpPr>
            <a:spLocks noGrp="1"/>
          </p:cNvSpPr>
          <p:nvPr>
            <p:ph idx="1"/>
          </p:nvPr>
        </p:nvSpPr>
        <p:spPr>
          <a:xfrm>
            <a:off x="914400" y="2133600"/>
            <a:ext cx="7315200" cy="3539527"/>
          </a:xfrm>
        </p:spPr>
        <p:txBody>
          <a:bodyPr>
            <a:normAutofit/>
          </a:bodyPr>
          <a:lstStyle/>
          <a:p>
            <a:pPr lvl="0" algn="just" fontAlgn="base">
              <a:lnSpc>
                <a:spcPts val="3000"/>
              </a:lnSpc>
              <a:spcAft>
                <a:spcPct val="0"/>
              </a:spcAft>
            </a:pPr>
            <a:r>
              <a:rPr lang="fa-IR" sz="1900" b="1" dirty="0">
                <a:latin typeface="Times New Roman"/>
                <a:ea typeface="Times New Roman"/>
                <a:cs typeface="B Lotus"/>
              </a:rPr>
              <a:t>بیمار در این حالت پرخور و پرخواب است.</a:t>
            </a:r>
          </a:p>
          <a:p>
            <a:pPr lvl="0" algn="just" fontAlgn="base">
              <a:lnSpc>
                <a:spcPts val="3000"/>
              </a:lnSpc>
              <a:spcAft>
                <a:spcPct val="0"/>
              </a:spcAft>
            </a:pPr>
            <a:r>
              <a:rPr lang="fa-IR" sz="1900" b="1" dirty="0">
                <a:latin typeface="Times New Roman"/>
                <a:ea typeface="Times New Roman"/>
                <a:cs typeface="B Lotus"/>
              </a:rPr>
              <a:t>تمایل به تحرک ندارد.</a:t>
            </a:r>
          </a:p>
          <a:p>
            <a:pPr lvl="0" algn="just" fontAlgn="base">
              <a:lnSpc>
                <a:spcPts val="3000"/>
              </a:lnSpc>
              <a:spcAft>
                <a:spcPct val="0"/>
              </a:spcAft>
            </a:pPr>
            <a:r>
              <a:rPr lang="fa-IR" sz="1900" b="1" dirty="0">
                <a:latin typeface="Times New Roman"/>
                <a:ea typeface="Times New Roman"/>
                <a:cs typeface="B Lotus"/>
              </a:rPr>
              <a:t>زودرنج و حساس است و اضطراب زیادی دارد. </a:t>
            </a:r>
          </a:p>
          <a:p>
            <a:pPr lvl="0" algn="just" fontAlgn="base">
              <a:lnSpc>
                <a:spcPts val="3000"/>
              </a:lnSpc>
              <a:spcAft>
                <a:spcPct val="0"/>
              </a:spcAft>
            </a:pPr>
            <a:r>
              <a:rPr lang="fa-IR" sz="1900" b="1" dirty="0">
                <a:latin typeface="Times New Roman"/>
                <a:ea typeface="Times New Roman"/>
                <a:cs typeface="B Lotus"/>
              </a:rPr>
              <a:t>احساس خشکی و سفتی در دستها و پاها</a:t>
            </a:r>
          </a:p>
          <a:p>
            <a:pPr marL="45720" lvl="0" indent="0" algn="just" fontAlgn="base">
              <a:lnSpc>
                <a:spcPts val="3000"/>
              </a:lnSpc>
              <a:spcAft>
                <a:spcPct val="0"/>
              </a:spcAft>
              <a:buNone/>
            </a:pPr>
            <a:endParaRPr lang="fa-IR" sz="1900" b="1" dirty="0">
              <a:latin typeface="Times New Roman"/>
              <a:ea typeface="Times New Roman"/>
              <a:cs typeface="B Lotus"/>
            </a:endParaRPr>
          </a:p>
          <a:p>
            <a:pPr marL="45720" lvl="0" indent="0" algn="just" fontAlgn="base">
              <a:lnSpc>
                <a:spcPts val="3000"/>
              </a:lnSpc>
              <a:spcAft>
                <a:spcPct val="0"/>
              </a:spcAft>
              <a:buNone/>
            </a:pPr>
            <a:r>
              <a:rPr lang="fa-IR" sz="1900" b="1" dirty="0">
                <a:solidFill>
                  <a:srgbClr val="FFC000"/>
                </a:solidFill>
                <a:latin typeface="Times New Roman"/>
                <a:ea typeface="Times New Roman"/>
                <a:cs typeface="B Lotus"/>
              </a:rPr>
              <a:t>  نکته : سوء مصرف مواد و اعتیاد هم می تواند علائم افسردگی را حین مصرف و دوره ترک نشان دهد.</a:t>
            </a:r>
          </a:p>
        </p:txBody>
      </p:sp>
    </p:spTree>
    <p:extLst>
      <p:ext uri="{BB962C8B-B14F-4D97-AF65-F5344CB8AC3E}">
        <p14:creationId xmlns:p14="http://schemas.microsoft.com/office/powerpoint/2010/main" val="33012801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1154097"/>
          </a:xfrm>
        </p:spPr>
        <p:txBody>
          <a:bodyPr>
            <a:normAutofit/>
          </a:bodyPr>
          <a:lstStyle/>
          <a:p>
            <a:pPr>
              <a:lnSpc>
                <a:spcPts val="3000"/>
              </a:lnSpc>
            </a:pPr>
            <a:r>
              <a:rPr lang="fa-IR" sz="2000" b="1" dirty="0">
                <a:solidFill>
                  <a:srgbClr val="FFC000"/>
                </a:solidFill>
                <a:latin typeface="Times New Roman"/>
                <a:ea typeface="Times New Roman"/>
                <a:cs typeface="2  Mitra" pitchFamily="2" charset="-78"/>
              </a:rPr>
              <a:t>در برخورد با یک بیمار افسرده چه باید کرد؟</a:t>
            </a:r>
            <a:br>
              <a:rPr lang="en-US" sz="2000" b="1" dirty="0">
                <a:solidFill>
                  <a:srgbClr val="FFC000"/>
                </a:solidFill>
                <a:latin typeface="Times New Roman"/>
                <a:ea typeface="Times New Roman"/>
                <a:cs typeface="2  Mitra" pitchFamily="2" charset="-78"/>
              </a:rPr>
            </a:br>
            <a:endParaRPr lang="fa-IR" sz="2000" b="1" dirty="0">
              <a:solidFill>
                <a:srgbClr val="FFC000"/>
              </a:solidFill>
              <a:latin typeface="Times New Roman"/>
              <a:ea typeface="Times New Roman"/>
              <a:cs typeface="2  Mitra" pitchFamily="2" charset="-78"/>
            </a:endParaRPr>
          </a:p>
        </p:txBody>
      </p:sp>
      <p:sp>
        <p:nvSpPr>
          <p:cNvPr id="3" name="Content Placeholder 2"/>
          <p:cNvSpPr>
            <a:spLocks noGrp="1"/>
          </p:cNvSpPr>
          <p:nvPr>
            <p:ph idx="1"/>
          </p:nvPr>
        </p:nvSpPr>
        <p:spPr>
          <a:xfrm>
            <a:off x="838200" y="1371600"/>
            <a:ext cx="7315200" cy="5105400"/>
          </a:xfrm>
        </p:spPr>
        <p:txBody>
          <a:bodyPr/>
          <a:lstStyle/>
          <a:p>
            <a:pPr lvl="0" algn="just" fontAlgn="base">
              <a:lnSpc>
                <a:spcPts val="3000"/>
              </a:lnSpc>
              <a:spcAft>
                <a:spcPct val="0"/>
              </a:spcAft>
            </a:pPr>
            <a:r>
              <a:rPr lang="fa-IR" sz="1900" b="1" dirty="0">
                <a:latin typeface="Times New Roman"/>
                <a:ea typeface="Times New Roman"/>
                <a:cs typeface="B Lotus"/>
              </a:rPr>
              <a:t>همدلی و برخورد آرام به دوراز قضاوت ونصیحت یا سرزنش</a:t>
            </a:r>
          </a:p>
          <a:p>
            <a:pPr lvl="0" algn="just" fontAlgn="base">
              <a:lnSpc>
                <a:spcPts val="3000"/>
              </a:lnSpc>
              <a:spcAft>
                <a:spcPct val="0"/>
              </a:spcAft>
            </a:pPr>
            <a:r>
              <a:rPr lang="fa-IR" sz="1900" b="1" dirty="0">
                <a:latin typeface="Times New Roman"/>
                <a:ea typeface="Times New Roman"/>
                <a:cs typeface="B Lotus"/>
              </a:rPr>
              <a:t>اصل رازداری  عامل مهمی در برخورد با بیمار روحی-روانی</a:t>
            </a:r>
          </a:p>
          <a:p>
            <a:pPr lvl="0" algn="just" fontAlgn="base">
              <a:lnSpc>
                <a:spcPts val="3000"/>
              </a:lnSpc>
              <a:spcAft>
                <a:spcPct val="0"/>
              </a:spcAft>
            </a:pPr>
            <a:r>
              <a:rPr lang="fa-IR" sz="1900" b="1" dirty="0">
                <a:latin typeface="Times New Roman"/>
                <a:ea typeface="Times New Roman"/>
                <a:cs typeface="B Lotus"/>
              </a:rPr>
              <a:t>دوسوم  بیماران افسرده به خودکشی فکر می کنند و 15-10% اقدام به خودکشی می کنند.</a:t>
            </a:r>
          </a:p>
          <a:p>
            <a:pPr lvl="0" algn="just" fontAlgn="base">
              <a:lnSpc>
                <a:spcPts val="3000"/>
              </a:lnSpc>
              <a:spcAft>
                <a:spcPct val="0"/>
              </a:spcAft>
            </a:pPr>
            <a:r>
              <a:rPr lang="fa-IR" sz="1900" b="1" dirty="0">
                <a:latin typeface="Times New Roman"/>
                <a:ea typeface="Times New Roman"/>
                <a:cs typeface="B Lotus"/>
              </a:rPr>
              <a:t>پس سوال در مورد احساس ناامیدی، آرزوی مردن و احساس پوچی ضروری می باشد.</a:t>
            </a:r>
          </a:p>
          <a:p>
            <a:pPr lvl="0" algn="just" fontAlgn="base">
              <a:lnSpc>
                <a:spcPts val="3000"/>
              </a:lnSpc>
              <a:spcAft>
                <a:spcPct val="0"/>
              </a:spcAft>
            </a:pPr>
            <a:r>
              <a:rPr lang="fa-IR" sz="1900" b="1" dirty="0">
                <a:latin typeface="Times New Roman"/>
                <a:ea typeface="Times New Roman"/>
                <a:cs typeface="B Lotus"/>
              </a:rPr>
              <a:t>اگر بیمار بگوید آرزوی مرگ می کند در مورد فکر خودکشی حتماً سوال شود</a:t>
            </a:r>
          </a:p>
          <a:p>
            <a:pPr algn="just">
              <a:lnSpc>
                <a:spcPts val="3000"/>
              </a:lnSpc>
            </a:pPr>
            <a:r>
              <a:rPr lang="fa-IR" sz="1900" b="1" dirty="0">
                <a:latin typeface="Times New Roman"/>
                <a:ea typeface="Times New Roman"/>
                <a:cs typeface="B Lotus"/>
              </a:rPr>
              <a:t>سوال مستقیم در باره خودکشی ، این فکر را در بیمار تقویت نمی کند بلکه به شما در فهمیدن این موضوع مهم کمک می کند.</a:t>
            </a:r>
            <a:endParaRPr lang="en-US" sz="1900" b="1" dirty="0">
              <a:latin typeface="Times New Roman"/>
              <a:ea typeface="Times New Roman"/>
              <a:cs typeface="B Lotus"/>
            </a:endParaRPr>
          </a:p>
          <a:p>
            <a:pPr algn="just">
              <a:lnSpc>
                <a:spcPts val="3000"/>
              </a:lnSpc>
            </a:pPr>
            <a:r>
              <a:rPr lang="fa-IR" sz="1900" b="1" dirty="0">
                <a:latin typeface="Times New Roman"/>
                <a:ea typeface="Times New Roman"/>
                <a:cs typeface="B Lotus"/>
              </a:rPr>
              <a:t>اگر پاسخ بیمار مثبت بود در مورد فکر کردن به راه های آن و یا تهیه وسایل آن هم سوال شود تا معلوم شود چقدر این تصمیم بیمار جدی است.</a:t>
            </a:r>
            <a:endParaRPr lang="en-US" sz="1900" b="1" dirty="0">
              <a:latin typeface="Times New Roman"/>
              <a:ea typeface="Times New Roman"/>
              <a:cs typeface="B Lotus"/>
            </a:endParaRPr>
          </a:p>
          <a:p>
            <a:pPr algn="just">
              <a:lnSpc>
                <a:spcPts val="3000"/>
              </a:lnSpc>
            </a:pPr>
            <a:r>
              <a:rPr lang="fa-IR" sz="1900" b="1" dirty="0">
                <a:latin typeface="Times New Roman"/>
                <a:ea typeface="Times New Roman"/>
                <a:cs typeface="B Lotus"/>
              </a:rPr>
              <a:t>در این موارد در جریان گذاشتن خانواده بیمار برای حفاظت از وی و ارجاع سریع به روانپزشک لازم است .</a:t>
            </a:r>
            <a:endParaRPr lang="en-US" sz="1900" b="1" dirty="0">
              <a:latin typeface="Times New Roman"/>
              <a:ea typeface="Times New Roman"/>
              <a:cs typeface="B Lotus"/>
            </a:endParaRPr>
          </a:p>
          <a:p>
            <a:pPr marL="342900" lvl="0" indent="-342900" fontAlgn="base">
              <a:spcAft>
                <a:spcPct val="0"/>
              </a:spcAft>
              <a:buClrTx/>
              <a:buFont typeface="Wingdings" pitchFamily="2" charset="2"/>
              <a:buChar char="§"/>
            </a:pPr>
            <a:endParaRPr lang="fa-IR" sz="1900" b="1" dirty="0">
              <a:latin typeface="Times New Roman"/>
              <a:ea typeface="Times New Roman"/>
              <a:cs typeface="B Lotus"/>
            </a:endParaRPr>
          </a:p>
          <a:p>
            <a:pPr marL="342900" lvl="0" indent="-342900" fontAlgn="base">
              <a:spcAft>
                <a:spcPct val="0"/>
              </a:spcAft>
              <a:buClrTx/>
              <a:buFont typeface="Wingdings" pitchFamily="2" charset="2"/>
              <a:buChar char="§"/>
            </a:pPr>
            <a:endParaRPr lang="fa-IR" sz="1900" b="1" dirty="0">
              <a:latin typeface="Times New Roman"/>
              <a:ea typeface="Times New Roman"/>
              <a:cs typeface="B Lotus"/>
            </a:endParaRPr>
          </a:p>
          <a:p>
            <a:endParaRPr lang="fa-IR" dirty="0"/>
          </a:p>
        </p:txBody>
      </p:sp>
    </p:spTree>
    <p:extLst>
      <p:ext uri="{BB962C8B-B14F-4D97-AF65-F5344CB8AC3E}">
        <p14:creationId xmlns:p14="http://schemas.microsoft.com/office/powerpoint/2010/main" val="39460721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7315200" cy="1154097"/>
          </a:xfrm>
        </p:spPr>
        <p:txBody>
          <a:bodyPr>
            <a:normAutofit/>
          </a:bodyPr>
          <a:lstStyle/>
          <a:p>
            <a:r>
              <a:rPr lang="fa-IR" sz="2800" b="1" dirty="0">
                <a:solidFill>
                  <a:srgbClr val="FF0000"/>
                </a:solidFill>
                <a:latin typeface="Times New Roman"/>
                <a:ea typeface="Times New Roman"/>
                <a:cs typeface="2  Mitra" pitchFamily="2" charset="-78"/>
              </a:rPr>
              <a:t>موارد ارجاع فوری بیماران افسرده</a:t>
            </a:r>
          </a:p>
        </p:txBody>
      </p:sp>
      <p:sp>
        <p:nvSpPr>
          <p:cNvPr id="3" name="Content Placeholder 2"/>
          <p:cNvSpPr>
            <a:spLocks noGrp="1"/>
          </p:cNvSpPr>
          <p:nvPr>
            <p:ph idx="1"/>
          </p:nvPr>
        </p:nvSpPr>
        <p:spPr>
          <a:xfrm>
            <a:off x="762000" y="1600200"/>
            <a:ext cx="7315200" cy="3539527"/>
          </a:xfrm>
        </p:spPr>
        <p:txBody>
          <a:bodyPr/>
          <a:lstStyle/>
          <a:p>
            <a:pPr algn="just" fontAlgn="base">
              <a:lnSpc>
                <a:spcPts val="3000"/>
              </a:lnSpc>
              <a:spcAft>
                <a:spcPct val="0"/>
              </a:spcAft>
            </a:pPr>
            <a:r>
              <a:rPr lang="fa-IR" b="1" dirty="0">
                <a:latin typeface="Times New Roman"/>
                <a:ea typeface="Times New Roman"/>
                <a:cs typeface="B Lotus"/>
              </a:rPr>
              <a:t>فکر خودکشی یا دیگر کشی </a:t>
            </a:r>
          </a:p>
          <a:p>
            <a:pPr algn="just" fontAlgn="base">
              <a:lnSpc>
                <a:spcPts val="3000"/>
              </a:lnSpc>
              <a:spcAft>
                <a:spcPct val="0"/>
              </a:spcAft>
            </a:pPr>
            <a:r>
              <a:rPr lang="fa-IR" b="1" dirty="0">
                <a:latin typeface="Times New Roman"/>
                <a:ea typeface="Times New Roman"/>
                <a:cs typeface="B Lotus"/>
              </a:rPr>
              <a:t>وجود علائم مانیا</a:t>
            </a:r>
          </a:p>
          <a:p>
            <a:pPr algn="just" fontAlgn="base">
              <a:lnSpc>
                <a:spcPts val="3000"/>
              </a:lnSpc>
              <a:spcAft>
                <a:spcPct val="0"/>
              </a:spcAft>
            </a:pPr>
            <a:r>
              <a:rPr lang="fa-IR" b="1" dirty="0">
                <a:latin typeface="Times New Roman"/>
                <a:ea typeface="Times New Roman"/>
                <a:cs typeface="B Lotus"/>
              </a:rPr>
              <a:t>غذا نخوردن بیمار یا نداشتن سرپناه مناسب</a:t>
            </a:r>
          </a:p>
        </p:txBody>
      </p:sp>
      <p:sp>
        <p:nvSpPr>
          <p:cNvPr id="4" name="Rectangle 3"/>
          <p:cNvSpPr/>
          <p:nvPr/>
        </p:nvSpPr>
        <p:spPr>
          <a:xfrm>
            <a:off x="5961163" y="3352800"/>
            <a:ext cx="2055371" cy="523220"/>
          </a:xfrm>
          <a:prstGeom prst="rect">
            <a:avLst/>
          </a:prstGeom>
        </p:spPr>
        <p:txBody>
          <a:bodyPr wrap="none">
            <a:spAutoFit/>
          </a:bodyPr>
          <a:lstStyle/>
          <a:p>
            <a:r>
              <a:rPr lang="fa-IR" sz="2800" b="1" dirty="0">
                <a:solidFill>
                  <a:srgbClr val="FF0000"/>
                </a:solidFill>
                <a:latin typeface="Times New Roman"/>
                <a:ea typeface="Times New Roman"/>
                <a:cs typeface="2  Mitra" pitchFamily="2" charset="-78"/>
              </a:rPr>
              <a:t>مدت افسردگی </a:t>
            </a:r>
          </a:p>
        </p:txBody>
      </p:sp>
      <p:sp>
        <p:nvSpPr>
          <p:cNvPr id="5" name="Rectangle 4"/>
          <p:cNvSpPr/>
          <p:nvPr/>
        </p:nvSpPr>
        <p:spPr>
          <a:xfrm>
            <a:off x="914400" y="4114800"/>
            <a:ext cx="7467600" cy="1692771"/>
          </a:xfrm>
          <a:prstGeom prst="rect">
            <a:avLst/>
          </a:prstGeom>
        </p:spPr>
        <p:txBody>
          <a:bodyPr wrap="square">
            <a:spAutoFit/>
          </a:bodyPr>
          <a:lstStyle/>
          <a:p>
            <a:pPr marL="228600" indent="-182880" algn="just" rtl="1" fontAlgn="base">
              <a:lnSpc>
                <a:spcPts val="3000"/>
              </a:lnSpc>
              <a:spcBef>
                <a:spcPct val="20000"/>
              </a:spcBef>
              <a:spcAft>
                <a:spcPct val="0"/>
              </a:spcAft>
              <a:buClr>
                <a:schemeClr val="tx2"/>
              </a:buClr>
              <a:buFont typeface="Wingdings" charset="2"/>
              <a:buChar char="§"/>
            </a:pPr>
            <a:r>
              <a:rPr lang="fa-IR" sz="2000" b="1" dirty="0">
                <a:latin typeface="Times New Roman"/>
                <a:ea typeface="Times New Roman"/>
                <a:cs typeface="B Lotus"/>
              </a:rPr>
              <a:t>یک حمله افسردگی بدون درمان 13-6ماه طول می کشد و با درمان حداقل 3 ماه طول می کشد. </a:t>
            </a:r>
          </a:p>
          <a:p>
            <a:pPr marL="228600" indent="-182880" algn="just" rtl="1" fontAlgn="base">
              <a:lnSpc>
                <a:spcPts val="3000"/>
              </a:lnSpc>
              <a:spcBef>
                <a:spcPct val="20000"/>
              </a:spcBef>
              <a:spcAft>
                <a:spcPct val="0"/>
              </a:spcAft>
              <a:buClr>
                <a:schemeClr val="tx2"/>
              </a:buClr>
              <a:buFont typeface="Wingdings" charset="2"/>
              <a:buChar char="§"/>
            </a:pPr>
            <a:r>
              <a:rPr lang="fa-IR" sz="2000" b="1" dirty="0">
                <a:latin typeface="Times New Roman"/>
                <a:ea typeface="Times New Roman"/>
                <a:cs typeface="B Lotus"/>
              </a:rPr>
              <a:t>این اختلال چندان خوش خیم نیست اما درمان پذیر است. می تواند مزمن شود و عودهای مکرر داشته باشد. </a:t>
            </a:r>
          </a:p>
        </p:txBody>
      </p:sp>
    </p:spTree>
    <p:extLst>
      <p:ext uri="{BB962C8B-B14F-4D97-AF65-F5344CB8AC3E}">
        <p14:creationId xmlns:p14="http://schemas.microsoft.com/office/powerpoint/2010/main" val="2005325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14400"/>
            <a:ext cx="7315200" cy="6156960"/>
          </a:xfrm>
        </p:spPr>
        <p:txBody>
          <a:bodyPr/>
          <a:lstStyle/>
          <a:p>
            <a:pPr marL="45720" indent="0" algn="just">
              <a:lnSpc>
                <a:spcPts val="3000"/>
              </a:lnSpc>
              <a:buNone/>
            </a:pPr>
            <a:r>
              <a:rPr lang="fa-IR" sz="2400" b="1" dirty="0">
                <a:solidFill>
                  <a:srgbClr val="FFC000"/>
                </a:solidFill>
                <a:latin typeface="Times New Roman"/>
                <a:ea typeface="Times New Roman"/>
                <a:cs typeface="B Kourosh" pitchFamily="2" charset="-78"/>
              </a:rPr>
              <a:t>اگر علائم افسردگی خفیف باشد یعنی :</a:t>
            </a:r>
            <a:endParaRPr lang="en-US" sz="2400" dirty="0">
              <a:solidFill>
                <a:srgbClr val="FFC000"/>
              </a:solidFill>
              <a:latin typeface="Times New Roman"/>
              <a:ea typeface="Times New Roman"/>
              <a:cs typeface="B Kourosh" pitchFamily="2" charset="-78"/>
            </a:endParaRPr>
          </a:p>
          <a:p>
            <a:pPr algn="just">
              <a:lnSpc>
                <a:spcPts val="3000"/>
              </a:lnSpc>
            </a:pPr>
            <a:r>
              <a:rPr lang="fa-IR" b="1" dirty="0">
                <a:latin typeface="Times New Roman"/>
                <a:ea typeface="Times New Roman"/>
                <a:cs typeface="B Lotus"/>
              </a:rPr>
              <a:t> علایم هذیان بدبینی و توهم وجود نداشته باشد.</a:t>
            </a:r>
            <a:endParaRPr lang="en-US" sz="1800" dirty="0">
              <a:latin typeface="Times New Roman"/>
              <a:ea typeface="Times New Roman"/>
            </a:endParaRPr>
          </a:p>
          <a:p>
            <a:pPr algn="just">
              <a:lnSpc>
                <a:spcPts val="3000"/>
              </a:lnSpc>
            </a:pPr>
            <a:r>
              <a:rPr lang="fa-IR" b="1" dirty="0">
                <a:latin typeface="Times New Roman"/>
                <a:ea typeface="Times New Roman"/>
                <a:cs typeface="B Lotus"/>
              </a:rPr>
              <a:t>بیمار دوره بستری به دلیل بیماری افسردگی نداشته باشد.</a:t>
            </a:r>
            <a:endParaRPr lang="en-US" sz="1800" dirty="0">
              <a:latin typeface="Times New Roman"/>
              <a:ea typeface="Times New Roman"/>
            </a:endParaRPr>
          </a:p>
          <a:p>
            <a:pPr algn="just">
              <a:lnSpc>
                <a:spcPts val="3000"/>
              </a:lnSpc>
            </a:pPr>
            <a:r>
              <a:rPr lang="fa-IR" b="1" dirty="0">
                <a:latin typeface="Times New Roman"/>
                <a:ea typeface="Times New Roman"/>
                <a:cs typeface="B Lotus"/>
              </a:rPr>
              <a:t> روابط دوستانه و محکمی در دوران نوجوانی و جوانی داشته باشد.</a:t>
            </a:r>
            <a:endParaRPr lang="en-US" sz="1800" dirty="0">
              <a:latin typeface="Times New Roman"/>
              <a:ea typeface="Times New Roman"/>
            </a:endParaRPr>
          </a:p>
          <a:p>
            <a:pPr algn="just">
              <a:lnSpc>
                <a:spcPts val="3000"/>
              </a:lnSpc>
            </a:pPr>
            <a:r>
              <a:rPr lang="fa-IR" b="1" dirty="0">
                <a:latin typeface="Times New Roman"/>
                <a:ea typeface="Times New Roman"/>
                <a:cs typeface="B Lotus"/>
              </a:rPr>
              <a:t> حمایت اجتماعی و خانواده حمایت گر خوبی داشته باشد.</a:t>
            </a:r>
            <a:endParaRPr lang="en-US" sz="1800" dirty="0">
              <a:latin typeface="Times New Roman"/>
              <a:ea typeface="Times New Roman"/>
            </a:endParaRPr>
          </a:p>
          <a:p>
            <a:pPr algn="just">
              <a:lnSpc>
                <a:spcPts val="3000"/>
              </a:lnSpc>
            </a:pPr>
            <a:r>
              <a:rPr lang="fa-IR" b="1" dirty="0">
                <a:latin typeface="Times New Roman"/>
                <a:ea typeface="Times New Roman"/>
                <a:cs typeface="B Lotus"/>
              </a:rPr>
              <a:t>کارکرد اجتماعی فرد بالا بوده باشد.</a:t>
            </a:r>
            <a:endParaRPr lang="en-US" sz="1800" dirty="0">
              <a:latin typeface="Times New Roman"/>
              <a:ea typeface="Times New Roman"/>
            </a:endParaRPr>
          </a:p>
          <a:p>
            <a:pPr marL="45720" indent="0" algn="just">
              <a:lnSpc>
                <a:spcPts val="3000"/>
              </a:lnSpc>
              <a:buNone/>
            </a:pPr>
            <a:r>
              <a:rPr lang="fa-IR" b="1" dirty="0">
                <a:latin typeface="Times New Roman"/>
                <a:ea typeface="Times New Roman"/>
                <a:cs typeface="B Lotus"/>
              </a:rPr>
              <a:t>سیرخوبی در انتظار این بیمار است و می تواند سریع تر بهبود یابد. </a:t>
            </a:r>
            <a:endParaRPr lang="en-US" sz="1800" dirty="0">
              <a:latin typeface="Times New Roman"/>
              <a:ea typeface="Times New Roman"/>
            </a:endParaRPr>
          </a:p>
          <a:p>
            <a:endParaRPr lang="fa-IR" dirty="0"/>
          </a:p>
        </p:txBody>
      </p:sp>
    </p:spTree>
    <p:extLst>
      <p:ext uri="{BB962C8B-B14F-4D97-AF65-F5344CB8AC3E}">
        <p14:creationId xmlns:p14="http://schemas.microsoft.com/office/powerpoint/2010/main" val="32886482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28800"/>
            <a:ext cx="7315200" cy="3539527"/>
          </a:xfrm>
        </p:spPr>
        <p:txBody>
          <a:bodyPr/>
          <a:lstStyle/>
          <a:p>
            <a:pPr marL="45720" indent="0" algn="just">
              <a:lnSpc>
                <a:spcPts val="3000"/>
              </a:lnSpc>
              <a:buNone/>
            </a:pPr>
            <a:r>
              <a:rPr lang="fa-IR" sz="2400" b="1" dirty="0">
                <a:solidFill>
                  <a:srgbClr val="FFC000"/>
                </a:solidFill>
                <a:latin typeface="Times New Roman"/>
                <a:ea typeface="Times New Roman"/>
                <a:cs typeface="2  Mitra" pitchFamily="2" charset="-78"/>
              </a:rPr>
              <a:t>نکته مهم </a:t>
            </a:r>
            <a:endParaRPr lang="en-US" sz="2400" b="1" dirty="0">
              <a:solidFill>
                <a:srgbClr val="FFC000"/>
              </a:solidFill>
              <a:latin typeface="Times New Roman"/>
              <a:ea typeface="Times New Roman"/>
              <a:cs typeface="2  Mitra" pitchFamily="2" charset="-78"/>
            </a:endParaRPr>
          </a:p>
          <a:p>
            <a:pPr marL="45720" indent="0" algn="just">
              <a:lnSpc>
                <a:spcPts val="3000"/>
              </a:lnSpc>
              <a:buNone/>
            </a:pPr>
            <a:r>
              <a:rPr lang="fa-IR" b="1" dirty="0">
                <a:latin typeface="Times New Roman"/>
                <a:ea typeface="Times New Roman"/>
                <a:cs typeface="B Lotus"/>
              </a:rPr>
              <a:t> برخی از بیماران مغزی و بیماری های داخلی هم می توانند علایم افسردگی را نشان دهند. پس توجه به آزمایشات خون و ادرار و تیروئید ... لازم است.</a:t>
            </a:r>
            <a:endParaRPr lang="en-US" sz="1800" dirty="0">
              <a:latin typeface="Times New Roman"/>
              <a:ea typeface="Times New Roman"/>
            </a:endParaRPr>
          </a:p>
          <a:p>
            <a:pPr marL="45720" indent="0" algn="just">
              <a:lnSpc>
                <a:spcPts val="3000"/>
              </a:lnSpc>
              <a:buNone/>
            </a:pPr>
            <a:r>
              <a:rPr lang="fa-IR" b="1" dirty="0">
                <a:latin typeface="Times New Roman"/>
                <a:ea typeface="Times New Roman"/>
                <a:cs typeface="B Lotus"/>
              </a:rPr>
              <a:t>(بیماریهای کم خونی ، دیابت ، کم کاری و پرکاری تیروئید ، سرطان ها ، تومورهای مغزی و استفاده از برخی داروها می تواند عامل افسردگی باشد).</a:t>
            </a:r>
            <a:endParaRPr lang="en-US" sz="1800" dirty="0">
              <a:latin typeface="Times New Roman"/>
              <a:ea typeface="Times New Roman"/>
            </a:endParaRPr>
          </a:p>
          <a:p>
            <a:endParaRPr lang="fa-IR" dirty="0"/>
          </a:p>
        </p:txBody>
      </p:sp>
    </p:spTree>
    <p:extLst>
      <p:ext uri="{BB962C8B-B14F-4D97-AF65-F5344CB8AC3E}">
        <p14:creationId xmlns:p14="http://schemas.microsoft.com/office/powerpoint/2010/main" val="40737973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315200" cy="1154097"/>
          </a:xfrm>
        </p:spPr>
        <p:txBody>
          <a:bodyPr>
            <a:normAutofit/>
          </a:bodyPr>
          <a:lstStyle/>
          <a:p>
            <a:r>
              <a:rPr lang="fa-IR" sz="4400" b="1" dirty="0">
                <a:solidFill>
                  <a:srgbClr val="FFC000"/>
                </a:solidFill>
                <a:latin typeface="Times New Roman"/>
                <a:ea typeface="Times New Roman"/>
                <a:cs typeface="2  Mitra" pitchFamily="2" charset="-78"/>
              </a:rPr>
              <a:t>درمان</a:t>
            </a:r>
          </a:p>
        </p:txBody>
      </p:sp>
      <p:sp>
        <p:nvSpPr>
          <p:cNvPr id="3" name="Content Placeholder 2"/>
          <p:cNvSpPr>
            <a:spLocks noGrp="1"/>
          </p:cNvSpPr>
          <p:nvPr>
            <p:ph idx="1"/>
          </p:nvPr>
        </p:nvSpPr>
        <p:spPr>
          <a:xfrm>
            <a:off x="914400" y="1295400"/>
            <a:ext cx="7315200" cy="5257800"/>
          </a:xfrm>
        </p:spPr>
        <p:txBody>
          <a:bodyPr>
            <a:normAutofit fontScale="92500"/>
          </a:bodyPr>
          <a:lstStyle/>
          <a:p>
            <a:pPr marL="45720" indent="0" algn="just">
              <a:lnSpc>
                <a:spcPts val="3000"/>
              </a:lnSpc>
              <a:buNone/>
            </a:pPr>
            <a:r>
              <a:rPr lang="fa-IR" b="1" dirty="0">
                <a:latin typeface="Times New Roman"/>
                <a:ea typeface="Times New Roman"/>
                <a:cs typeface="B Lotus"/>
              </a:rPr>
              <a:t>داروهایی که معمولاً برای بیمار افسرده شروع می شود عبارتند از: </a:t>
            </a:r>
          </a:p>
          <a:p>
            <a:pPr algn="just">
              <a:lnSpc>
                <a:spcPts val="3000"/>
              </a:lnSpc>
            </a:pPr>
            <a:r>
              <a:rPr lang="fa-IR" b="1" dirty="0">
                <a:latin typeface="Times New Roman"/>
                <a:ea typeface="Times New Roman"/>
                <a:cs typeface="B Lotus"/>
              </a:rPr>
              <a:t>فلوکستین، فلووکسامین، سرترالین، ایمی پرامین، نورتریپتیلین، آمی تریپتیلین و در مواردی سدیم والپروات ، کاربامازپین و لیتیوم که بسته به نوع بیماری درمان ها متفاوت است. </a:t>
            </a:r>
          </a:p>
          <a:p>
            <a:pPr algn="just">
              <a:lnSpc>
                <a:spcPts val="3000"/>
              </a:lnSpc>
            </a:pPr>
            <a:r>
              <a:rPr lang="fa-IR" b="1" dirty="0">
                <a:latin typeface="Times New Roman"/>
                <a:ea typeface="Times New Roman"/>
                <a:cs typeface="B Lotus"/>
              </a:rPr>
              <a:t>این داروها ناقل ها و هورمون های عصبی بهم ریخته را تنظیم می کنند و علائم افسردگی را به تدریج بهبود می بخشند. ابتدا خواب و اشتهای بیمار بهتر می شود  و سپس احساس امیدواری پیدا می کند، حساسیت و تحریک پذیری بیمار کم می شود و در نهایت روحیه و خلق بهتر می شود.</a:t>
            </a:r>
          </a:p>
          <a:p>
            <a:pPr algn="just">
              <a:lnSpc>
                <a:spcPts val="3000"/>
              </a:lnSpc>
            </a:pPr>
            <a:endParaRPr lang="en-US" dirty="0">
              <a:latin typeface="Times New Roman"/>
              <a:ea typeface="Times New Roman"/>
            </a:endParaRPr>
          </a:p>
          <a:p>
            <a:pPr algn="just">
              <a:lnSpc>
                <a:spcPts val="3000"/>
              </a:lnSpc>
            </a:pPr>
            <a:r>
              <a:rPr lang="fa-IR" sz="2100" b="1" dirty="0">
                <a:latin typeface="Times New Roman"/>
                <a:ea typeface="Times New Roman"/>
                <a:cs typeface="B Lotus"/>
              </a:rPr>
              <a:t>طول بهبودی حداقل 3 ماه است. </a:t>
            </a:r>
            <a:endParaRPr lang="en-US" sz="2100" b="1" dirty="0">
              <a:latin typeface="Times New Roman"/>
              <a:ea typeface="Times New Roman"/>
              <a:cs typeface="B Lotus"/>
            </a:endParaRPr>
          </a:p>
          <a:p>
            <a:pPr algn="just">
              <a:lnSpc>
                <a:spcPts val="3000"/>
              </a:lnSpc>
            </a:pPr>
            <a:r>
              <a:rPr lang="fa-IR" sz="2100" b="1" dirty="0">
                <a:latin typeface="Times New Roman"/>
                <a:ea typeface="Times New Roman"/>
                <a:cs typeface="B Lotus"/>
              </a:rPr>
              <a:t>توجه به این نکته ضروری است که قطع درمان قبل از 3 ماه با عود </a:t>
            </a:r>
          </a:p>
          <a:p>
            <a:pPr marL="45720" indent="0" algn="just">
              <a:lnSpc>
                <a:spcPts val="3000"/>
              </a:lnSpc>
              <a:buNone/>
            </a:pPr>
            <a:r>
              <a:rPr lang="fa-IR" sz="2100" b="1" dirty="0">
                <a:latin typeface="Times New Roman"/>
                <a:ea typeface="Times New Roman"/>
                <a:cs typeface="B Lotus"/>
              </a:rPr>
              <a:t>بیماری همراه خواهد بود.</a:t>
            </a:r>
            <a:endParaRPr lang="en-US" sz="2100" b="1" dirty="0">
              <a:latin typeface="Times New Roman"/>
              <a:ea typeface="Times New Roman"/>
              <a:cs typeface="B Lotus"/>
            </a:endParaRPr>
          </a:p>
          <a:p>
            <a:pPr algn="just">
              <a:lnSpc>
                <a:spcPts val="3000"/>
              </a:lnSpc>
            </a:pPr>
            <a:r>
              <a:rPr lang="fa-IR" sz="2100" b="1" dirty="0">
                <a:latin typeface="Times New Roman"/>
                <a:ea typeface="Times New Roman"/>
                <a:cs typeface="B Lotus"/>
              </a:rPr>
              <a:t>اهمیت کار پرسنل بهداشتی– درمانی در این مرحله بسیار مشخص می باشد.</a:t>
            </a:r>
            <a:endParaRPr lang="en-US" sz="2100" b="1" dirty="0">
              <a:latin typeface="Times New Roman"/>
              <a:ea typeface="Times New Roman"/>
              <a:cs typeface="B Lotus"/>
            </a:endParaRPr>
          </a:p>
          <a:p>
            <a:pPr marL="45720" indent="0">
              <a:buNone/>
            </a:pPr>
            <a:endParaRPr lang="fa-IR" sz="2100" b="1" dirty="0">
              <a:latin typeface="Times New Roman"/>
              <a:ea typeface="Times New Roman"/>
              <a:cs typeface="B Lotus"/>
            </a:endParaRPr>
          </a:p>
        </p:txBody>
      </p:sp>
      <p:pic>
        <p:nvPicPr>
          <p:cNvPr id="8194" name="Picture 2" descr="J:\روان\SLNC9FCAS2DXM7CAVOO3HMCAJP1LFDCA879T45CAYSP4RGCAMTZH7ECA2DU6YFCAMI1QWSCA814T1FCA7EFT3UCA2003FVCAAEAA2YCAW48CCVCAZHBUVVCAWZUV2ACAT0S1X4CA0LXTA0CATEJ3U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4038600"/>
            <a:ext cx="1981200" cy="1935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9227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7315200" cy="3539527"/>
          </a:xfrm>
        </p:spPr>
        <p:txBody>
          <a:bodyPr/>
          <a:lstStyle/>
          <a:p>
            <a:pPr marL="45720" indent="0" algn="just">
              <a:lnSpc>
                <a:spcPts val="3000"/>
              </a:lnSpc>
              <a:buNone/>
            </a:pPr>
            <a:r>
              <a:rPr lang="fa-IR" sz="2400" b="1" dirty="0">
                <a:solidFill>
                  <a:srgbClr val="FFC000"/>
                </a:solidFill>
                <a:latin typeface="Times New Roman"/>
                <a:ea typeface="Times New Roman"/>
                <a:cs typeface="2  Mitra" pitchFamily="2" charset="-78"/>
              </a:rPr>
              <a:t>نکته مهم :</a:t>
            </a:r>
          </a:p>
          <a:p>
            <a:pPr marL="45720" indent="0" algn="just">
              <a:lnSpc>
                <a:spcPts val="3000"/>
              </a:lnSpc>
              <a:buNone/>
            </a:pPr>
            <a:r>
              <a:rPr lang="fa-IR" sz="2400" b="1" dirty="0">
                <a:solidFill>
                  <a:srgbClr val="FFC000"/>
                </a:solidFill>
                <a:latin typeface="Times New Roman"/>
                <a:ea typeface="Times New Roman"/>
                <a:cs typeface="2  Mitra" pitchFamily="2" charset="-78"/>
              </a:rPr>
              <a:t> </a:t>
            </a:r>
            <a:r>
              <a:rPr lang="fa-IR" sz="2400" b="1" dirty="0">
                <a:latin typeface="Times New Roman"/>
                <a:ea typeface="Times New Roman"/>
                <a:cs typeface="B Lotus"/>
              </a:rPr>
              <a:t>این است که بیماران بر خلاف تصور در مراحل اولیه بهبود به دلیل اینکه انرژی بیشتری پیدا می کنند در خطر جدی تری برای </a:t>
            </a:r>
            <a:r>
              <a:rPr lang="fa-IR" sz="2400" b="1" dirty="0">
                <a:solidFill>
                  <a:srgbClr val="FF0000"/>
                </a:solidFill>
                <a:latin typeface="Times New Roman"/>
                <a:ea typeface="Times New Roman"/>
                <a:cs typeface="B Lotus"/>
              </a:rPr>
              <a:t>خودکشی</a:t>
            </a:r>
            <a:r>
              <a:rPr lang="fa-IR" sz="2400" b="1" dirty="0">
                <a:latin typeface="Times New Roman"/>
                <a:ea typeface="Times New Roman"/>
                <a:cs typeface="B Lotus"/>
              </a:rPr>
              <a:t> هستند.</a:t>
            </a:r>
          </a:p>
          <a:p>
            <a:pPr marL="45720" indent="0" algn="just">
              <a:lnSpc>
                <a:spcPts val="3000"/>
              </a:lnSpc>
              <a:buNone/>
            </a:pPr>
            <a:endParaRPr lang="fa-IR" sz="2400" b="1" dirty="0">
              <a:latin typeface="Times New Roman"/>
              <a:ea typeface="Times New Roman"/>
              <a:cs typeface="B Lotus"/>
            </a:endParaRPr>
          </a:p>
          <a:p>
            <a:pPr marL="45720" indent="0" algn="just">
              <a:lnSpc>
                <a:spcPts val="3000"/>
              </a:lnSpc>
              <a:buNone/>
            </a:pPr>
            <a:r>
              <a:rPr lang="fa-IR" b="1" dirty="0">
                <a:solidFill>
                  <a:srgbClr val="FFC000"/>
                </a:solidFill>
                <a:latin typeface="Times New Roman"/>
                <a:ea typeface="Times New Roman"/>
                <a:cs typeface="2  Mitra" pitchFamily="2" charset="-78"/>
              </a:rPr>
              <a:t>درمان های شناختی رفتاری</a:t>
            </a:r>
          </a:p>
          <a:p>
            <a:pPr marL="45720" indent="0" algn="just">
              <a:lnSpc>
                <a:spcPts val="3000"/>
              </a:lnSpc>
              <a:buNone/>
            </a:pPr>
            <a:r>
              <a:rPr lang="fa-IR" b="1" dirty="0">
                <a:latin typeface="Times New Roman"/>
                <a:ea typeface="Times New Roman"/>
                <a:cs typeface="B Lotus"/>
              </a:rPr>
              <a:t>علاوه بر درمان دارویی این نوع درمان نیز تحت نظر روانشناسان بالینی و روانپزشکان به مدت معینی صورت می گیرد.</a:t>
            </a:r>
          </a:p>
          <a:p>
            <a:pPr marL="45720" indent="0" algn="just">
              <a:lnSpc>
                <a:spcPts val="3000"/>
              </a:lnSpc>
              <a:buNone/>
            </a:pPr>
            <a:endParaRPr lang="en-US" sz="2400" b="1" dirty="0">
              <a:latin typeface="Times New Roman"/>
              <a:ea typeface="Times New Roman"/>
              <a:cs typeface="B Lotus"/>
            </a:endParaRPr>
          </a:p>
          <a:p>
            <a:pPr marL="45720" indent="0">
              <a:buNone/>
            </a:pPr>
            <a:endParaRPr lang="fa-IR" dirty="0"/>
          </a:p>
        </p:txBody>
      </p:sp>
      <p:pic>
        <p:nvPicPr>
          <p:cNvPr id="9218" name="Picture 2" descr="J:\روان\6AUXP5CAV890GECASJRTRSCAVILH4DCACC4ISCCAHNYWKKCAI6B4KWCA1Y6DLBCAD720VPCAT3C808CAOJSRJGCADDUA8BCATZDLXSCAKB1EFFCAKN8IU0CAWPRVNYCAVVIAXBCAYVI4A8CA320PJ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145400">
            <a:off x="1066800" y="4762500"/>
            <a:ext cx="1600200" cy="1409700"/>
          </a:xfrm>
          <a:prstGeom prst="rect">
            <a:avLst/>
          </a:prstGeom>
          <a:noFill/>
          <a:extLst>
            <a:ext uri="{909E8E84-426E-40DD-AFC4-6F175D3DCCD1}">
              <a14:hiddenFill xmlns:a14="http://schemas.microsoft.com/office/drawing/2010/main">
                <a:solidFill>
                  <a:srgbClr val="FFFFFF"/>
                </a:solidFill>
              </a14:hiddenFill>
            </a:ext>
          </a:extLst>
        </p:spPr>
      </p:pic>
      <p:pic>
        <p:nvPicPr>
          <p:cNvPr id="9219" name="Picture 3" descr="J:\روان\TY5KSNCAPSN7N2CAXVHZ1ACA2LONZKCAEKEYVICAAVCBOZCAZ353CECA13WHOECADU2ILBCA7TI8X0CAGT6DAGCA86DZMMCAK5TTMLCA0DK56ACA0HEXGQCAT773L0CABZ57BKCAIY2FKZCA26IJ3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5257800"/>
            <a:ext cx="1626365"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79850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15200" cy="1154097"/>
          </a:xfrm>
        </p:spPr>
        <p:txBody>
          <a:bodyPr>
            <a:normAutofit/>
          </a:bodyPr>
          <a:lstStyle/>
          <a:p>
            <a:r>
              <a:rPr lang="fa-IR" sz="2400" b="1" dirty="0">
                <a:solidFill>
                  <a:srgbClr val="FFC000"/>
                </a:solidFill>
                <a:latin typeface="Times New Roman"/>
                <a:ea typeface="Times New Roman"/>
                <a:cs typeface="2  Mitra" pitchFamily="2" charset="-78"/>
              </a:rPr>
              <a:t>علل شایع عدم مصرف دارو در بیماران </a:t>
            </a:r>
          </a:p>
        </p:txBody>
      </p:sp>
      <p:sp>
        <p:nvSpPr>
          <p:cNvPr id="3" name="Content Placeholder 2"/>
          <p:cNvSpPr>
            <a:spLocks noGrp="1"/>
          </p:cNvSpPr>
          <p:nvPr>
            <p:ph idx="1"/>
          </p:nvPr>
        </p:nvSpPr>
        <p:spPr>
          <a:xfrm>
            <a:off x="1143000" y="1905000"/>
            <a:ext cx="7315200" cy="3539527"/>
          </a:xfrm>
        </p:spPr>
        <p:txBody>
          <a:bodyPr/>
          <a:lstStyle/>
          <a:p>
            <a:pPr>
              <a:lnSpc>
                <a:spcPct val="150000"/>
              </a:lnSpc>
            </a:pPr>
            <a:r>
              <a:rPr lang="fa-IR" b="1" dirty="0">
                <a:latin typeface="Times New Roman"/>
                <a:ea typeface="Times New Roman"/>
                <a:cs typeface="B Lotus"/>
              </a:rPr>
              <a:t> </a:t>
            </a:r>
            <a:r>
              <a:rPr lang="fa-IR" dirty="0">
                <a:latin typeface="Calibri"/>
                <a:ea typeface="Times New Roman"/>
                <a:cs typeface="B Nazanin"/>
              </a:rPr>
              <a:t>شناخت بیماری افسردگی به عنوان یک برچسب نامطلوب در میان مردم</a:t>
            </a:r>
          </a:p>
          <a:p>
            <a:pPr>
              <a:lnSpc>
                <a:spcPct val="150000"/>
              </a:lnSpc>
            </a:pPr>
            <a:r>
              <a:rPr lang="fa-IR" dirty="0">
                <a:latin typeface="Calibri"/>
                <a:ea typeface="Times New Roman"/>
                <a:cs typeface="B Nazanin"/>
              </a:rPr>
              <a:t>تمایل بیماربه درمان های شناختی-رفتاری بدون مصرف دارو</a:t>
            </a:r>
          </a:p>
          <a:p>
            <a:pPr>
              <a:lnSpc>
                <a:spcPct val="150000"/>
              </a:lnSpc>
            </a:pPr>
            <a:r>
              <a:rPr lang="fa-IR" b="1" dirty="0">
                <a:latin typeface="Times New Roman"/>
                <a:ea typeface="Times New Roman"/>
                <a:cs typeface="B Lotus"/>
              </a:rPr>
              <a:t>نگرانی از اعتیاد به داروهای ضد افسردگی </a:t>
            </a:r>
          </a:p>
          <a:p>
            <a:pPr>
              <a:lnSpc>
                <a:spcPct val="150000"/>
              </a:lnSpc>
            </a:pPr>
            <a:r>
              <a:rPr lang="fa-IR" b="1" dirty="0">
                <a:latin typeface="Times New Roman"/>
                <a:ea typeface="Times New Roman"/>
                <a:cs typeface="B Lotus"/>
              </a:rPr>
              <a:t>نگرانی در مورد عوارض داروها</a:t>
            </a:r>
          </a:p>
          <a:p>
            <a:pPr>
              <a:lnSpc>
                <a:spcPct val="150000"/>
              </a:lnSpc>
            </a:pPr>
            <a:endParaRPr lang="fa-IR" dirty="0"/>
          </a:p>
        </p:txBody>
      </p:sp>
    </p:spTree>
    <p:extLst>
      <p:ext uri="{BB962C8B-B14F-4D97-AF65-F5344CB8AC3E}">
        <p14:creationId xmlns:p14="http://schemas.microsoft.com/office/powerpoint/2010/main" val="1613850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315200" cy="1154097"/>
          </a:xfrm>
        </p:spPr>
        <p:txBody>
          <a:bodyPr>
            <a:noAutofit/>
          </a:bodyPr>
          <a:lstStyle/>
          <a:p>
            <a:r>
              <a:rPr lang="fa-IR" dirty="0">
                <a:solidFill>
                  <a:schemeClr val="tx1"/>
                </a:solidFill>
                <a:latin typeface="Times New Roman"/>
                <a:ea typeface="Times New Roman"/>
                <a:cs typeface="B Kourosh" pitchFamily="2" charset="-78"/>
              </a:rPr>
              <a:t>نکات کلیدی راجع به خودکشی در جهان</a:t>
            </a:r>
          </a:p>
        </p:txBody>
      </p:sp>
      <p:sp>
        <p:nvSpPr>
          <p:cNvPr id="3" name="Content Placeholder 2"/>
          <p:cNvSpPr>
            <a:spLocks noGrp="1"/>
          </p:cNvSpPr>
          <p:nvPr>
            <p:ph idx="1"/>
          </p:nvPr>
        </p:nvSpPr>
        <p:spPr>
          <a:xfrm>
            <a:off x="1143000" y="2133600"/>
            <a:ext cx="7315200" cy="5029200"/>
          </a:xfrm>
        </p:spPr>
        <p:txBody>
          <a:bodyPr>
            <a:normAutofit/>
          </a:bodyPr>
          <a:lstStyle/>
          <a:p>
            <a:pPr marL="342900" lvl="0" indent="-342900" algn="just">
              <a:buFont typeface="Symbol"/>
              <a:buChar char=""/>
              <a:tabLst>
                <a:tab pos="348615" algn="l"/>
              </a:tabLst>
            </a:pPr>
            <a:r>
              <a:rPr lang="fa-IR" sz="2800" b="1" dirty="0">
                <a:latin typeface="Traditional Arabic" pitchFamily="18" charset="-78"/>
                <a:ea typeface="Times New Roman"/>
                <a:cs typeface="Traditional Arabic" pitchFamily="18" charset="-78"/>
              </a:rPr>
              <a:t>هر 40 ثانیه یک نفر در سراسر دنیا جان خود را در اثر خودکشی از دست می دهند.</a:t>
            </a:r>
            <a:endParaRPr lang="en-US" sz="2800" b="1" dirty="0">
              <a:latin typeface="Traditional Arabic" pitchFamily="18" charset="-78"/>
              <a:ea typeface="Times New Roman"/>
              <a:cs typeface="Traditional Arabic" pitchFamily="18" charset="-78"/>
            </a:endParaRPr>
          </a:p>
          <a:p>
            <a:pPr marL="342900" lvl="0" indent="-342900" algn="just">
              <a:buFont typeface="Symbol"/>
              <a:buChar char=""/>
              <a:tabLst>
                <a:tab pos="348615" algn="l"/>
              </a:tabLst>
            </a:pPr>
            <a:r>
              <a:rPr lang="fa-IR" sz="2800" b="1" dirty="0">
                <a:latin typeface="Traditional Arabic" pitchFamily="18" charset="-78"/>
                <a:ea typeface="Times New Roman"/>
                <a:cs typeface="Traditional Arabic" pitchFamily="18" charset="-78"/>
              </a:rPr>
              <a:t>هر 3 ثانیه یک نفر اقدام به خودکشی می‌کند.</a:t>
            </a:r>
            <a:endParaRPr lang="en-US" sz="2800" b="1" dirty="0">
              <a:latin typeface="Traditional Arabic" pitchFamily="18" charset="-78"/>
              <a:ea typeface="Times New Roman"/>
              <a:cs typeface="Traditional Arabic" pitchFamily="18" charset="-78"/>
            </a:endParaRPr>
          </a:p>
          <a:p>
            <a:pPr marL="342900" lvl="0" indent="-342900" algn="just">
              <a:buFont typeface="Symbol"/>
              <a:buChar char=""/>
              <a:tabLst>
                <a:tab pos="348615" algn="l"/>
              </a:tabLst>
            </a:pPr>
            <a:r>
              <a:rPr lang="fa-IR" sz="2800" b="1" dirty="0">
                <a:latin typeface="Traditional Arabic" pitchFamily="18" charset="-78"/>
                <a:ea typeface="Times New Roman"/>
                <a:cs typeface="Traditional Arabic" pitchFamily="18" charset="-78"/>
              </a:rPr>
              <a:t>خودکشی جزء 3 علت اصلی مرگ افراد 35-15 سال است.</a:t>
            </a:r>
            <a:endParaRPr lang="en-US" sz="2800" b="1" dirty="0">
              <a:latin typeface="Traditional Arabic" pitchFamily="18" charset="-78"/>
              <a:ea typeface="Times New Roman"/>
              <a:cs typeface="Traditional Arabic" pitchFamily="18" charset="-78"/>
            </a:endParaRPr>
          </a:p>
          <a:p>
            <a:pPr marL="342900" lvl="0" indent="-342900" algn="just">
              <a:buFont typeface="Symbol"/>
              <a:buChar char=""/>
              <a:tabLst>
                <a:tab pos="348615" algn="l"/>
              </a:tabLst>
            </a:pPr>
            <a:r>
              <a:rPr lang="fa-IR" sz="2800" b="1" dirty="0">
                <a:latin typeface="Traditional Arabic" pitchFamily="18" charset="-78"/>
                <a:ea typeface="Times New Roman"/>
                <a:cs typeface="Traditional Arabic" pitchFamily="18" charset="-78"/>
              </a:rPr>
              <a:t>هر خودکشی حداقل برای 6 نفر دیگر تأثیر بدی دارد.</a:t>
            </a:r>
            <a:endParaRPr lang="en-US" sz="2800" b="1" dirty="0">
              <a:latin typeface="Traditional Arabic" pitchFamily="18" charset="-78"/>
              <a:ea typeface="Times New Roman"/>
              <a:cs typeface="Traditional Arabic" pitchFamily="18" charset="-78"/>
            </a:endParaRPr>
          </a:p>
          <a:p>
            <a:pPr marL="342900" lvl="0" indent="-342900" algn="just">
              <a:buFont typeface="Symbol"/>
              <a:buChar char=""/>
              <a:tabLst>
                <a:tab pos="348615" algn="l"/>
              </a:tabLst>
            </a:pPr>
            <a:r>
              <a:rPr lang="fa-IR" sz="2800" b="1" dirty="0">
                <a:latin typeface="Traditional Arabic" pitchFamily="18" charset="-78"/>
                <a:ea typeface="Times New Roman"/>
                <a:cs typeface="Traditional Arabic" pitchFamily="18" charset="-78"/>
              </a:rPr>
              <a:t>تأثیرات روانشناختی، اجتماعی، و اقتصادی خودکشی بر خانواده و جامعه غیرقابل اندازه‌گیری است.</a:t>
            </a:r>
            <a:endParaRPr lang="en-US" sz="2800" b="1" dirty="0">
              <a:latin typeface="Traditional Arabic" pitchFamily="18" charset="-78"/>
              <a:ea typeface="Times New Roman"/>
              <a:cs typeface="Traditional Arabic" pitchFamily="18" charset="-78"/>
            </a:endParaRPr>
          </a:p>
          <a:p>
            <a:endParaRPr lang="fa-IR" sz="2400" b="1" dirty="0">
              <a:latin typeface="Traditional Arabic" pitchFamily="18" charset="-78"/>
              <a:ea typeface="Times New Roman"/>
              <a:cs typeface="Traditional Arabic" pitchFamily="18" charset="-78"/>
            </a:endParaRPr>
          </a:p>
        </p:txBody>
      </p:sp>
    </p:spTree>
    <p:extLst>
      <p:ext uri="{BB962C8B-B14F-4D97-AF65-F5344CB8AC3E}">
        <p14:creationId xmlns:p14="http://schemas.microsoft.com/office/powerpoint/2010/main" val="101454400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7315200" cy="1154097"/>
          </a:xfrm>
        </p:spPr>
        <p:txBody>
          <a:bodyPr>
            <a:normAutofit/>
          </a:bodyPr>
          <a:lstStyle/>
          <a:p>
            <a:r>
              <a:rPr lang="fa-IR" sz="3200" b="1" dirty="0">
                <a:solidFill>
                  <a:srgbClr val="FFC000"/>
                </a:solidFill>
                <a:latin typeface="Times New Roman"/>
                <a:ea typeface="Times New Roman"/>
                <a:cs typeface="2  Mitra" pitchFamily="2" charset="-78"/>
              </a:rPr>
              <a:t>عوارض داروئی</a:t>
            </a:r>
          </a:p>
        </p:txBody>
      </p:sp>
      <p:sp>
        <p:nvSpPr>
          <p:cNvPr id="3" name="Content Placeholder 2"/>
          <p:cNvSpPr>
            <a:spLocks noGrp="1"/>
          </p:cNvSpPr>
          <p:nvPr>
            <p:ph idx="1"/>
          </p:nvPr>
        </p:nvSpPr>
        <p:spPr>
          <a:xfrm>
            <a:off x="990600" y="2133600"/>
            <a:ext cx="7315200" cy="3539527"/>
          </a:xfrm>
        </p:spPr>
        <p:txBody>
          <a:bodyPr>
            <a:normAutofit fontScale="92500" lnSpcReduction="20000"/>
          </a:bodyPr>
          <a:lstStyle/>
          <a:p>
            <a:pPr marL="45720" indent="0" algn="just">
              <a:lnSpc>
                <a:spcPts val="3000"/>
              </a:lnSpc>
              <a:buNone/>
            </a:pPr>
            <a:r>
              <a:rPr lang="fa-IR" sz="2400" b="1" dirty="0">
                <a:latin typeface="Times New Roman"/>
                <a:ea typeface="Times New Roman"/>
                <a:cs typeface="B Lotus"/>
              </a:rPr>
              <a:t>داروهای روانی دارای دو نوع عارضه هستند: </a:t>
            </a:r>
            <a:endParaRPr lang="en-US" sz="2400" b="1" dirty="0">
              <a:latin typeface="Times New Roman"/>
              <a:ea typeface="Times New Roman"/>
              <a:cs typeface="B Lotus"/>
            </a:endParaRPr>
          </a:p>
          <a:p>
            <a:pPr marL="45720" indent="0" algn="just">
              <a:lnSpc>
                <a:spcPts val="3000"/>
              </a:lnSpc>
              <a:buNone/>
            </a:pPr>
            <a:r>
              <a:rPr lang="fa-IR" sz="2400" b="1" dirty="0">
                <a:solidFill>
                  <a:srgbClr val="FFFF00"/>
                </a:solidFill>
                <a:latin typeface="Times New Roman"/>
                <a:ea typeface="Times New Roman"/>
                <a:cs typeface="B Lotus"/>
              </a:rPr>
              <a:t>1</a:t>
            </a:r>
            <a:r>
              <a:rPr lang="fa-IR" sz="2400" dirty="0">
                <a:solidFill>
                  <a:srgbClr val="FFFF00"/>
                </a:solidFill>
                <a:latin typeface="Times New Roman"/>
                <a:ea typeface="Times New Roman"/>
                <a:cs typeface="B Lotus"/>
              </a:rPr>
              <a:t>- عوارض خفیف :</a:t>
            </a:r>
            <a:endParaRPr lang="en-US" sz="2400" dirty="0">
              <a:solidFill>
                <a:srgbClr val="FFFF00"/>
              </a:solidFill>
              <a:latin typeface="Times New Roman"/>
              <a:ea typeface="Times New Roman"/>
              <a:cs typeface="B Lotus"/>
            </a:endParaRPr>
          </a:p>
          <a:p>
            <a:pPr marL="45720" indent="0" algn="just">
              <a:lnSpc>
                <a:spcPts val="3000"/>
              </a:lnSpc>
              <a:buNone/>
            </a:pPr>
            <a:r>
              <a:rPr lang="fa-IR" sz="2400" b="1" dirty="0">
                <a:latin typeface="Times New Roman"/>
                <a:ea typeface="Times New Roman"/>
                <a:cs typeface="B Lotus"/>
              </a:rPr>
              <a:t>مثل خشکی دهان ،تاری دید ،یبوست و خواب آلودگی. این عوارض موقتی هستند و با ادامه مصرف دارو بتدریج کاهش یافته و از بین می روند.</a:t>
            </a:r>
            <a:endParaRPr lang="en-US" sz="2400" b="1" dirty="0">
              <a:latin typeface="Times New Roman"/>
              <a:ea typeface="Times New Roman"/>
              <a:cs typeface="B Lotus"/>
            </a:endParaRPr>
          </a:p>
          <a:p>
            <a:pPr marL="45720" indent="0" algn="just">
              <a:lnSpc>
                <a:spcPts val="3000"/>
              </a:lnSpc>
              <a:buNone/>
            </a:pPr>
            <a:r>
              <a:rPr lang="fa-IR" sz="2400" b="1" dirty="0">
                <a:solidFill>
                  <a:srgbClr val="FFFF00"/>
                </a:solidFill>
                <a:latin typeface="Times New Roman"/>
                <a:ea typeface="Times New Roman"/>
                <a:cs typeface="B Lotus"/>
              </a:rPr>
              <a:t>2- عوارض شدید :</a:t>
            </a:r>
            <a:endParaRPr lang="en-US" sz="2400" b="1" dirty="0">
              <a:solidFill>
                <a:srgbClr val="FFFF00"/>
              </a:solidFill>
              <a:latin typeface="Times New Roman"/>
              <a:ea typeface="Times New Roman"/>
              <a:cs typeface="B Lotus"/>
            </a:endParaRPr>
          </a:p>
          <a:p>
            <a:pPr marL="45720" indent="0">
              <a:buNone/>
            </a:pPr>
            <a:r>
              <a:rPr lang="fa-IR" sz="2400" b="1" dirty="0">
                <a:latin typeface="Times New Roman"/>
                <a:ea typeface="Times New Roman"/>
                <a:cs typeface="B Lotus"/>
              </a:rPr>
              <a:t>مثل  سخت شدن عضلات گردن ، کج شدن گردن ، تب ، گلودرد ، ضایعات جلدی و شدید شدن عوارض خفیف داروئی.</a:t>
            </a:r>
          </a:p>
          <a:p>
            <a:pPr marL="45720" indent="0">
              <a:buNone/>
            </a:pPr>
            <a:endParaRPr lang="fa-IR" sz="2400" b="1" dirty="0">
              <a:latin typeface="Times New Roman"/>
              <a:ea typeface="Times New Roman"/>
              <a:cs typeface="B Lotus"/>
            </a:endParaRPr>
          </a:p>
          <a:p>
            <a:pPr marL="45720" indent="0">
              <a:buNone/>
            </a:pPr>
            <a:r>
              <a:rPr lang="fa-IR" sz="2200" b="1" dirty="0">
                <a:solidFill>
                  <a:srgbClr val="FF0000"/>
                </a:solidFill>
                <a:latin typeface="Times New Roman"/>
                <a:ea typeface="Times New Roman"/>
                <a:cs typeface="B Lotus"/>
              </a:rPr>
              <a:t>یادآوری این نکته ضروری است که فایده درمان بسیار بیشتر از عوارض دارویی است</a:t>
            </a:r>
          </a:p>
        </p:txBody>
      </p:sp>
    </p:spTree>
    <p:extLst>
      <p:ext uri="{BB962C8B-B14F-4D97-AF65-F5344CB8AC3E}">
        <p14:creationId xmlns:p14="http://schemas.microsoft.com/office/powerpoint/2010/main" val="24392130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057400"/>
            <a:ext cx="7543800" cy="3539527"/>
          </a:xfrm>
        </p:spPr>
        <p:txBody>
          <a:bodyPr/>
          <a:lstStyle/>
          <a:p>
            <a:pPr algn="just">
              <a:lnSpc>
                <a:spcPts val="3000"/>
              </a:lnSpc>
            </a:pPr>
            <a:r>
              <a:rPr lang="fa-IR" sz="2400" b="1" dirty="0">
                <a:latin typeface="Times New Roman"/>
                <a:ea typeface="Times New Roman"/>
                <a:cs typeface="B Lotus"/>
              </a:rPr>
              <a:t>بر خلاف تصور برخی از مردم، مراجعه  به فالگیر و دعا نویس و .... تنها اثر تلقینی کوتاه مدت دارد. افسردگی یک بیماری درونی است که مانند دیابت ، فشار خون و.... نیاز به درمان دارویی در کنار مشاوره و درمان های روانشناسی دارد.</a:t>
            </a:r>
            <a:endParaRPr lang="en-US" sz="2400" dirty="0">
              <a:latin typeface="Times New Roman"/>
              <a:ea typeface="Times New Roman"/>
            </a:endParaRPr>
          </a:p>
          <a:p>
            <a:pPr algn="just">
              <a:lnSpc>
                <a:spcPts val="3000"/>
              </a:lnSpc>
            </a:pPr>
            <a:r>
              <a:rPr lang="fa-IR" sz="2400" b="1" dirty="0">
                <a:latin typeface="Times New Roman"/>
                <a:ea typeface="Times New Roman"/>
                <a:cs typeface="B Lotus"/>
              </a:rPr>
              <a:t>مشکل شایع دیگر این است که باور این مسأله که «فرد دچار افسردگی یا هر بیماری روانی اگر ازدواج کند بهتر خواهد شد» وجود دارد.</a:t>
            </a:r>
            <a:endParaRPr lang="en-US" sz="2400" dirty="0">
              <a:latin typeface="Times New Roman"/>
              <a:ea typeface="Times New Roman"/>
            </a:endParaRPr>
          </a:p>
          <a:p>
            <a:endParaRPr lang="fa-IR" dirty="0"/>
          </a:p>
        </p:txBody>
      </p:sp>
    </p:spTree>
    <p:extLst>
      <p:ext uri="{BB962C8B-B14F-4D97-AF65-F5344CB8AC3E}">
        <p14:creationId xmlns:p14="http://schemas.microsoft.com/office/powerpoint/2010/main" val="2862556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315200" cy="1154097"/>
          </a:xfrm>
        </p:spPr>
        <p:txBody>
          <a:bodyPr>
            <a:normAutofit/>
          </a:bodyPr>
          <a:lstStyle/>
          <a:p>
            <a:r>
              <a:rPr lang="fa-IR" b="1" dirty="0">
                <a:solidFill>
                  <a:srgbClr val="FFFF00"/>
                </a:solidFill>
                <a:latin typeface="Times New Roman"/>
                <a:ea typeface="Times New Roman"/>
                <a:cs typeface="2  Mitra" pitchFamily="2" charset="-78"/>
              </a:rPr>
              <a:t>پیشگیری</a:t>
            </a:r>
          </a:p>
        </p:txBody>
      </p:sp>
      <p:sp>
        <p:nvSpPr>
          <p:cNvPr id="3" name="Content Placeholder 2"/>
          <p:cNvSpPr>
            <a:spLocks noGrp="1"/>
          </p:cNvSpPr>
          <p:nvPr>
            <p:ph idx="1"/>
          </p:nvPr>
        </p:nvSpPr>
        <p:spPr>
          <a:xfrm>
            <a:off x="838200" y="2133600"/>
            <a:ext cx="7315200" cy="3539527"/>
          </a:xfrm>
        </p:spPr>
        <p:txBody>
          <a:bodyPr/>
          <a:lstStyle/>
          <a:p>
            <a:pPr marL="45720" indent="0">
              <a:buNone/>
            </a:pPr>
            <a:r>
              <a:rPr lang="fa-IR" sz="2400" dirty="0">
                <a:solidFill>
                  <a:srgbClr val="FF0000"/>
                </a:solidFill>
                <a:cs typeface="B Kourosh" pitchFamily="2" charset="-78"/>
              </a:rPr>
              <a:t>پیشگیری اولیه</a:t>
            </a:r>
          </a:p>
          <a:p>
            <a:r>
              <a:rPr lang="fa-IR" b="1" dirty="0">
                <a:cs typeface="2  Mitra" pitchFamily="2" charset="-78"/>
              </a:rPr>
              <a:t>اصلاح شناخت ها وافکار منفی</a:t>
            </a:r>
          </a:p>
          <a:p>
            <a:r>
              <a:rPr lang="fa-IR" b="1" dirty="0">
                <a:latin typeface="Times New Roman"/>
                <a:ea typeface="Times New Roman"/>
                <a:cs typeface="2  Mitra" pitchFamily="2" charset="-78"/>
              </a:rPr>
              <a:t>بهبود روابط بین فردی و اجتماعی </a:t>
            </a:r>
          </a:p>
          <a:p>
            <a:r>
              <a:rPr lang="fa-IR" b="1" dirty="0">
                <a:latin typeface="Times New Roman"/>
                <a:ea typeface="Times New Roman"/>
                <a:cs typeface="2  Mitra" pitchFamily="2" charset="-78"/>
              </a:rPr>
              <a:t> آموختن مهارتهای زندگی </a:t>
            </a:r>
          </a:p>
          <a:p>
            <a:r>
              <a:rPr lang="fa-IR" sz="1800" dirty="0">
                <a:cs typeface="2  Mitra" pitchFamily="2" charset="-78"/>
              </a:rPr>
              <a:t>خودآگاهی</a:t>
            </a:r>
          </a:p>
          <a:p>
            <a:r>
              <a:rPr lang="fa-IR" sz="1800" dirty="0">
                <a:cs typeface="2  Mitra" pitchFamily="2" charset="-78"/>
              </a:rPr>
              <a:t>داشتن ارتباط موثر</a:t>
            </a:r>
          </a:p>
          <a:p>
            <a:r>
              <a:rPr lang="fa-IR" sz="1800" dirty="0">
                <a:cs typeface="2  Mitra" pitchFamily="2" charset="-78"/>
              </a:rPr>
              <a:t>کنترل خشم</a:t>
            </a:r>
          </a:p>
          <a:p>
            <a:r>
              <a:rPr lang="fa-IR" sz="1800" dirty="0">
                <a:cs typeface="2  Mitra" pitchFamily="2" charset="-78"/>
              </a:rPr>
              <a:t>مدیریت استرس</a:t>
            </a:r>
          </a:p>
          <a:p>
            <a:r>
              <a:rPr lang="fa-IR" sz="1800" dirty="0">
                <a:cs typeface="2  Mitra" pitchFamily="2" charset="-78"/>
              </a:rPr>
              <a:t>مهارت حل مسئله</a:t>
            </a:r>
          </a:p>
        </p:txBody>
      </p:sp>
    </p:spTree>
    <p:extLst>
      <p:ext uri="{BB962C8B-B14F-4D97-AF65-F5344CB8AC3E}">
        <p14:creationId xmlns:p14="http://schemas.microsoft.com/office/powerpoint/2010/main" val="320701521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1"/>
            <a:ext cx="7315200" cy="5623560"/>
          </a:xfrm>
        </p:spPr>
        <p:txBody>
          <a:bodyPr/>
          <a:lstStyle/>
          <a:p>
            <a:pPr marL="45720" indent="0">
              <a:lnSpc>
                <a:spcPts val="3000"/>
              </a:lnSpc>
              <a:buNone/>
            </a:pPr>
            <a:r>
              <a:rPr lang="fa-IR" sz="2400" dirty="0">
                <a:solidFill>
                  <a:srgbClr val="FF0000"/>
                </a:solidFill>
                <a:cs typeface="B Kourosh" pitchFamily="2" charset="-78"/>
              </a:rPr>
              <a:t>پیشگیری ثانویه</a:t>
            </a:r>
            <a:endParaRPr lang="en-US" sz="2400" dirty="0">
              <a:solidFill>
                <a:srgbClr val="FF0000"/>
              </a:solidFill>
              <a:cs typeface="B Kourosh" pitchFamily="2" charset="-78"/>
            </a:endParaRPr>
          </a:p>
          <a:p>
            <a:pPr marL="45720" indent="0" algn="just">
              <a:lnSpc>
                <a:spcPts val="3000"/>
              </a:lnSpc>
              <a:buNone/>
            </a:pPr>
            <a:r>
              <a:rPr lang="fa-IR" b="1" dirty="0">
                <a:latin typeface="Times New Roman"/>
                <a:ea typeface="Times New Roman"/>
                <a:cs typeface="B Lotus"/>
              </a:rPr>
              <a:t>روش های درمانی</a:t>
            </a:r>
          </a:p>
          <a:p>
            <a:pPr marL="45720" indent="0" algn="just">
              <a:lnSpc>
                <a:spcPts val="3000"/>
              </a:lnSpc>
              <a:buNone/>
            </a:pPr>
            <a:endParaRPr lang="fa-IR" b="1" dirty="0">
              <a:latin typeface="Times New Roman"/>
              <a:ea typeface="Times New Roman"/>
              <a:cs typeface="B Lotus"/>
            </a:endParaRPr>
          </a:p>
          <a:p>
            <a:pPr marL="45720" indent="0" algn="just">
              <a:lnSpc>
                <a:spcPts val="3000"/>
              </a:lnSpc>
              <a:buNone/>
            </a:pPr>
            <a:r>
              <a:rPr lang="fa-IR" sz="2400" dirty="0">
                <a:solidFill>
                  <a:srgbClr val="FF0000"/>
                </a:solidFill>
                <a:cs typeface="B Kourosh" pitchFamily="2" charset="-78"/>
              </a:rPr>
              <a:t>پیشگیری سطح سوم</a:t>
            </a:r>
            <a:endParaRPr lang="en-US" sz="2400" dirty="0">
              <a:solidFill>
                <a:srgbClr val="FF0000"/>
              </a:solidFill>
              <a:cs typeface="B Kourosh" pitchFamily="2" charset="-78"/>
            </a:endParaRPr>
          </a:p>
          <a:p>
            <a:pPr marL="45720" indent="0" algn="just">
              <a:lnSpc>
                <a:spcPts val="3000"/>
              </a:lnSpc>
              <a:buNone/>
            </a:pPr>
            <a:r>
              <a:rPr lang="fa-IR" b="1" dirty="0">
                <a:latin typeface="Times New Roman"/>
                <a:ea typeface="Times New Roman"/>
                <a:cs typeface="B Lotus"/>
              </a:rPr>
              <a:t>شرکت نمودن در جمع، پرداختن به تفریح های گروهی، پرداختن به مسائل مذهبی و معنوی دربازتوانی یک بیمار افسرده مؤثر خواهد بود.</a:t>
            </a:r>
            <a:endParaRPr lang="en-US" sz="1800" dirty="0">
              <a:latin typeface="Times New Roman"/>
              <a:ea typeface="Times New Roman"/>
            </a:endParaRPr>
          </a:p>
          <a:p>
            <a:pPr marL="45720" indent="0">
              <a:buNone/>
            </a:pPr>
            <a:endParaRPr lang="fa-IR" dirty="0"/>
          </a:p>
        </p:txBody>
      </p:sp>
    </p:spTree>
    <p:extLst>
      <p:ext uri="{BB962C8B-B14F-4D97-AF65-F5344CB8AC3E}">
        <p14:creationId xmlns:p14="http://schemas.microsoft.com/office/powerpoint/2010/main" val="258943748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315200" cy="1154097"/>
          </a:xfrm>
        </p:spPr>
        <p:txBody>
          <a:bodyPr>
            <a:normAutofit/>
          </a:bodyPr>
          <a:lstStyle/>
          <a:p>
            <a:pPr>
              <a:lnSpc>
                <a:spcPts val="3000"/>
              </a:lnSpc>
            </a:pPr>
            <a:r>
              <a:rPr lang="fa-IR" sz="2400" b="1" dirty="0">
                <a:solidFill>
                  <a:srgbClr val="FF0000"/>
                </a:solidFill>
                <a:latin typeface="Times New Roman"/>
                <a:ea typeface="Times New Roman"/>
                <a:cs typeface="2  Mitra" pitchFamily="2" charset="-78"/>
              </a:rPr>
              <a:t>چگونه با بیمار مستعد خودکشی برخورد کنید؟</a:t>
            </a:r>
            <a:br>
              <a:rPr lang="en-US" sz="2400" b="1" dirty="0">
                <a:solidFill>
                  <a:srgbClr val="FF0000"/>
                </a:solidFill>
                <a:latin typeface="Times New Roman"/>
                <a:ea typeface="Times New Roman"/>
                <a:cs typeface="2  Mitra" pitchFamily="2" charset="-78"/>
              </a:rPr>
            </a:br>
            <a:endParaRPr lang="fa-IR" sz="2400" b="1" dirty="0">
              <a:solidFill>
                <a:srgbClr val="FF0000"/>
              </a:solidFill>
              <a:latin typeface="Times New Roman"/>
              <a:ea typeface="Times New Roman"/>
              <a:cs typeface="2  Mitra" pitchFamily="2" charset="-78"/>
            </a:endParaRPr>
          </a:p>
        </p:txBody>
      </p:sp>
      <p:sp>
        <p:nvSpPr>
          <p:cNvPr id="3" name="Content Placeholder 2"/>
          <p:cNvSpPr>
            <a:spLocks noGrp="1"/>
          </p:cNvSpPr>
          <p:nvPr>
            <p:ph idx="1"/>
          </p:nvPr>
        </p:nvSpPr>
        <p:spPr>
          <a:xfrm>
            <a:off x="914400" y="1295401"/>
            <a:ext cx="7315200" cy="5013960"/>
          </a:xfrm>
        </p:spPr>
        <p:txBody>
          <a:bodyPr/>
          <a:lstStyle/>
          <a:p>
            <a:pPr marL="45720" indent="0" algn="just">
              <a:lnSpc>
                <a:spcPts val="3000"/>
              </a:lnSpc>
              <a:buNone/>
            </a:pPr>
            <a:r>
              <a:rPr lang="fa-IR" b="1" dirty="0">
                <a:solidFill>
                  <a:schemeClr val="tx2">
                    <a:lumMod val="60000"/>
                    <a:lumOff val="40000"/>
                  </a:schemeClr>
                </a:solidFill>
                <a:latin typeface="Times New Roman"/>
                <a:ea typeface="Times New Roman"/>
                <a:cs typeface="B Lotus"/>
              </a:rPr>
              <a:t>1. قدم اول یافتن مکان مناسبی است که در آن گفتگویی آرام و به طور خصوصی انجام شود.</a:t>
            </a:r>
            <a:endParaRPr lang="en-US" b="1" dirty="0">
              <a:solidFill>
                <a:schemeClr val="tx2">
                  <a:lumMod val="60000"/>
                  <a:lumOff val="40000"/>
                </a:schemeClr>
              </a:solidFill>
              <a:latin typeface="Times New Roman"/>
              <a:ea typeface="Times New Roman"/>
              <a:cs typeface="B Lotus"/>
            </a:endParaRPr>
          </a:p>
          <a:p>
            <a:pPr marL="45720" indent="0" algn="just">
              <a:lnSpc>
                <a:spcPts val="3000"/>
              </a:lnSpc>
              <a:buNone/>
            </a:pPr>
            <a:r>
              <a:rPr lang="fa-IR" b="1" dirty="0">
                <a:solidFill>
                  <a:schemeClr val="tx2">
                    <a:lumMod val="60000"/>
                    <a:lumOff val="40000"/>
                  </a:schemeClr>
                </a:solidFill>
                <a:latin typeface="Times New Roman"/>
                <a:ea typeface="Times New Roman"/>
                <a:cs typeface="B Lotus"/>
              </a:rPr>
              <a:t>2. قدم بعد اختصاص دادن زمان کافی است. بیماران مستعد خودکشی برای کاهش دردهای درونی خود نیاز به زمان بیشتری دارند و با دادن فرصت بیشتر به آنها باید از نظر ذهنی آماده شوند.</a:t>
            </a:r>
            <a:endParaRPr lang="en-US" sz="1800" dirty="0">
              <a:solidFill>
                <a:schemeClr val="tx2">
                  <a:lumMod val="60000"/>
                  <a:lumOff val="40000"/>
                </a:schemeClr>
              </a:solidFill>
              <a:latin typeface="Times New Roman"/>
              <a:ea typeface="Times New Roman"/>
            </a:endParaRPr>
          </a:p>
          <a:p>
            <a:pPr marL="45720" indent="0" algn="just">
              <a:lnSpc>
                <a:spcPts val="3000"/>
              </a:lnSpc>
              <a:buNone/>
            </a:pPr>
            <a:r>
              <a:rPr lang="fa-IR" b="1" dirty="0">
                <a:solidFill>
                  <a:schemeClr val="tx2">
                    <a:lumMod val="60000"/>
                    <a:lumOff val="40000"/>
                  </a:schemeClr>
                </a:solidFill>
                <a:latin typeface="Times New Roman"/>
                <a:ea typeface="Times New Roman"/>
                <a:cs typeface="B Lotus"/>
              </a:rPr>
              <a:t>3. مهم‌ترین کار گوش دادن مؤثر به آنها است. گوش دادن مؤثر، قدم مهمی در کاهش ناامیدی آنهاست.</a:t>
            </a:r>
            <a:endParaRPr lang="en-US" sz="1800" dirty="0">
              <a:solidFill>
                <a:schemeClr val="tx2">
                  <a:lumMod val="60000"/>
                  <a:lumOff val="40000"/>
                </a:schemeClr>
              </a:solidFill>
              <a:latin typeface="Times New Roman"/>
              <a:ea typeface="Times New Roman"/>
            </a:endParaRPr>
          </a:p>
          <a:p>
            <a:pPr marL="45720" indent="0">
              <a:buNone/>
            </a:pPr>
            <a:endParaRPr lang="fa-IR" dirty="0"/>
          </a:p>
        </p:txBody>
      </p:sp>
    </p:spTree>
    <p:extLst>
      <p:ext uri="{BB962C8B-B14F-4D97-AF65-F5344CB8AC3E}">
        <p14:creationId xmlns:p14="http://schemas.microsoft.com/office/powerpoint/2010/main" val="414390212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2" y="1869660"/>
            <a:ext cx="91440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102078" y="438624"/>
            <a:ext cx="6934200" cy="1015663"/>
          </a:xfrm>
          <a:prstGeom prst="rect">
            <a:avLst/>
          </a:prstGeom>
        </p:spPr>
        <p:txBody>
          <a:bodyPr wrap="square">
            <a:spAutoFit/>
          </a:bodyPr>
          <a:lstStyle/>
          <a:p>
            <a:pPr marL="45720" lvl="0" algn="ctr" rtl="1">
              <a:spcBef>
                <a:spcPct val="20000"/>
              </a:spcBef>
              <a:buClr>
                <a:srgbClr val="FF8600"/>
              </a:buClr>
            </a:pPr>
            <a:r>
              <a:rPr lang="fa-IR" sz="6000" b="1" dirty="0">
                <a:solidFill>
                  <a:srgbClr val="FF0000"/>
                </a:solidFill>
                <a:latin typeface="Times New Roman"/>
                <a:ea typeface="Times New Roman"/>
                <a:cs typeface="2  Mitra" pitchFamily="2" charset="-78"/>
              </a:rPr>
              <a:t>چ</a:t>
            </a:r>
            <a:r>
              <a:rPr lang="ar-SA" sz="6000" b="1" dirty="0">
                <a:solidFill>
                  <a:srgbClr val="FF0000"/>
                </a:solidFill>
                <a:latin typeface="Times New Roman"/>
                <a:ea typeface="Times New Roman"/>
                <a:cs typeface="2  Mitra" pitchFamily="2" charset="-78"/>
              </a:rPr>
              <a:t>گونه ارتباط برقرار کنید</a:t>
            </a:r>
            <a:r>
              <a:rPr lang="fa-IR" sz="6000" b="1" dirty="0">
                <a:solidFill>
                  <a:srgbClr val="FF0000"/>
                </a:solidFill>
                <a:latin typeface="Times New Roman"/>
                <a:ea typeface="Times New Roman"/>
                <a:cs typeface="2  Mitra" pitchFamily="2" charset="-78"/>
              </a:rPr>
              <a:t>؟</a:t>
            </a:r>
            <a:endParaRPr lang="fa-IR" sz="6000" dirty="0">
              <a:solidFill>
                <a:prstClr val="white"/>
              </a:solidFill>
            </a:endParaRPr>
          </a:p>
        </p:txBody>
      </p:sp>
    </p:spTree>
    <p:extLst>
      <p:ext uri="{BB962C8B-B14F-4D97-AF65-F5344CB8AC3E}">
        <p14:creationId xmlns:p14="http://schemas.microsoft.com/office/powerpoint/2010/main" val="136304288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315200" cy="1154097"/>
          </a:xfrm>
        </p:spPr>
        <p:txBody>
          <a:bodyPr>
            <a:normAutofit/>
          </a:bodyPr>
          <a:lstStyle/>
          <a:p>
            <a:pPr marL="228600" lvl="0" indent="-182880">
              <a:lnSpc>
                <a:spcPts val="3000"/>
              </a:lnSpc>
              <a:spcBef>
                <a:spcPct val="20000"/>
              </a:spcBef>
            </a:pPr>
            <a:r>
              <a:rPr lang="fa-IR" sz="2400" b="1" dirty="0">
                <a:solidFill>
                  <a:srgbClr val="FF0000"/>
                </a:solidFill>
                <a:latin typeface="Times New Roman"/>
                <a:ea typeface="Times New Roman"/>
                <a:cs typeface="2  Mitra" pitchFamily="2" charset="-78"/>
              </a:rPr>
              <a:t>چگونه خطر خودکشی را ارزیابی کنید؟</a:t>
            </a:r>
            <a:br>
              <a:rPr lang="en-US" sz="2400" b="1" dirty="0">
                <a:solidFill>
                  <a:srgbClr val="FF0000"/>
                </a:solidFill>
                <a:latin typeface="Times New Roman"/>
                <a:ea typeface="Times New Roman"/>
                <a:cs typeface="2  Mitra" pitchFamily="2" charset="-78"/>
              </a:rPr>
            </a:br>
            <a:endParaRPr lang="fa-IR" sz="2400" b="1" dirty="0">
              <a:solidFill>
                <a:srgbClr val="FF0000"/>
              </a:solidFill>
              <a:latin typeface="Times New Roman"/>
              <a:ea typeface="Times New Roman"/>
              <a:cs typeface="2  Mitra" pitchFamily="2" charset="-78"/>
            </a:endParaRPr>
          </a:p>
        </p:txBody>
      </p:sp>
      <p:sp>
        <p:nvSpPr>
          <p:cNvPr id="3" name="Content Placeholder 2"/>
          <p:cNvSpPr>
            <a:spLocks noGrp="1"/>
          </p:cNvSpPr>
          <p:nvPr>
            <p:ph idx="1"/>
          </p:nvPr>
        </p:nvSpPr>
        <p:spPr>
          <a:xfrm>
            <a:off x="762000" y="2133600"/>
            <a:ext cx="7315200" cy="3539527"/>
          </a:xfrm>
        </p:spPr>
        <p:txBody>
          <a:bodyPr>
            <a:normAutofit/>
          </a:bodyPr>
          <a:lstStyle/>
          <a:p>
            <a:pPr marL="45720" lvl="0" indent="0" algn="just">
              <a:lnSpc>
                <a:spcPts val="3000"/>
              </a:lnSpc>
              <a:buNone/>
            </a:pPr>
            <a:r>
              <a:rPr lang="fa-IR" sz="2400" b="1" dirty="0">
                <a:solidFill>
                  <a:schemeClr val="tx2">
                    <a:lumMod val="60000"/>
                    <a:lumOff val="40000"/>
                  </a:schemeClr>
                </a:solidFill>
                <a:latin typeface="Times New Roman"/>
                <a:ea typeface="Times New Roman"/>
                <a:cs typeface="B Lotus"/>
              </a:rPr>
              <a:t>افکار و احساسات فعلی فرد درباره مرگ یا خودکشی</a:t>
            </a:r>
            <a:endParaRPr lang="en-US" sz="2400" b="1" dirty="0">
              <a:solidFill>
                <a:schemeClr val="tx2">
                  <a:lumMod val="60000"/>
                  <a:lumOff val="40000"/>
                </a:schemeClr>
              </a:solidFill>
              <a:latin typeface="Times New Roman"/>
              <a:ea typeface="Times New Roman"/>
              <a:cs typeface="B Lotus"/>
            </a:endParaRPr>
          </a:p>
          <a:p>
            <a:pPr marL="45720" lvl="0" indent="0" algn="just">
              <a:lnSpc>
                <a:spcPts val="3000"/>
              </a:lnSpc>
              <a:buNone/>
            </a:pPr>
            <a:r>
              <a:rPr lang="fa-IR" sz="2400" b="1" dirty="0">
                <a:solidFill>
                  <a:schemeClr val="tx2">
                    <a:lumMod val="60000"/>
                    <a:lumOff val="40000"/>
                  </a:schemeClr>
                </a:solidFill>
                <a:latin typeface="Times New Roman"/>
                <a:ea typeface="Times New Roman"/>
                <a:cs typeface="B Lotus"/>
              </a:rPr>
              <a:t>نقشه فعلی فرد برای خودکشی</a:t>
            </a:r>
            <a:endParaRPr lang="en-US" sz="2400" b="1" dirty="0">
              <a:solidFill>
                <a:schemeClr val="tx2">
                  <a:lumMod val="60000"/>
                  <a:lumOff val="40000"/>
                </a:schemeClr>
              </a:solidFill>
              <a:latin typeface="Times New Roman"/>
              <a:ea typeface="Times New Roman"/>
              <a:cs typeface="B Lotus"/>
            </a:endParaRPr>
          </a:p>
          <a:p>
            <a:pPr marL="45720" lvl="0" indent="0" algn="just">
              <a:lnSpc>
                <a:spcPts val="3000"/>
              </a:lnSpc>
              <a:buNone/>
            </a:pPr>
            <a:r>
              <a:rPr lang="fa-IR" sz="2400" b="1" dirty="0">
                <a:solidFill>
                  <a:schemeClr val="tx2">
                    <a:lumMod val="60000"/>
                    <a:lumOff val="40000"/>
                  </a:schemeClr>
                </a:solidFill>
                <a:latin typeface="Times New Roman"/>
                <a:ea typeface="Times New Roman"/>
                <a:cs typeface="B Lotus"/>
              </a:rPr>
              <a:t>ساختار حمایتی شخص (خانواده و دوستان)</a:t>
            </a:r>
            <a:endParaRPr lang="en-US" sz="2400" b="1" dirty="0">
              <a:solidFill>
                <a:schemeClr val="tx2">
                  <a:lumMod val="60000"/>
                  <a:lumOff val="40000"/>
                </a:schemeClr>
              </a:solidFill>
              <a:latin typeface="Times New Roman"/>
              <a:ea typeface="Times New Roman"/>
              <a:cs typeface="B Lotus"/>
            </a:endParaRPr>
          </a:p>
          <a:p>
            <a:endParaRPr lang="fa-IR" sz="2800" dirty="0"/>
          </a:p>
        </p:txBody>
      </p:sp>
    </p:spTree>
    <p:extLst>
      <p:ext uri="{BB962C8B-B14F-4D97-AF65-F5344CB8AC3E}">
        <p14:creationId xmlns:p14="http://schemas.microsoft.com/office/powerpoint/2010/main" val="358714222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95826382"/>
              </p:ext>
            </p:extLst>
          </p:nvPr>
        </p:nvGraphicFramePr>
        <p:xfrm>
          <a:off x="1219200" y="1219200"/>
          <a:ext cx="6858000" cy="5313941"/>
        </p:xfrm>
        <a:graphic>
          <a:graphicData uri="http://schemas.openxmlformats.org/drawingml/2006/table">
            <a:tbl>
              <a:tblPr rtl="1" firstRow="1" firstCol="1" lastRow="1" lastCol="1" bandRow="1" bandCol="1"/>
              <a:tblGrid>
                <a:gridCol w="34290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45720">
                <a:tc>
                  <a:txBody>
                    <a:bodyPr/>
                    <a:lstStyle/>
                    <a:p>
                      <a:pPr algn="ctr" rtl="1">
                        <a:spcAft>
                          <a:spcPts val="0"/>
                        </a:spcAft>
                      </a:pPr>
                      <a:r>
                        <a:rPr lang="fa-IR" sz="1800" b="1" dirty="0">
                          <a:solidFill>
                            <a:srgbClr val="FF0000"/>
                          </a:solidFill>
                          <a:effectLst/>
                          <a:latin typeface="Times New Roman"/>
                          <a:ea typeface="Times New Roman"/>
                          <a:cs typeface="B Titr"/>
                        </a:rPr>
                        <a:t>باورغلط</a:t>
                      </a:r>
                      <a:endParaRPr lang="en-US" sz="1800" dirty="0">
                        <a:solidFill>
                          <a:srgbClr val="FF0000"/>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algn="ctr" defTabSz="914400" rtl="1" eaLnBrk="1" latinLnBrk="0" hangingPunct="1">
                        <a:spcAft>
                          <a:spcPts val="0"/>
                        </a:spcAft>
                      </a:pPr>
                      <a:r>
                        <a:rPr lang="fa-IR" sz="1800" b="1" kern="1200" dirty="0">
                          <a:solidFill>
                            <a:srgbClr val="92D050"/>
                          </a:solidFill>
                          <a:effectLst/>
                          <a:latin typeface="Times New Roman"/>
                          <a:ea typeface="Times New Roman"/>
                          <a:cs typeface="B Titr"/>
                        </a:rPr>
                        <a:t>واقعیت</a:t>
                      </a:r>
                      <a:endParaRPr lang="en-US" sz="1800" b="1" kern="1200" dirty="0">
                        <a:solidFill>
                          <a:srgbClr val="92D050"/>
                        </a:solidFill>
                        <a:effectLst/>
                        <a:latin typeface="Times New Roman"/>
                        <a:ea typeface="Times New Roman"/>
                        <a:cs typeface="B Titr"/>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0"/>
                  </a:ext>
                </a:extLst>
              </a:tr>
              <a:tr h="1000865">
                <a:tc>
                  <a:txBody>
                    <a:bodyPr/>
                    <a:lstStyle/>
                    <a:p>
                      <a:pPr algn="just" rtl="1">
                        <a:lnSpc>
                          <a:spcPts val="3000"/>
                        </a:lnSpc>
                        <a:spcAft>
                          <a:spcPts val="0"/>
                        </a:spcAft>
                      </a:pPr>
                      <a:r>
                        <a:rPr lang="fa-IR" sz="1800" kern="1200" dirty="0">
                          <a:solidFill>
                            <a:schemeClr val="tx1"/>
                          </a:solidFill>
                          <a:latin typeface="+mn-lt"/>
                          <a:ea typeface="+mn-ea"/>
                          <a:cs typeface="2  Mitra" pitchFamily="2" charset="-78"/>
                        </a:rPr>
                        <a:t>کسانی که راجع به خودکشی صحبت می کنند خودکشی نمی کنند</a:t>
                      </a:r>
                      <a:endParaRPr lang="en-US" sz="1800" kern="1200" dirty="0">
                        <a:solidFill>
                          <a:schemeClr val="tx1"/>
                        </a:solidFill>
                        <a:latin typeface="+mn-lt"/>
                        <a:ea typeface="+mn-ea"/>
                        <a:cs typeface="2  Mitra" pitchFamily="2"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rtl="1">
                        <a:lnSpc>
                          <a:spcPts val="3000"/>
                        </a:lnSpc>
                        <a:spcAft>
                          <a:spcPts val="0"/>
                        </a:spcAft>
                      </a:pPr>
                      <a:r>
                        <a:rPr lang="fa-IR" sz="1800" kern="1200">
                          <a:solidFill>
                            <a:schemeClr val="tx1"/>
                          </a:solidFill>
                          <a:latin typeface="+mn-lt"/>
                          <a:ea typeface="+mn-ea"/>
                          <a:cs typeface="2  Mitra" pitchFamily="2" charset="-78"/>
                        </a:rPr>
                        <a:t>بیشتر کسانی که خودکشی می کنند هشدارهای قاطعی در مورد تصمیم به خودکشی از خود نشان می‌دهند</a:t>
                      </a:r>
                      <a:endParaRPr lang="en-US" sz="1800" kern="1200">
                        <a:solidFill>
                          <a:schemeClr val="tx1"/>
                        </a:solidFill>
                        <a:latin typeface="+mn-lt"/>
                        <a:ea typeface="+mn-ea"/>
                        <a:cs typeface="2  Mitra" pitchFamily="2"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500432">
                <a:tc>
                  <a:txBody>
                    <a:bodyPr/>
                    <a:lstStyle/>
                    <a:p>
                      <a:pPr algn="just" rtl="1">
                        <a:lnSpc>
                          <a:spcPts val="3000"/>
                        </a:lnSpc>
                        <a:spcAft>
                          <a:spcPts val="0"/>
                        </a:spcAft>
                      </a:pPr>
                      <a:r>
                        <a:rPr lang="fa-IR" sz="1800" kern="1200" dirty="0">
                          <a:solidFill>
                            <a:schemeClr val="tx1"/>
                          </a:solidFill>
                          <a:latin typeface="+mn-lt"/>
                          <a:ea typeface="+mn-ea"/>
                          <a:cs typeface="2  Mitra" pitchFamily="2" charset="-78"/>
                        </a:rPr>
                        <a:t>افراد با افکار خودکشی قطعاً" قصد مرگ دارند</a:t>
                      </a:r>
                      <a:endParaRPr lang="en-US" sz="1800" kern="1200" dirty="0">
                        <a:solidFill>
                          <a:schemeClr val="tx1"/>
                        </a:solidFill>
                        <a:latin typeface="+mn-lt"/>
                        <a:ea typeface="+mn-ea"/>
                        <a:cs typeface="2  Mitra" pitchFamily="2"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rtl="1">
                        <a:lnSpc>
                          <a:spcPts val="3000"/>
                        </a:lnSpc>
                        <a:spcAft>
                          <a:spcPts val="0"/>
                        </a:spcAft>
                      </a:pPr>
                      <a:r>
                        <a:rPr lang="fa-IR" sz="1800" kern="1200" dirty="0">
                          <a:solidFill>
                            <a:schemeClr val="tx1"/>
                          </a:solidFill>
                          <a:latin typeface="+mn-lt"/>
                          <a:ea typeface="+mn-ea"/>
                          <a:cs typeface="2  Mitra" pitchFamily="2" charset="-78"/>
                        </a:rPr>
                        <a:t>بسیاری از آنها دودل هستند</a:t>
                      </a:r>
                      <a:endParaRPr lang="en-US" sz="1800" kern="1200" dirty="0">
                        <a:solidFill>
                          <a:schemeClr val="tx1"/>
                        </a:solidFill>
                        <a:latin typeface="+mn-lt"/>
                        <a:ea typeface="+mn-ea"/>
                        <a:cs typeface="2  Mitra" pitchFamily="2"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500432">
                <a:tc>
                  <a:txBody>
                    <a:bodyPr/>
                    <a:lstStyle/>
                    <a:p>
                      <a:pPr algn="just" rtl="1">
                        <a:lnSpc>
                          <a:spcPts val="3000"/>
                        </a:lnSpc>
                        <a:spcAft>
                          <a:spcPts val="0"/>
                        </a:spcAft>
                      </a:pPr>
                      <a:r>
                        <a:rPr lang="fa-IR" sz="1800" kern="1200">
                          <a:solidFill>
                            <a:schemeClr val="tx1"/>
                          </a:solidFill>
                          <a:latin typeface="+mn-lt"/>
                          <a:ea typeface="+mn-ea"/>
                          <a:cs typeface="2  Mitra" pitchFamily="2" charset="-78"/>
                        </a:rPr>
                        <a:t>خودکشی بدون هشدار رخ می دهد</a:t>
                      </a:r>
                      <a:endParaRPr lang="en-US" sz="1800" kern="1200">
                        <a:solidFill>
                          <a:schemeClr val="tx1"/>
                        </a:solidFill>
                        <a:latin typeface="+mn-lt"/>
                        <a:ea typeface="+mn-ea"/>
                        <a:cs typeface="2  Mitra" pitchFamily="2"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rtl="1">
                        <a:lnSpc>
                          <a:spcPts val="3000"/>
                        </a:lnSpc>
                        <a:spcAft>
                          <a:spcPts val="0"/>
                        </a:spcAft>
                      </a:pPr>
                      <a:r>
                        <a:rPr lang="fa-IR" sz="1800" kern="1200" dirty="0">
                          <a:solidFill>
                            <a:schemeClr val="tx1"/>
                          </a:solidFill>
                          <a:latin typeface="+mn-lt"/>
                          <a:ea typeface="+mn-ea"/>
                          <a:cs typeface="2  Mitra" pitchFamily="2" charset="-78"/>
                        </a:rPr>
                        <a:t>این افراد به اندازه کافی نشانه هایی ازخود بروز می‌دهند</a:t>
                      </a:r>
                      <a:endParaRPr lang="en-US" sz="1800" kern="1200" dirty="0">
                        <a:solidFill>
                          <a:schemeClr val="tx1"/>
                        </a:solidFill>
                        <a:latin typeface="+mn-lt"/>
                        <a:ea typeface="+mn-ea"/>
                        <a:cs typeface="2  Mitra" pitchFamily="2"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501297">
                <a:tc>
                  <a:txBody>
                    <a:bodyPr/>
                    <a:lstStyle/>
                    <a:p>
                      <a:pPr algn="just" rtl="1">
                        <a:lnSpc>
                          <a:spcPts val="3000"/>
                        </a:lnSpc>
                        <a:spcAft>
                          <a:spcPts val="0"/>
                        </a:spcAft>
                      </a:pPr>
                      <a:r>
                        <a:rPr lang="fa-IR" sz="1800" kern="1200" dirty="0">
                          <a:solidFill>
                            <a:schemeClr val="tx1"/>
                          </a:solidFill>
                          <a:latin typeface="+mn-lt"/>
                          <a:ea typeface="+mn-ea"/>
                          <a:cs typeface="2  Mitra" pitchFamily="2" charset="-78"/>
                        </a:rPr>
                        <a:t>بهبودی پس از یک بحران به این معناست که خطر خودکشی برطرف شده است</a:t>
                      </a:r>
                      <a:endParaRPr lang="en-US" sz="1800" kern="1200" dirty="0">
                        <a:solidFill>
                          <a:schemeClr val="tx1"/>
                        </a:solidFill>
                        <a:latin typeface="+mn-lt"/>
                        <a:ea typeface="+mn-ea"/>
                        <a:cs typeface="2  Mitra" pitchFamily="2"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rtl="1">
                        <a:lnSpc>
                          <a:spcPts val="3000"/>
                        </a:lnSpc>
                        <a:spcAft>
                          <a:spcPts val="0"/>
                        </a:spcAft>
                      </a:pPr>
                      <a:r>
                        <a:rPr lang="fa-IR" sz="1800" kern="1200" dirty="0">
                          <a:solidFill>
                            <a:schemeClr val="tx1"/>
                          </a:solidFill>
                          <a:latin typeface="+mn-lt"/>
                          <a:ea typeface="+mn-ea"/>
                          <a:cs typeface="2  Mitra" pitchFamily="2" charset="-78"/>
                        </a:rPr>
                        <a:t>بسیاری از خودکشی‌ها در زمان بهبودی رخ می‌دهد وقتی که فرد انرژی کافی برای این کار را دارد و مي‌خواهد افکار ناامیدانه را به افکار مخرب تبدیل کند</a:t>
                      </a:r>
                      <a:endParaRPr lang="en-US" sz="1800" kern="1200" dirty="0">
                        <a:solidFill>
                          <a:schemeClr val="tx1"/>
                        </a:solidFill>
                        <a:latin typeface="+mn-lt"/>
                        <a:ea typeface="+mn-ea"/>
                        <a:cs typeface="2  Mitra" pitchFamily="2"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500432">
                <a:tc>
                  <a:txBody>
                    <a:bodyPr/>
                    <a:lstStyle/>
                    <a:p>
                      <a:pPr algn="just" rtl="1">
                        <a:lnSpc>
                          <a:spcPts val="3000"/>
                        </a:lnSpc>
                        <a:spcAft>
                          <a:spcPts val="0"/>
                        </a:spcAft>
                      </a:pPr>
                      <a:r>
                        <a:rPr lang="fa-IR" sz="1800" kern="1200">
                          <a:solidFill>
                            <a:schemeClr val="tx1"/>
                          </a:solidFill>
                          <a:latin typeface="+mn-lt"/>
                          <a:ea typeface="+mn-ea"/>
                          <a:cs typeface="2  Mitra" pitchFamily="2" charset="-78"/>
                        </a:rPr>
                        <a:t> خودکشی قابل پیشگیری نیست</a:t>
                      </a:r>
                      <a:endParaRPr lang="en-US" sz="1800" kern="1200">
                        <a:solidFill>
                          <a:schemeClr val="tx1"/>
                        </a:solidFill>
                        <a:latin typeface="+mn-lt"/>
                        <a:ea typeface="+mn-ea"/>
                        <a:cs typeface="2  Mitra" pitchFamily="2" charset="-78"/>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rtl="1">
                        <a:lnSpc>
                          <a:spcPts val="3000"/>
                        </a:lnSpc>
                        <a:spcAft>
                          <a:spcPts val="0"/>
                        </a:spcAft>
                      </a:pPr>
                      <a:r>
                        <a:rPr lang="fa-IR" sz="1800" kern="1200" dirty="0">
                          <a:solidFill>
                            <a:schemeClr val="tx1"/>
                          </a:solidFill>
                          <a:latin typeface="+mn-lt"/>
                          <a:ea typeface="+mn-ea"/>
                          <a:cs typeface="2  Mitra" pitchFamily="2" charset="-78"/>
                        </a:rPr>
                        <a:t>بسیاری از خودکشی‌ها قابل پیشگیری است</a:t>
                      </a:r>
                      <a:endParaRPr lang="en-US" sz="1800" kern="1200" dirty="0">
                        <a:solidFill>
                          <a:schemeClr val="tx1"/>
                        </a:solidFill>
                        <a:latin typeface="+mn-lt"/>
                        <a:ea typeface="+mn-ea"/>
                        <a:cs typeface="2  Mitra" pitchFamily="2" charset="-78"/>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500432">
                <a:tc>
                  <a:txBody>
                    <a:bodyPr/>
                    <a:lstStyle/>
                    <a:p>
                      <a:pPr algn="just" rtl="1">
                        <a:lnSpc>
                          <a:spcPts val="3000"/>
                        </a:lnSpc>
                        <a:spcAft>
                          <a:spcPts val="0"/>
                        </a:spcAft>
                      </a:pPr>
                      <a:r>
                        <a:rPr lang="fa-IR" sz="1400" b="1">
                          <a:effectLst/>
                          <a:latin typeface="Times New Roman"/>
                          <a:ea typeface="Times New Roman"/>
                          <a:cs typeface="B Lotus"/>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rtl="1">
                        <a:lnSpc>
                          <a:spcPts val="3000"/>
                        </a:lnSpc>
                        <a:spcAft>
                          <a:spcPts val="0"/>
                        </a:spcAft>
                      </a:pPr>
                      <a:r>
                        <a:rPr lang="fa-IR" sz="1400" b="1" dirty="0">
                          <a:effectLst/>
                          <a:latin typeface="Times New Roman"/>
                          <a:ea typeface="Times New Roman"/>
                          <a:cs typeface="B Lotus"/>
                        </a:rPr>
                        <a:t> </a:t>
                      </a:r>
                      <a:endParaRPr lang="en-US" sz="1200" dirty="0">
                        <a:effectLst/>
                        <a:latin typeface="Times New Roman"/>
                        <a:ea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6" name="Rectangle 5"/>
          <p:cNvSpPr/>
          <p:nvPr/>
        </p:nvSpPr>
        <p:spPr>
          <a:xfrm>
            <a:off x="3124200" y="570931"/>
            <a:ext cx="2991525" cy="369332"/>
          </a:xfrm>
          <a:prstGeom prst="rect">
            <a:avLst/>
          </a:prstGeom>
        </p:spPr>
        <p:txBody>
          <a:bodyPr wrap="none">
            <a:spAutoFit/>
          </a:bodyPr>
          <a:lstStyle/>
          <a:p>
            <a:pPr lvl="0" rtl="1" fontAlgn="base">
              <a:spcBef>
                <a:spcPct val="0"/>
              </a:spcBef>
              <a:spcAft>
                <a:spcPct val="0"/>
              </a:spcAft>
            </a:pPr>
            <a:r>
              <a:rPr lang="fa-IR" b="1" dirty="0">
                <a:solidFill>
                  <a:srgbClr val="FFC000"/>
                </a:solidFill>
                <a:latin typeface="Arial" pitchFamily="34" charset="0"/>
                <a:ea typeface="Times New Roman" pitchFamily="18" charset="0"/>
                <a:cs typeface="B Titr" pitchFamily="2" charset="-78"/>
              </a:rPr>
              <a:t>خ</a:t>
            </a:r>
            <a:r>
              <a:rPr lang="fa-IR" b="1" dirty="0" bmk="">
                <a:solidFill>
                  <a:srgbClr val="FFC000"/>
                </a:solidFill>
                <a:latin typeface="Arial" pitchFamily="34" charset="0"/>
                <a:ea typeface="Times New Roman" pitchFamily="18" charset="0"/>
                <a:cs typeface="B Titr" pitchFamily="2" charset="-78"/>
              </a:rPr>
              <a:t>ودکشی </a:t>
            </a:r>
            <a:r>
              <a:rPr lang="fa-IR" b="1" dirty="0" bmk="_Toc195404870">
                <a:solidFill>
                  <a:srgbClr val="FFC000"/>
                </a:solidFill>
                <a:latin typeface="Arial" pitchFamily="34" charset="0"/>
                <a:ea typeface="Times New Roman" pitchFamily="18" charset="0"/>
                <a:cs typeface="Times New Roman" pitchFamily="18" charset="0"/>
              </a:rPr>
              <a:t>/ </a:t>
            </a:r>
            <a:r>
              <a:rPr lang="fa-IR" b="1" dirty="0" bmk="_Toc195404870">
                <a:solidFill>
                  <a:srgbClr val="FFC000"/>
                </a:solidFill>
                <a:latin typeface="Arial" pitchFamily="34" charset="0"/>
                <a:ea typeface="Times New Roman" pitchFamily="18" charset="0"/>
                <a:cs typeface="B Titr" pitchFamily="2" charset="-78"/>
              </a:rPr>
              <a:t> باورهای غلط و واقعیت</a:t>
            </a:r>
            <a:endParaRPr lang="en-US"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146680705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609600"/>
          </a:xfrm>
        </p:spPr>
        <p:txBody>
          <a:bodyPr>
            <a:normAutofit fontScale="90000"/>
          </a:bodyPr>
          <a:lstStyle/>
          <a:p>
            <a:pPr marL="228600" lvl="0" indent="-182880">
              <a:lnSpc>
                <a:spcPts val="3000"/>
              </a:lnSpc>
              <a:spcBef>
                <a:spcPct val="20000"/>
              </a:spcBef>
            </a:pPr>
            <a:r>
              <a:rPr lang="fa-IR" sz="2700" b="1" dirty="0">
                <a:solidFill>
                  <a:srgbClr val="FF0000"/>
                </a:solidFill>
                <a:latin typeface="Times New Roman"/>
                <a:ea typeface="Times New Roman"/>
                <a:cs typeface="2  Mitra" pitchFamily="2" charset="-78"/>
              </a:rPr>
              <a:t>چگونه شخص با افکار خودکشی را شناسایی کنید؟ </a:t>
            </a:r>
            <a:br>
              <a:rPr lang="en-US" sz="500" b="1" dirty="0">
                <a:solidFill>
                  <a:prstClr val="white"/>
                </a:solidFill>
                <a:latin typeface="Times New Roman"/>
                <a:ea typeface="Times New Roman"/>
                <a:cs typeface="B Titr"/>
              </a:rPr>
            </a:br>
            <a:endParaRPr lang="fa-IR" dirty="0"/>
          </a:p>
        </p:txBody>
      </p:sp>
      <p:sp>
        <p:nvSpPr>
          <p:cNvPr id="3" name="Content Placeholder 2"/>
          <p:cNvSpPr>
            <a:spLocks noGrp="1"/>
          </p:cNvSpPr>
          <p:nvPr>
            <p:ph idx="1"/>
          </p:nvPr>
        </p:nvSpPr>
        <p:spPr>
          <a:xfrm>
            <a:off x="304800" y="1371600"/>
            <a:ext cx="8458200" cy="5105400"/>
          </a:xfrm>
        </p:spPr>
        <p:txBody>
          <a:bodyPr>
            <a:normAutofit/>
          </a:bodyPr>
          <a:lstStyle/>
          <a:p>
            <a:pPr marL="342900" lvl="0" indent="-342900" algn="just">
              <a:lnSpc>
                <a:spcPts val="3000"/>
              </a:lnSpc>
              <a:buFont typeface="+mj-lt"/>
              <a:buAutoNum type="arabicPeriod"/>
            </a:pPr>
            <a:r>
              <a:rPr lang="fa-IR" dirty="0">
                <a:cs typeface="2  Mitra" pitchFamily="2" charset="-78"/>
              </a:rPr>
              <a:t>رفتارهای کناره‌گیری از جامعه، ناتوانی از برقراری ارتباط با خانواده و دوستان</a:t>
            </a:r>
            <a:endParaRPr lang="en-US" dirty="0">
              <a:cs typeface="2  Mitra" pitchFamily="2" charset="-78"/>
            </a:endParaRPr>
          </a:p>
          <a:p>
            <a:pPr marL="342900" lvl="0" indent="-342900" algn="just">
              <a:lnSpc>
                <a:spcPts val="3000"/>
              </a:lnSpc>
              <a:buFont typeface="+mj-lt"/>
              <a:buAutoNum type="arabicPeriod"/>
            </a:pPr>
            <a:r>
              <a:rPr lang="fa-IR" dirty="0">
                <a:cs typeface="2  Mitra" pitchFamily="2" charset="-78"/>
              </a:rPr>
              <a:t>بیماری‌های روانپزشکی</a:t>
            </a:r>
            <a:endParaRPr lang="en-US" dirty="0">
              <a:cs typeface="2  Mitra" pitchFamily="2" charset="-78"/>
            </a:endParaRPr>
          </a:p>
          <a:p>
            <a:pPr marL="342900" lvl="0" indent="-342900" algn="just">
              <a:lnSpc>
                <a:spcPts val="3000"/>
              </a:lnSpc>
              <a:buFont typeface="+mj-lt"/>
              <a:buAutoNum type="arabicPeriod"/>
            </a:pPr>
            <a:r>
              <a:rPr lang="fa-IR" dirty="0">
                <a:cs typeface="2  Mitra" pitchFamily="2" charset="-78"/>
              </a:rPr>
              <a:t>الکلیسم</a:t>
            </a:r>
            <a:endParaRPr lang="en-US" dirty="0">
              <a:cs typeface="2  Mitra" pitchFamily="2" charset="-78"/>
            </a:endParaRPr>
          </a:p>
          <a:p>
            <a:pPr marL="342900" lvl="0" indent="-342900" algn="just">
              <a:lnSpc>
                <a:spcPts val="3000"/>
              </a:lnSpc>
              <a:buFont typeface="+mj-lt"/>
              <a:buAutoNum type="arabicPeriod"/>
            </a:pPr>
            <a:r>
              <a:rPr lang="fa-IR" dirty="0">
                <a:cs typeface="2  Mitra" pitchFamily="2" charset="-78"/>
              </a:rPr>
              <a:t>اضطراب</a:t>
            </a:r>
            <a:endParaRPr lang="en-US" dirty="0">
              <a:cs typeface="2  Mitra" pitchFamily="2" charset="-78"/>
            </a:endParaRPr>
          </a:p>
          <a:p>
            <a:pPr marL="342900" lvl="0" indent="-342900" algn="just">
              <a:lnSpc>
                <a:spcPts val="3000"/>
              </a:lnSpc>
              <a:buFont typeface="+mj-lt"/>
              <a:buAutoNum type="arabicPeriod"/>
            </a:pPr>
            <a:r>
              <a:rPr lang="fa-IR" dirty="0">
                <a:cs typeface="2  Mitra" pitchFamily="2" charset="-78"/>
              </a:rPr>
              <a:t>تغییر در شخصیت، تحریک‌ پذیری، بدبینی، افسردگی</a:t>
            </a:r>
            <a:endParaRPr lang="en-US" dirty="0">
              <a:cs typeface="2  Mitra" pitchFamily="2" charset="-78"/>
            </a:endParaRPr>
          </a:p>
          <a:p>
            <a:pPr marL="342900" lvl="0" indent="-342900" algn="just">
              <a:lnSpc>
                <a:spcPts val="3000"/>
              </a:lnSpc>
              <a:buFont typeface="+mj-lt"/>
              <a:buAutoNum type="arabicPeriod"/>
            </a:pPr>
            <a:r>
              <a:rPr lang="fa-IR" dirty="0">
                <a:cs typeface="2  Mitra" pitchFamily="2" charset="-78"/>
              </a:rPr>
              <a:t>تغییر در عادات خوردن یا خوابیدن</a:t>
            </a:r>
            <a:endParaRPr lang="en-US" dirty="0">
              <a:cs typeface="2  Mitra" pitchFamily="2" charset="-78"/>
            </a:endParaRPr>
          </a:p>
          <a:p>
            <a:pPr marL="342900" lvl="0" indent="-342900" algn="just">
              <a:lnSpc>
                <a:spcPts val="3000"/>
              </a:lnSpc>
              <a:buFont typeface="+mj-lt"/>
              <a:buAutoNum type="arabicPeriod"/>
            </a:pPr>
            <a:r>
              <a:rPr lang="fa-IR" dirty="0">
                <a:cs typeface="2  Mitra" pitchFamily="2" charset="-78"/>
              </a:rPr>
              <a:t>اقدام قبلی به خودکشی </a:t>
            </a:r>
            <a:endParaRPr lang="en-US" dirty="0">
              <a:cs typeface="2  Mitra" pitchFamily="2" charset="-78"/>
            </a:endParaRPr>
          </a:p>
          <a:p>
            <a:pPr marL="342900" lvl="0" indent="-342900" algn="just">
              <a:lnSpc>
                <a:spcPts val="3000"/>
              </a:lnSpc>
              <a:buFont typeface="+mj-lt"/>
              <a:buAutoNum type="arabicPeriod"/>
            </a:pPr>
            <a:r>
              <a:rPr lang="fa-IR" dirty="0">
                <a:cs typeface="2  Mitra" pitchFamily="2" charset="-78"/>
              </a:rPr>
              <a:t>احساس گناه، بی‌ ارزشی یا خجالت</a:t>
            </a:r>
            <a:endParaRPr lang="en-US" dirty="0">
              <a:cs typeface="2  Mitra" pitchFamily="2" charset="-78"/>
            </a:endParaRPr>
          </a:p>
          <a:p>
            <a:pPr marL="342900" lvl="0" indent="-342900" algn="just">
              <a:lnSpc>
                <a:spcPts val="3000"/>
              </a:lnSpc>
              <a:buFont typeface="+mj-lt"/>
              <a:buAutoNum type="arabicPeriod"/>
            </a:pPr>
            <a:r>
              <a:rPr lang="fa-IR" dirty="0">
                <a:cs typeface="2  Mitra" pitchFamily="2" charset="-78"/>
              </a:rPr>
              <a:t>فقدان مهم و جدید مانند مرگ، طلاق، جدایی</a:t>
            </a:r>
            <a:endParaRPr lang="en-US" dirty="0">
              <a:cs typeface="2  Mitra" pitchFamily="2" charset="-78"/>
            </a:endParaRPr>
          </a:p>
          <a:p>
            <a:endParaRPr lang="fa-IR" dirty="0"/>
          </a:p>
        </p:txBody>
      </p:sp>
    </p:spTree>
    <p:extLst>
      <p:ext uri="{BB962C8B-B14F-4D97-AF65-F5344CB8AC3E}">
        <p14:creationId xmlns:p14="http://schemas.microsoft.com/office/powerpoint/2010/main" val="404914880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90600"/>
            <a:ext cx="7315200" cy="5105400"/>
          </a:xfrm>
        </p:spPr>
        <p:txBody>
          <a:bodyPr/>
          <a:lstStyle/>
          <a:p>
            <a:pPr marL="342900" indent="-342900" algn="just">
              <a:lnSpc>
                <a:spcPts val="3000"/>
              </a:lnSpc>
              <a:buFont typeface="+mj-lt"/>
              <a:buAutoNum type="arabicPeriod"/>
            </a:pPr>
            <a:r>
              <a:rPr lang="fa-IR" dirty="0">
                <a:cs typeface="2  Mitra" pitchFamily="2" charset="-78"/>
              </a:rPr>
              <a:t>سابقه فامیلی خودکشی </a:t>
            </a:r>
            <a:endParaRPr lang="en-US" dirty="0">
              <a:cs typeface="2  Mitra" pitchFamily="2" charset="-78"/>
            </a:endParaRPr>
          </a:p>
          <a:p>
            <a:pPr marL="342900" indent="-342900" algn="just">
              <a:lnSpc>
                <a:spcPts val="3000"/>
              </a:lnSpc>
              <a:buFont typeface="+mj-lt"/>
              <a:buAutoNum type="arabicPeriod"/>
            </a:pPr>
            <a:r>
              <a:rPr lang="fa-IR" dirty="0">
                <a:cs typeface="2  Mitra" pitchFamily="2" charset="-78"/>
              </a:rPr>
              <a:t>تمایل ناگهانی برای سر و سامان دادن به امورشخصی یا نوشتن وصیت نامه</a:t>
            </a:r>
            <a:endParaRPr lang="en-US" dirty="0">
              <a:cs typeface="2  Mitra" pitchFamily="2" charset="-78"/>
            </a:endParaRPr>
          </a:p>
          <a:p>
            <a:pPr marL="342900" indent="-342900" algn="just">
              <a:lnSpc>
                <a:spcPts val="3000"/>
              </a:lnSpc>
              <a:buFont typeface="+mj-lt"/>
              <a:buAutoNum type="arabicPeriod"/>
            </a:pPr>
            <a:r>
              <a:rPr lang="fa-IR" dirty="0">
                <a:cs typeface="2  Mitra" pitchFamily="2" charset="-78"/>
              </a:rPr>
              <a:t>احساس تنهایی، بیچارگی یا ناامیدی</a:t>
            </a:r>
            <a:endParaRPr lang="en-US" dirty="0">
              <a:cs typeface="2  Mitra" pitchFamily="2" charset="-78"/>
            </a:endParaRPr>
          </a:p>
          <a:p>
            <a:pPr marL="342900" indent="-342900" algn="just">
              <a:lnSpc>
                <a:spcPts val="3000"/>
              </a:lnSpc>
              <a:buFont typeface="+mj-lt"/>
              <a:buAutoNum type="arabicPeriod"/>
            </a:pPr>
            <a:r>
              <a:rPr lang="fa-IR" dirty="0">
                <a:cs typeface="2  Mitra" pitchFamily="2" charset="-78"/>
              </a:rPr>
              <a:t>یادداشت در مورد خودکشی</a:t>
            </a:r>
            <a:endParaRPr lang="en-US" dirty="0">
              <a:cs typeface="2  Mitra" pitchFamily="2" charset="-78"/>
            </a:endParaRPr>
          </a:p>
          <a:p>
            <a:pPr marL="342900" indent="-342900" algn="just">
              <a:lnSpc>
                <a:spcPts val="3000"/>
              </a:lnSpc>
              <a:buFont typeface="+mj-lt"/>
              <a:buAutoNum type="arabicPeriod"/>
            </a:pPr>
            <a:r>
              <a:rPr lang="fa-IR" dirty="0">
                <a:cs typeface="2  Mitra" pitchFamily="2" charset="-78"/>
              </a:rPr>
              <a:t>مشکل در سلامت جسمی، بیماری جسمی</a:t>
            </a:r>
            <a:endParaRPr lang="en-US" dirty="0">
              <a:cs typeface="2  Mitra" pitchFamily="2" charset="-78"/>
            </a:endParaRPr>
          </a:p>
          <a:p>
            <a:pPr marL="342900" indent="-342900" algn="just">
              <a:lnSpc>
                <a:spcPts val="3000"/>
              </a:lnSpc>
              <a:buFont typeface="+mj-lt"/>
              <a:buAutoNum type="arabicPeriod"/>
            </a:pPr>
            <a:r>
              <a:rPr lang="fa-IR" dirty="0">
                <a:cs typeface="2  Mitra" pitchFamily="2" charset="-78"/>
              </a:rPr>
              <a:t>اشاره های مکرر در مورد مرگ یا خودکشی</a:t>
            </a:r>
            <a:endParaRPr lang="en-US" dirty="0">
              <a:cs typeface="2  Mitra" pitchFamily="2" charset="-78"/>
            </a:endParaRPr>
          </a:p>
          <a:p>
            <a:endParaRPr lang="fa-IR" dirty="0"/>
          </a:p>
        </p:txBody>
      </p:sp>
    </p:spTree>
    <p:extLst>
      <p:ext uri="{BB962C8B-B14F-4D97-AF65-F5344CB8AC3E}">
        <p14:creationId xmlns:p14="http://schemas.microsoft.com/office/powerpoint/2010/main" val="33002785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315200" cy="1154097"/>
          </a:xfrm>
        </p:spPr>
        <p:txBody>
          <a:bodyPr>
            <a:normAutofit/>
          </a:bodyPr>
          <a:lstStyle/>
          <a:p>
            <a:r>
              <a:rPr lang="fa-IR" dirty="0">
                <a:solidFill>
                  <a:schemeClr val="tx1"/>
                </a:solidFill>
                <a:latin typeface="Times New Roman"/>
                <a:ea typeface="Times New Roman"/>
                <a:cs typeface="B Kourosh" pitchFamily="2" charset="-78"/>
              </a:rPr>
              <a:t>تعریف خودکشی</a:t>
            </a:r>
          </a:p>
        </p:txBody>
      </p:sp>
      <p:sp>
        <p:nvSpPr>
          <p:cNvPr id="3" name="Content Placeholder 2"/>
          <p:cNvSpPr>
            <a:spLocks noGrp="1"/>
          </p:cNvSpPr>
          <p:nvPr>
            <p:ph idx="1"/>
          </p:nvPr>
        </p:nvSpPr>
        <p:spPr>
          <a:xfrm>
            <a:off x="838200" y="1219200"/>
            <a:ext cx="7315200" cy="4480560"/>
          </a:xfrm>
        </p:spPr>
        <p:txBody>
          <a:bodyPr>
            <a:normAutofit/>
          </a:bodyPr>
          <a:lstStyle/>
          <a:p>
            <a:pPr indent="180340" algn="justLow"/>
            <a:r>
              <a:rPr lang="fa-IR" sz="2800" b="1" dirty="0">
                <a:latin typeface="Traditional Arabic" pitchFamily="18" charset="-78"/>
                <a:ea typeface="Times New Roman"/>
                <a:cs typeface="Traditional Arabic" pitchFamily="18" charset="-78"/>
              </a:rPr>
              <a:t>خودکشی به معنای خاتمه زندگی به دست خود فرد است.اگر کسی دست به خودکشی بزند ولی زنده بماند به این رفتار اقدام به خودکشی می گوییم.</a:t>
            </a:r>
            <a:endParaRPr lang="en-US" sz="2800" b="1" dirty="0">
              <a:latin typeface="Traditional Arabic" pitchFamily="18" charset="-78"/>
              <a:ea typeface="Times New Roman"/>
              <a:cs typeface="Traditional Arabic" pitchFamily="18" charset="-78"/>
            </a:endParaRPr>
          </a:p>
          <a:p>
            <a:pPr indent="180340" algn="justLow"/>
            <a:r>
              <a:rPr lang="fa-IR" sz="2800" b="1" dirty="0">
                <a:latin typeface="Traditional Arabic" pitchFamily="18" charset="-78"/>
                <a:ea typeface="Times New Roman"/>
                <a:cs typeface="Traditional Arabic" pitchFamily="18" charset="-78"/>
              </a:rPr>
              <a:t>پديده افكار خودكشي در بسياري از اقشار مردم از جمله (جوانان، مردان، زنان و افراد مسن) ديده مي‌شود. كه عدم پيشگيري از آن مي‌تواند اقدام به خودكشي را به همراه داشته باشد.</a:t>
            </a:r>
          </a:p>
          <a:p>
            <a:pPr indent="0" algn="justLow">
              <a:lnSpc>
                <a:spcPts val="3000"/>
              </a:lnSpc>
              <a:buNone/>
            </a:pPr>
            <a:endParaRPr lang="en-US" sz="2800" b="1" dirty="0">
              <a:latin typeface="Traditional Arabic" pitchFamily="18" charset="-78"/>
              <a:ea typeface="Times New Roman"/>
              <a:cs typeface="Traditional Arabic" pitchFamily="18" charset="-78"/>
            </a:endParaRPr>
          </a:p>
          <a:p>
            <a:endParaRPr lang="fa-IR" dirty="0"/>
          </a:p>
        </p:txBody>
      </p:sp>
      <p:pic>
        <p:nvPicPr>
          <p:cNvPr id="1027" name="Picture 3" descr="J:\روان\H8CVKBCAYWLJE4CAVIPDQFCAW4VOGUCARAPX1FCAHC8B77CAEZ9LCGCA3JVN75CA5ML52NCASIQITACA4J32XKCA3GQ2OQCAR82G4DCABQBRLCCANKNLWBCAC3RKXWCAPIMPVMCAI7Z98PCADD8H8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94" y="4070634"/>
            <a:ext cx="2008746" cy="20510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ravan\Desktop\تصاویر خودکشی\QNCAHTB9R5CAKQIPKMCAMYF2YVCA31CNN5CA68T8AKCAS3AHIOCAMJARAYCAZQU41GCAJ8AH8KCAOJUE3VCAMFLFQ8CARYFLVUCA4PGVCUCAWLC410CA581VOZCA2YE0FQCA2AYTAJCABU3PAUCAJYO2D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0700" y="5074104"/>
            <a:ext cx="16002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641328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90600"/>
            <a:ext cx="7315200" cy="1154097"/>
          </a:xfrm>
        </p:spPr>
        <p:txBody>
          <a:bodyPr>
            <a:normAutofit/>
          </a:bodyPr>
          <a:lstStyle/>
          <a:p>
            <a:pPr marL="228600" lvl="0" indent="-182880">
              <a:lnSpc>
                <a:spcPts val="3000"/>
              </a:lnSpc>
              <a:spcBef>
                <a:spcPct val="20000"/>
              </a:spcBef>
            </a:pPr>
            <a:r>
              <a:rPr lang="fa-IR" sz="2400" b="1" dirty="0">
                <a:solidFill>
                  <a:srgbClr val="FF0000"/>
                </a:solidFill>
                <a:latin typeface="Times New Roman"/>
                <a:ea typeface="Times New Roman"/>
                <a:cs typeface="2  Mitra" pitchFamily="2" charset="-78"/>
              </a:rPr>
              <a:t>چگونه سؤال بپرسید؟</a:t>
            </a:r>
            <a:br>
              <a:rPr lang="en-US" sz="2400" b="1" dirty="0">
                <a:solidFill>
                  <a:srgbClr val="FF0000"/>
                </a:solidFill>
                <a:latin typeface="Times New Roman"/>
                <a:ea typeface="Times New Roman"/>
                <a:cs typeface="2  Mitra" pitchFamily="2" charset="-78"/>
              </a:rPr>
            </a:br>
            <a:endParaRPr lang="fa-IR" sz="2400" b="1" dirty="0">
              <a:solidFill>
                <a:srgbClr val="FF0000"/>
              </a:solidFill>
              <a:latin typeface="Times New Roman"/>
              <a:ea typeface="Times New Roman"/>
              <a:cs typeface="2  Mitra" pitchFamily="2" charset="-78"/>
            </a:endParaRPr>
          </a:p>
        </p:txBody>
      </p:sp>
      <p:sp>
        <p:nvSpPr>
          <p:cNvPr id="3" name="Content Placeholder 2"/>
          <p:cNvSpPr>
            <a:spLocks noGrp="1"/>
          </p:cNvSpPr>
          <p:nvPr>
            <p:ph idx="1"/>
          </p:nvPr>
        </p:nvSpPr>
        <p:spPr/>
        <p:txBody>
          <a:bodyPr>
            <a:normAutofit/>
          </a:bodyPr>
          <a:lstStyle/>
          <a:p>
            <a:pPr marL="342900" lvl="0" indent="-342900" algn="just">
              <a:lnSpc>
                <a:spcPts val="3000"/>
              </a:lnSpc>
              <a:buFont typeface="Wingdings"/>
              <a:buChar char=""/>
            </a:pPr>
            <a:r>
              <a:rPr lang="fa-IR" dirty="0">
                <a:cs typeface="2  Mitra" pitchFamily="2" charset="-78"/>
              </a:rPr>
              <a:t>آیا احساس غمگینی می‌کنید ؟</a:t>
            </a:r>
            <a:endParaRPr lang="en-US" dirty="0">
              <a:cs typeface="2  Mitra" pitchFamily="2" charset="-78"/>
            </a:endParaRPr>
          </a:p>
          <a:p>
            <a:pPr marL="342900" lvl="0" indent="-342900" algn="just">
              <a:lnSpc>
                <a:spcPts val="3000"/>
              </a:lnSpc>
              <a:buFont typeface="Wingdings"/>
              <a:buChar char=""/>
            </a:pPr>
            <a:r>
              <a:rPr lang="fa-IR" dirty="0">
                <a:cs typeface="2  Mitra" pitchFamily="2" charset="-78"/>
              </a:rPr>
              <a:t>آیا احساس می‌کنید کسی به شما توجه نمی کند؟</a:t>
            </a:r>
            <a:endParaRPr lang="en-US" dirty="0">
              <a:cs typeface="2  Mitra" pitchFamily="2" charset="-78"/>
            </a:endParaRPr>
          </a:p>
          <a:p>
            <a:pPr marL="342900" lvl="0" indent="-342900" algn="just">
              <a:lnSpc>
                <a:spcPts val="3000"/>
              </a:lnSpc>
              <a:buFont typeface="Wingdings"/>
              <a:buChar char=""/>
            </a:pPr>
            <a:r>
              <a:rPr lang="fa-IR" dirty="0">
                <a:cs typeface="2  Mitra" pitchFamily="2" charset="-78"/>
              </a:rPr>
              <a:t>آیا احساس می‌کنید زندگی ارزش زنده بودن ندارد؟</a:t>
            </a:r>
            <a:endParaRPr lang="en-US" dirty="0">
              <a:cs typeface="2  Mitra" pitchFamily="2" charset="-78"/>
            </a:endParaRPr>
          </a:p>
          <a:p>
            <a:pPr>
              <a:buFont typeface="Wingdings" pitchFamily="2" charset="2"/>
              <a:buChar char="ü"/>
            </a:pPr>
            <a:r>
              <a:rPr lang="fa-IR" dirty="0">
                <a:cs typeface="2  Mitra" pitchFamily="2" charset="-78"/>
              </a:rPr>
              <a:t>آیا احساس می‌کنید می‌خواهید مرتکب خودکشی شوید؟</a:t>
            </a:r>
          </a:p>
        </p:txBody>
      </p:sp>
    </p:spTree>
    <p:extLst>
      <p:ext uri="{BB962C8B-B14F-4D97-AF65-F5344CB8AC3E}">
        <p14:creationId xmlns:p14="http://schemas.microsoft.com/office/powerpoint/2010/main" val="122115671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28600" lvl="0" indent="-182880">
              <a:lnSpc>
                <a:spcPts val="3000"/>
              </a:lnSpc>
              <a:spcBef>
                <a:spcPct val="20000"/>
              </a:spcBef>
            </a:pPr>
            <a:r>
              <a:rPr lang="fa-IR" sz="2400" b="1" dirty="0">
                <a:solidFill>
                  <a:srgbClr val="FF0000"/>
                </a:solidFill>
                <a:latin typeface="Times New Roman"/>
                <a:ea typeface="Times New Roman"/>
                <a:cs typeface="2  Mitra" pitchFamily="2" charset="-78"/>
              </a:rPr>
              <a:t>کی سؤال کنید؟</a:t>
            </a:r>
            <a:br>
              <a:rPr lang="en-US" sz="2000" b="1" dirty="0">
                <a:solidFill>
                  <a:prstClr val="white"/>
                </a:solidFill>
                <a:latin typeface="Times New Roman"/>
                <a:ea typeface="Times New Roman"/>
                <a:cs typeface="B Titr"/>
              </a:rPr>
            </a:br>
            <a:endParaRPr lang="fa-IR" dirty="0"/>
          </a:p>
        </p:txBody>
      </p:sp>
      <p:sp>
        <p:nvSpPr>
          <p:cNvPr id="3" name="Content Placeholder 2"/>
          <p:cNvSpPr>
            <a:spLocks noGrp="1"/>
          </p:cNvSpPr>
          <p:nvPr>
            <p:ph idx="1"/>
          </p:nvPr>
        </p:nvSpPr>
        <p:spPr/>
        <p:txBody>
          <a:bodyPr>
            <a:normAutofit/>
          </a:bodyPr>
          <a:lstStyle/>
          <a:p>
            <a:pPr marL="342900" lvl="0" indent="-342900" algn="just">
              <a:lnSpc>
                <a:spcPts val="3000"/>
              </a:lnSpc>
              <a:buFont typeface="Arial" pitchFamily="34" charset="0"/>
              <a:buChar char="•"/>
            </a:pPr>
            <a:r>
              <a:rPr lang="fa-IR" dirty="0">
                <a:cs typeface="2  Mitra" pitchFamily="2" charset="-78"/>
              </a:rPr>
              <a:t>وقتی شخص احساس می کند طرف مقابل درکش می‌کند.</a:t>
            </a:r>
            <a:endParaRPr lang="en-US" dirty="0">
              <a:cs typeface="2  Mitra" pitchFamily="2" charset="-78"/>
            </a:endParaRPr>
          </a:p>
          <a:p>
            <a:pPr marL="342900" lvl="0" indent="-342900" algn="just">
              <a:lnSpc>
                <a:spcPts val="3000"/>
              </a:lnSpc>
              <a:buFont typeface="Arial" pitchFamily="34" charset="0"/>
              <a:buChar char="•"/>
            </a:pPr>
            <a:r>
              <a:rPr lang="fa-IR" dirty="0">
                <a:cs typeface="2  Mitra" pitchFamily="2" charset="-78"/>
              </a:rPr>
              <a:t>وقتی شخص با صحبت درباره احساساتش احساس راحتی می‌کند.</a:t>
            </a:r>
            <a:endParaRPr lang="en-US" dirty="0">
              <a:cs typeface="2  Mitra" pitchFamily="2" charset="-78"/>
            </a:endParaRPr>
          </a:p>
          <a:p>
            <a:pPr marL="342900" lvl="0" indent="-342900" algn="just">
              <a:lnSpc>
                <a:spcPts val="3000"/>
              </a:lnSpc>
              <a:buFont typeface="Arial" pitchFamily="34" charset="0"/>
              <a:buChar char="•"/>
            </a:pPr>
            <a:r>
              <a:rPr lang="fa-IR" dirty="0">
                <a:cs typeface="2  Mitra" pitchFamily="2" charset="-78"/>
              </a:rPr>
              <a:t>وقتی شخص درباره احساسات منفی اش مثل تنهایی یا بیچارگی صحبت می‌کند.</a:t>
            </a:r>
            <a:endParaRPr lang="en-US" dirty="0">
              <a:cs typeface="2  Mitra" pitchFamily="2" charset="-78"/>
            </a:endParaRPr>
          </a:p>
          <a:p>
            <a:endParaRPr lang="fa-IR" dirty="0">
              <a:cs typeface="2  Mitra" pitchFamily="2" charset="-78"/>
            </a:endParaRPr>
          </a:p>
        </p:txBody>
      </p:sp>
    </p:spTree>
    <p:extLst>
      <p:ext uri="{BB962C8B-B14F-4D97-AF65-F5344CB8AC3E}">
        <p14:creationId xmlns:p14="http://schemas.microsoft.com/office/powerpoint/2010/main" val="15986267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ts val="3000"/>
              </a:lnSpc>
            </a:pPr>
            <a:r>
              <a:rPr lang="fa-IR" sz="2400" b="1" dirty="0">
                <a:solidFill>
                  <a:srgbClr val="FF0000"/>
                </a:solidFill>
                <a:latin typeface="Times New Roman"/>
                <a:ea typeface="Times New Roman"/>
                <a:cs typeface="2  Mitra" pitchFamily="2" charset="-78"/>
              </a:rPr>
              <a:t>چه سؤالی بپرسید؟</a:t>
            </a:r>
            <a:br>
              <a:rPr lang="en-US" b="1" dirty="0">
                <a:latin typeface="Times New Roman"/>
                <a:ea typeface="Times New Roman"/>
                <a:cs typeface="B Titr"/>
              </a:rPr>
            </a:br>
            <a:endParaRPr lang="fa-IR" dirty="0"/>
          </a:p>
        </p:txBody>
      </p:sp>
      <p:sp>
        <p:nvSpPr>
          <p:cNvPr id="3" name="Content Placeholder 2"/>
          <p:cNvSpPr>
            <a:spLocks noGrp="1"/>
          </p:cNvSpPr>
          <p:nvPr>
            <p:ph idx="1"/>
          </p:nvPr>
        </p:nvSpPr>
        <p:spPr/>
        <p:txBody>
          <a:bodyPr>
            <a:normAutofit/>
          </a:bodyPr>
          <a:lstStyle/>
          <a:p>
            <a:pPr marL="342900" indent="-342900" algn="just">
              <a:lnSpc>
                <a:spcPts val="3000"/>
              </a:lnSpc>
              <a:buFont typeface="Wingdings" pitchFamily="2" charset="2"/>
              <a:buChar char="Ø"/>
            </a:pPr>
            <a:r>
              <a:rPr lang="fa-IR" dirty="0">
                <a:cs typeface="2  Mitra" pitchFamily="2" charset="-78"/>
              </a:rPr>
              <a:t>تصمیم قطعی برای خودکشی</a:t>
            </a:r>
          </a:p>
          <a:p>
            <a:pPr marL="342900" indent="-342900" algn="just">
              <a:lnSpc>
                <a:spcPts val="3000"/>
              </a:lnSpc>
              <a:buFont typeface="Wingdings" pitchFamily="2" charset="2"/>
              <a:buChar char="Ø"/>
            </a:pPr>
            <a:r>
              <a:rPr lang="fa-IR" dirty="0">
                <a:cs typeface="2  Mitra" pitchFamily="2" charset="-78"/>
              </a:rPr>
              <a:t>ابزار خودکشی </a:t>
            </a:r>
          </a:p>
          <a:p>
            <a:pPr marL="342900" indent="-342900" algn="just">
              <a:lnSpc>
                <a:spcPts val="3000"/>
              </a:lnSpc>
              <a:buFont typeface="Wingdings" pitchFamily="2" charset="2"/>
              <a:buChar char="Ø"/>
            </a:pPr>
            <a:r>
              <a:rPr lang="fa-IR" dirty="0">
                <a:cs typeface="2  Mitra" pitchFamily="2" charset="-78"/>
              </a:rPr>
              <a:t>زمان خودکشی</a:t>
            </a:r>
          </a:p>
        </p:txBody>
      </p:sp>
    </p:spTree>
    <p:extLst>
      <p:ext uri="{BB962C8B-B14F-4D97-AF65-F5344CB8AC3E}">
        <p14:creationId xmlns:p14="http://schemas.microsoft.com/office/powerpoint/2010/main" val="145186031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315200" cy="1154097"/>
          </a:xfrm>
        </p:spPr>
        <p:txBody>
          <a:bodyPr/>
          <a:lstStyle/>
          <a:p>
            <a:pPr marL="228600" lvl="0" indent="-182880">
              <a:lnSpc>
                <a:spcPts val="3000"/>
              </a:lnSpc>
              <a:spcBef>
                <a:spcPct val="20000"/>
              </a:spcBef>
            </a:pPr>
            <a:r>
              <a:rPr lang="fa-IR" sz="2400" b="1" dirty="0">
                <a:solidFill>
                  <a:srgbClr val="FF0000"/>
                </a:solidFill>
                <a:latin typeface="Times New Roman"/>
                <a:ea typeface="Times New Roman"/>
                <a:cs typeface="2  Mitra" pitchFamily="2" charset="-78"/>
              </a:rPr>
              <a:t>چگونه شخص مستعد  خودکشی مدیریت شود؟</a:t>
            </a:r>
            <a:br>
              <a:rPr lang="en-US" sz="2000" b="1" dirty="0">
                <a:solidFill>
                  <a:prstClr val="white"/>
                </a:solidFill>
                <a:latin typeface="Times New Roman"/>
                <a:ea typeface="Times New Roman"/>
                <a:cs typeface="B Titr"/>
              </a:rPr>
            </a:br>
            <a:endParaRPr lang="fa-IR" dirty="0"/>
          </a:p>
        </p:txBody>
      </p:sp>
      <p:sp>
        <p:nvSpPr>
          <p:cNvPr id="3" name="Content Placeholder 2"/>
          <p:cNvSpPr>
            <a:spLocks noGrp="1"/>
          </p:cNvSpPr>
          <p:nvPr>
            <p:ph idx="1"/>
          </p:nvPr>
        </p:nvSpPr>
        <p:spPr>
          <a:xfrm>
            <a:off x="914400" y="1981201"/>
            <a:ext cx="7315200" cy="4328160"/>
          </a:xfrm>
        </p:spPr>
        <p:txBody>
          <a:bodyPr/>
          <a:lstStyle/>
          <a:p>
            <a:pPr marL="342900" indent="-342900" algn="just">
              <a:lnSpc>
                <a:spcPts val="3000"/>
              </a:lnSpc>
              <a:buFont typeface="Arial" pitchFamily="34" charset="0"/>
              <a:buChar char="•"/>
            </a:pPr>
            <a:r>
              <a:rPr lang="fa-IR" dirty="0">
                <a:cs typeface="2  Mitra" pitchFamily="2" charset="-78"/>
              </a:rPr>
              <a:t>شخص را تنها نگذارید، پیش او بمانید.</a:t>
            </a:r>
            <a:endParaRPr lang="en-US" dirty="0">
              <a:cs typeface="2  Mitra" pitchFamily="2" charset="-78"/>
            </a:endParaRPr>
          </a:p>
          <a:p>
            <a:pPr marL="342900" indent="-342900" algn="just">
              <a:lnSpc>
                <a:spcPts val="3000"/>
              </a:lnSpc>
              <a:buFont typeface="Arial" pitchFamily="34" charset="0"/>
              <a:buChar char="•"/>
            </a:pPr>
            <a:r>
              <a:rPr lang="fa-IR" dirty="0">
                <a:cs typeface="2  Mitra" pitchFamily="2" charset="-78"/>
              </a:rPr>
              <a:t>دورکردن ابزار خودکشی</a:t>
            </a:r>
          </a:p>
          <a:p>
            <a:pPr marL="342900" indent="-342900" algn="just">
              <a:lnSpc>
                <a:spcPts val="3000"/>
              </a:lnSpc>
              <a:buFont typeface="Arial" pitchFamily="34" charset="0"/>
              <a:buChar char="•"/>
            </a:pPr>
            <a:r>
              <a:rPr lang="fa-IR" dirty="0">
                <a:cs typeface="2  Mitra" pitchFamily="2" charset="-78"/>
              </a:rPr>
              <a:t>قرارداد عدم خودکشی</a:t>
            </a:r>
            <a:endParaRPr lang="en-US" dirty="0">
              <a:cs typeface="2  Mitra" pitchFamily="2" charset="-78"/>
            </a:endParaRPr>
          </a:p>
          <a:p>
            <a:pPr marL="342900" indent="-342900" algn="just">
              <a:lnSpc>
                <a:spcPts val="3000"/>
              </a:lnSpc>
              <a:buFont typeface="Arial" pitchFamily="34" charset="0"/>
              <a:buChar char="•"/>
            </a:pPr>
            <a:r>
              <a:rPr lang="fa-IR" dirty="0">
                <a:cs typeface="2  Mitra" pitchFamily="2" charset="-78"/>
              </a:rPr>
              <a:t>سریعاً با پزشک یا کارشناس بهداست روان تماس بگیرید، آمبولانس را خبر کنید و شرایط بستری شدن وی را فراهم کنید.</a:t>
            </a:r>
            <a:endParaRPr lang="en-US" dirty="0">
              <a:cs typeface="2  Mitra" pitchFamily="2" charset="-78"/>
            </a:endParaRPr>
          </a:p>
          <a:p>
            <a:pPr marL="342900" indent="-342900" algn="just">
              <a:lnSpc>
                <a:spcPts val="3000"/>
              </a:lnSpc>
              <a:buFont typeface="Arial" pitchFamily="34" charset="0"/>
              <a:buChar char="•"/>
            </a:pPr>
            <a:r>
              <a:rPr lang="fa-IR" dirty="0">
                <a:cs typeface="2  Mitra" pitchFamily="2" charset="-78"/>
              </a:rPr>
              <a:t>به خانواده خبر دهید و حمایت آنها را جلب کنید.</a:t>
            </a:r>
            <a:endParaRPr lang="en-US" dirty="0">
              <a:cs typeface="2  Mitra" pitchFamily="2" charset="-78"/>
            </a:endParaRPr>
          </a:p>
          <a:p>
            <a:endParaRPr lang="fa-IR" dirty="0"/>
          </a:p>
        </p:txBody>
      </p:sp>
    </p:spTree>
    <p:extLst>
      <p:ext uri="{BB962C8B-B14F-4D97-AF65-F5344CB8AC3E}">
        <p14:creationId xmlns:p14="http://schemas.microsoft.com/office/powerpoint/2010/main" val="216690130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315200" cy="1154097"/>
          </a:xfrm>
        </p:spPr>
        <p:txBody>
          <a:bodyPr/>
          <a:lstStyle/>
          <a:p>
            <a:pPr>
              <a:lnSpc>
                <a:spcPts val="3000"/>
              </a:lnSpc>
            </a:pPr>
            <a:r>
              <a:rPr lang="fa-IR" sz="2400" b="1" dirty="0">
                <a:solidFill>
                  <a:srgbClr val="FF0000"/>
                </a:solidFill>
                <a:latin typeface="Times New Roman"/>
                <a:ea typeface="Times New Roman"/>
                <a:cs typeface="2  Mitra" pitchFamily="2" charset="-78"/>
              </a:rPr>
              <a:t>ارجاع دادن فرد مستعد خودکشی </a:t>
            </a:r>
            <a:br>
              <a:rPr lang="en-US" b="1" dirty="0">
                <a:latin typeface="Times New Roman"/>
                <a:ea typeface="Times New Roman"/>
                <a:cs typeface="B Titr"/>
              </a:rPr>
            </a:br>
            <a:endParaRPr lang="fa-IR" dirty="0"/>
          </a:p>
        </p:txBody>
      </p:sp>
      <p:sp>
        <p:nvSpPr>
          <p:cNvPr id="3" name="Content Placeholder 2"/>
          <p:cNvSpPr>
            <a:spLocks noGrp="1"/>
          </p:cNvSpPr>
          <p:nvPr>
            <p:ph idx="1"/>
          </p:nvPr>
        </p:nvSpPr>
        <p:spPr>
          <a:xfrm>
            <a:off x="838200" y="1295400"/>
            <a:ext cx="7315200" cy="5105400"/>
          </a:xfrm>
        </p:spPr>
        <p:txBody>
          <a:bodyPr/>
          <a:lstStyle/>
          <a:p>
            <a:pPr marL="45720" indent="0" algn="just">
              <a:lnSpc>
                <a:spcPts val="3000"/>
              </a:lnSpc>
              <a:buNone/>
            </a:pPr>
            <a:r>
              <a:rPr lang="fa-IR" sz="2400" b="1" dirty="0">
                <a:solidFill>
                  <a:srgbClr val="FFC000"/>
                </a:solidFill>
                <a:latin typeface="Times New Roman"/>
                <a:ea typeface="Times New Roman"/>
                <a:cs typeface="B Kourosh" pitchFamily="2" charset="-78"/>
              </a:rPr>
              <a:t>چه وقت ارجاع دهید؟</a:t>
            </a:r>
          </a:p>
          <a:p>
            <a:pPr marL="342900" lvl="0" indent="-342900" algn="just">
              <a:lnSpc>
                <a:spcPts val="3000"/>
              </a:lnSpc>
              <a:buFont typeface="Symbol"/>
              <a:buChar char=""/>
            </a:pPr>
            <a:r>
              <a:rPr lang="fa-IR" dirty="0">
                <a:cs typeface="2  Mitra" pitchFamily="2" charset="-78"/>
              </a:rPr>
              <a:t>بیماری روانپزشکی </a:t>
            </a:r>
            <a:endParaRPr lang="en-US" dirty="0">
              <a:cs typeface="2  Mitra" pitchFamily="2" charset="-78"/>
            </a:endParaRPr>
          </a:p>
          <a:p>
            <a:pPr marL="342900" lvl="0" indent="-342900" algn="just">
              <a:lnSpc>
                <a:spcPts val="3000"/>
              </a:lnSpc>
              <a:buFont typeface="Symbol"/>
              <a:buChar char=""/>
            </a:pPr>
            <a:r>
              <a:rPr lang="fa-IR" dirty="0">
                <a:cs typeface="2  Mitra" pitchFamily="2" charset="-78"/>
              </a:rPr>
              <a:t>سابقه قبلی اقدام به خودکشی</a:t>
            </a:r>
            <a:endParaRPr lang="en-US" dirty="0">
              <a:cs typeface="2  Mitra" pitchFamily="2" charset="-78"/>
            </a:endParaRPr>
          </a:p>
          <a:p>
            <a:pPr marL="342900" lvl="0" indent="-342900" algn="just">
              <a:lnSpc>
                <a:spcPts val="3000"/>
              </a:lnSpc>
              <a:buFont typeface="Symbol"/>
              <a:buChar char=""/>
            </a:pPr>
            <a:r>
              <a:rPr lang="fa-IR" dirty="0">
                <a:cs typeface="2  Mitra" pitchFamily="2" charset="-78"/>
              </a:rPr>
              <a:t>سابقه فامیلی خودکشی ، الکلیسم ، یا بیماری روانپزشکی</a:t>
            </a:r>
            <a:endParaRPr lang="en-US" dirty="0">
              <a:cs typeface="2  Mitra" pitchFamily="2" charset="-78"/>
            </a:endParaRPr>
          </a:p>
          <a:p>
            <a:pPr marL="342900" lvl="0" indent="-342900" algn="just">
              <a:lnSpc>
                <a:spcPts val="3000"/>
              </a:lnSpc>
              <a:buFont typeface="Symbol"/>
              <a:buChar char=""/>
            </a:pPr>
            <a:r>
              <a:rPr lang="fa-IR" dirty="0">
                <a:cs typeface="2  Mitra" pitchFamily="2" charset="-78"/>
              </a:rPr>
              <a:t>بیماری جسمی</a:t>
            </a:r>
            <a:endParaRPr lang="en-US" dirty="0">
              <a:cs typeface="2  Mitra" pitchFamily="2" charset="-78"/>
            </a:endParaRPr>
          </a:p>
          <a:p>
            <a:pPr marL="342900" lvl="0" indent="-342900" algn="just">
              <a:lnSpc>
                <a:spcPts val="3000"/>
              </a:lnSpc>
              <a:buFont typeface="Symbol"/>
              <a:buChar char=""/>
            </a:pPr>
            <a:r>
              <a:rPr lang="fa-IR" dirty="0">
                <a:cs typeface="2  Mitra" pitchFamily="2" charset="-78"/>
              </a:rPr>
              <a:t>نداشتن حمایت اجتماعی</a:t>
            </a:r>
          </a:p>
          <a:p>
            <a:pPr marL="0" lvl="0" indent="0" algn="just">
              <a:lnSpc>
                <a:spcPts val="3000"/>
              </a:lnSpc>
              <a:buNone/>
            </a:pPr>
            <a:endParaRPr lang="en-US" dirty="0">
              <a:cs typeface="2  Mitra" pitchFamily="2" charset="-78"/>
            </a:endParaRPr>
          </a:p>
          <a:p>
            <a:pPr marL="274320" indent="0" algn="just">
              <a:lnSpc>
                <a:spcPts val="3000"/>
              </a:lnSpc>
              <a:buNone/>
            </a:pPr>
            <a:endParaRPr lang="en-US" sz="2400" dirty="0">
              <a:latin typeface="Times New Roman"/>
              <a:ea typeface="Times New Roman"/>
            </a:endParaRPr>
          </a:p>
          <a:p>
            <a:pPr algn="just">
              <a:lnSpc>
                <a:spcPts val="3000"/>
              </a:lnSpc>
            </a:pPr>
            <a:endParaRPr lang="en-US" sz="2400" b="1" dirty="0">
              <a:solidFill>
                <a:srgbClr val="FFC000"/>
              </a:solidFill>
              <a:latin typeface="Times New Roman"/>
              <a:ea typeface="Times New Roman"/>
              <a:cs typeface="B Kourosh" pitchFamily="2" charset="-78"/>
            </a:endParaRPr>
          </a:p>
          <a:p>
            <a:endParaRPr lang="fa-IR" dirty="0"/>
          </a:p>
        </p:txBody>
      </p:sp>
    </p:spTree>
    <p:extLst>
      <p:ext uri="{BB962C8B-B14F-4D97-AF65-F5344CB8AC3E}">
        <p14:creationId xmlns:p14="http://schemas.microsoft.com/office/powerpoint/2010/main" val="22153545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1154097"/>
          </a:xfrm>
        </p:spPr>
        <p:txBody>
          <a:bodyPr>
            <a:normAutofit/>
          </a:bodyPr>
          <a:lstStyle/>
          <a:p>
            <a:pPr marL="228600" lvl="0" indent="-182880">
              <a:lnSpc>
                <a:spcPts val="3000"/>
              </a:lnSpc>
              <a:spcBef>
                <a:spcPct val="20000"/>
              </a:spcBef>
            </a:pPr>
            <a:r>
              <a:rPr lang="fa-IR" sz="2400" b="1" dirty="0">
                <a:solidFill>
                  <a:srgbClr val="FF0000"/>
                </a:solidFill>
                <a:latin typeface="Times New Roman"/>
                <a:ea typeface="Times New Roman"/>
                <a:cs typeface="2  Mitra" pitchFamily="2" charset="-78"/>
              </a:rPr>
              <a:t>چگونه ارجاع دهید؟ </a:t>
            </a:r>
            <a:br>
              <a:rPr lang="en-US" sz="2400" b="1" dirty="0">
                <a:solidFill>
                  <a:srgbClr val="FF0000"/>
                </a:solidFill>
                <a:latin typeface="Times New Roman"/>
                <a:ea typeface="Times New Roman"/>
                <a:cs typeface="2  Mitra" pitchFamily="2" charset="-78"/>
              </a:rPr>
            </a:br>
            <a:endParaRPr lang="fa-IR" sz="2400" b="1" dirty="0">
              <a:solidFill>
                <a:srgbClr val="FF0000"/>
              </a:solidFill>
              <a:latin typeface="Times New Roman"/>
              <a:ea typeface="Times New Roman"/>
              <a:cs typeface="2  Mitra" pitchFamily="2" charset="-78"/>
            </a:endParaRPr>
          </a:p>
        </p:txBody>
      </p:sp>
      <p:sp>
        <p:nvSpPr>
          <p:cNvPr id="3" name="Content Placeholder 2"/>
          <p:cNvSpPr>
            <a:spLocks noGrp="1"/>
          </p:cNvSpPr>
          <p:nvPr>
            <p:ph idx="1"/>
          </p:nvPr>
        </p:nvSpPr>
        <p:spPr>
          <a:xfrm>
            <a:off x="838200" y="1752600"/>
            <a:ext cx="7315200" cy="3539527"/>
          </a:xfrm>
        </p:spPr>
        <p:txBody>
          <a:bodyPr>
            <a:normAutofit/>
          </a:bodyPr>
          <a:lstStyle/>
          <a:p>
            <a:pPr marL="342900" indent="-342900" algn="just">
              <a:lnSpc>
                <a:spcPts val="3000"/>
              </a:lnSpc>
              <a:buFont typeface="Symbol"/>
              <a:buChar char=""/>
            </a:pPr>
            <a:r>
              <a:rPr lang="fa-IR" dirty="0">
                <a:cs typeface="2  Mitra" pitchFamily="2" charset="-78"/>
              </a:rPr>
              <a:t>کارکنان بهداشتی باید باصرف زمان کافی علت ارجاع شخص را توضیح دهند.</a:t>
            </a:r>
            <a:endParaRPr lang="en-US" dirty="0">
              <a:cs typeface="2  Mitra" pitchFamily="2" charset="-78"/>
            </a:endParaRPr>
          </a:p>
          <a:p>
            <a:pPr marL="342900" indent="-342900" algn="just">
              <a:lnSpc>
                <a:spcPts val="3000"/>
              </a:lnSpc>
              <a:buFont typeface="Symbol"/>
              <a:buChar char=""/>
            </a:pPr>
            <a:r>
              <a:rPr lang="fa-IR" dirty="0">
                <a:cs typeface="2  Mitra" pitchFamily="2" charset="-78"/>
              </a:rPr>
              <a:t>برای او وقت ملاقات بگیرید.</a:t>
            </a:r>
            <a:endParaRPr lang="en-US" dirty="0">
              <a:cs typeface="2  Mitra" pitchFamily="2" charset="-78"/>
            </a:endParaRPr>
          </a:p>
          <a:p>
            <a:pPr marL="342900" indent="-342900" algn="just">
              <a:lnSpc>
                <a:spcPts val="3000"/>
              </a:lnSpc>
              <a:buFont typeface="Symbol"/>
              <a:buChar char=""/>
            </a:pPr>
            <a:r>
              <a:rPr lang="fa-IR" dirty="0">
                <a:cs typeface="2  Mitra" pitchFamily="2" charset="-78"/>
              </a:rPr>
              <a:t>برای فرد توضیح دهید که ارجاع کردن او به این معنا نیست که کارکنان بهداشتی می خواهند از دست فرد خلاص شوند یا فراموشش کنند.</a:t>
            </a:r>
            <a:endParaRPr lang="en-US" dirty="0">
              <a:cs typeface="2  Mitra" pitchFamily="2" charset="-78"/>
            </a:endParaRPr>
          </a:p>
          <a:p>
            <a:pPr marL="342900" indent="-342900" algn="just">
              <a:lnSpc>
                <a:spcPts val="3000"/>
              </a:lnSpc>
              <a:buFont typeface="Symbol"/>
              <a:buChar char=""/>
            </a:pPr>
            <a:r>
              <a:rPr lang="fa-IR" dirty="0">
                <a:cs typeface="2  Mitra" pitchFamily="2" charset="-78"/>
              </a:rPr>
              <a:t>پس از مشاوره فرد را ملاقات کنید.</a:t>
            </a:r>
            <a:endParaRPr lang="en-US" dirty="0">
              <a:cs typeface="2  Mitra" pitchFamily="2" charset="-78"/>
            </a:endParaRPr>
          </a:p>
          <a:p>
            <a:pPr marL="342900" indent="-342900" algn="just">
              <a:lnSpc>
                <a:spcPts val="3000"/>
              </a:lnSpc>
              <a:buFont typeface="Symbol"/>
              <a:buChar char=""/>
            </a:pPr>
            <a:r>
              <a:rPr lang="fa-IR" dirty="0">
                <a:cs typeface="2  Mitra" pitchFamily="2" charset="-78"/>
              </a:rPr>
              <a:t>به صورت دوره ای با او ملاقات داشته باشید .(ارتباط خود را با او حفظ کنید)</a:t>
            </a:r>
            <a:endParaRPr lang="en-US" dirty="0">
              <a:cs typeface="2  Mitra" pitchFamily="2" charset="-78"/>
            </a:endParaRPr>
          </a:p>
          <a:p>
            <a:pPr marL="45720" indent="0" algn="just">
              <a:lnSpc>
                <a:spcPts val="3000"/>
              </a:lnSpc>
              <a:buNone/>
            </a:pPr>
            <a:endParaRPr lang="en-US" sz="1800" dirty="0">
              <a:latin typeface="Times New Roman"/>
              <a:ea typeface="Times New Roman"/>
            </a:endParaRPr>
          </a:p>
          <a:p>
            <a:pPr marL="45720" indent="0" algn="just">
              <a:lnSpc>
                <a:spcPts val="3000"/>
              </a:lnSpc>
              <a:buNone/>
            </a:pPr>
            <a:endParaRPr lang="en-US" sz="1800" dirty="0">
              <a:latin typeface="Times New Roman"/>
              <a:ea typeface="Times New Roman"/>
            </a:endParaRPr>
          </a:p>
          <a:p>
            <a:endParaRPr lang="fa-IR" dirty="0"/>
          </a:p>
        </p:txBody>
      </p:sp>
    </p:spTree>
    <p:extLst>
      <p:ext uri="{BB962C8B-B14F-4D97-AF65-F5344CB8AC3E}">
        <p14:creationId xmlns:p14="http://schemas.microsoft.com/office/powerpoint/2010/main" val="28086327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تصاویر\Big_1390_07_2506156198972082082041312212324219113224624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295400" y="2921168"/>
            <a:ext cx="1170512" cy="707886"/>
          </a:xfrm>
          <a:prstGeom prst="rect">
            <a:avLst/>
          </a:prstGeom>
          <a:noFill/>
        </p:spPr>
        <p:txBody>
          <a:bodyPr wrap="none" rtlCol="1">
            <a:spAutoFit/>
          </a:bodyPr>
          <a:lstStyle/>
          <a:p>
            <a:r>
              <a:rPr lang="fa-IR" sz="4000" dirty="0">
                <a:solidFill>
                  <a:srgbClr val="FFC000"/>
                </a:solidFill>
                <a:cs typeface="B Kourosh" pitchFamily="2" charset="-78"/>
              </a:rPr>
              <a:t>با تشکر</a:t>
            </a:r>
          </a:p>
        </p:txBody>
      </p:sp>
      <p:sp>
        <p:nvSpPr>
          <p:cNvPr id="4" name="TextBox 3"/>
          <p:cNvSpPr txBox="1"/>
          <p:nvPr/>
        </p:nvSpPr>
        <p:spPr>
          <a:xfrm>
            <a:off x="914400" y="5263908"/>
            <a:ext cx="2653290" cy="1354217"/>
          </a:xfrm>
          <a:prstGeom prst="rect">
            <a:avLst/>
          </a:prstGeom>
          <a:noFill/>
        </p:spPr>
        <p:txBody>
          <a:bodyPr wrap="none" rtlCol="1">
            <a:spAutoFit/>
          </a:bodyPr>
          <a:lstStyle/>
          <a:p>
            <a:endParaRPr lang="fa-IR" dirty="0"/>
          </a:p>
          <a:p>
            <a:r>
              <a:rPr lang="fa-IR" sz="3200" dirty="0">
                <a:solidFill>
                  <a:srgbClr val="FFC000"/>
                </a:solidFill>
                <a:cs typeface="B Kourosh" pitchFamily="2" charset="-78"/>
              </a:rPr>
              <a:t>واحد سلامت روان</a:t>
            </a:r>
          </a:p>
          <a:p>
            <a:r>
              <a:rPr lang="fa-IR" sz="3200" dirty="0">
                <a:solidFill>
                  <a:srgbClr val="FFC000"/>
                </a:solidFill>
                <a:cs typeface="B Kourosh" pitchFamily="2" charset="-78"/>
              </a:rPr>
              <a:t>شهرستان خور وبیابانک</a:t>
            </a:r>
          </a:p>
        </p:txBody>
      </p:sp>
    </p:spTree>
    <p:extLst>
      <p:ext uri="{BB962C8B-B14F-4D97-AF65-F5344CB8AC3E}">
        <p14:creationId xmlns:p14="http://schemas.microsoft.com/office/powerpoint/2010/main" val="2901689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315200" cy="1154097"/>
          </a:xfrm>
        </p:spPr>
        <p:txBody>
          <a:bodyPr>
            <a:normAutofit/>
          </a:bodyPr>
          <a:lstStyle/>
          <a:p>
            <a:r>
              <a:rPr lang="fa-IR" dirty="0">
                <a:solidFill>
                  <a:schemeClr val="tx1"/>
                </a:solidFill>
                <a:latin typeface="Times New Roman"/>
                <a:ea typeface="Times New Roman"/>
                <a:cs typeface="B Kourosh" pitchFamily="2" charset="-78"/>
              </a:rPr>
              <a:t>دلایل خودکشی</a:t>
            </a:r>
          </a:p>
        </p:txBody>
      </p:sp>
      <p:sp>
        <p:nvSpPr>
          <p:cNvPr id="3" name="Content Placeholder 2"/>
          <p:cNvSpPr>
            <a:spLocks noGrp="1"/>
          </p:cNvSpPr>
          <p:nvPr>
            <p:ph idx="1"/>
          </p:nvPr>
        </p:nvSpPr>
        <p:spPr>
          <a:xfrm>
            <a:off x="990600" y="2057400"/>
            <a:ext cx="7315200" cy="3539527"/>
          </a:xfrm>
        </p:spPr>
        <p:txBody>
          <a:bodyPr/>
          <a:lstStyle/>
          <a:p>
            <a:pPr lvl="0" indent="0" algn="justLow">
              <a:buClr>
                <a:srgbClr val="FF8600"/>
              </a:buClr>
              <a:buNone/>
            </a:pPr>
            <a:r>
              <a:rPr lang="fa-IR" sz="2600" b="1" dirty="0">
                <a:solidFill>
                  <a:prstClr val="white"/>
                </a:solidFill>
                <a:latin typeface="Times New Roman"/>
                <a:ea typeface="Times New Roman"/>
                <a:cs typeface="B Lotus"/>
              </a:rPr>
              <a:t>خودکشی یک مشکل پیچیده است که علل یا دلایل متعددی دارد:</a:t>
            </a:r>
          </a:p>
          <a:p>
            <a:pPr lvl="0" indent="0" algn="justLow">
              <a:buClr>
                <a:srgbClr val="FF8600"/>
              </a:buClr>
              <a:buNone/>
            </a:pPr>
            <a:r>
              <a:rPr lang="fa-IR" sz="2600" b="1" dirty="0">
                <a:solidFill>
                  <a:prstClr val="white"/>
                </a:solidFill>
                <a:latin typeface="Times New Roman"/>
                <a:ea typeface="Times New Roman"/>
                <a:cs typeface="B Lotus"/>
              </a:rPr>
              <a:t> خودکشی در نتیجه تعامل عوامل متعدد </a:t>
            </a:r>
            <a:r>
              <a:rPr lang="fa-IR" sz="2600" b="1" dirty="0">
                <a:solidFill>
                  <a:srgbClr val="FFC000"/>
                </a:solidFill>
                <a:latin typeface="Times New Roman"/>
                <a:ea typeface="Times New Roman"/>
                <a:cs typeface="B Lotus"/>
              </a:rPr>
              <a:t>زیست شناختی، ژنتیک،</a:t>
            </a:r>
          </a:p>
          <a:p>
            <a:pPr lvl="0" indent="0" algn="justLow">
              <a:buClr>
                <a:srgbClr val="FF8600"/>
              </a:buClr>
              <a:buNone/>
            </a:pPr>
            <a:r>
              <a:rPr lang="fa-IR" sz="2600" b="1" dirty="0">
                <a:solidFill>
                  <a:srgbClr val="FFC000"/>
                </a:solidFill>
                <a:latin typeface="Times New Roman"/>
                <a:ea typeface="Times New Roman"/>
                <a:cs typeface="B Lotus"/>
              </a:rPr>
              <a:t> روانشناختی، اجتماعی، فرهنگی،و محیطی </a:t>
            </a:r>
            <a:r>
              <a:rPr lang="fa-IR" sz="2600" b="1" dirty="0">
                <a:solidFill>
                  <a:prstClr val="white"/>
                </a:solidFill>
                <a:latin typeface="Times New Roman"/>
                <a:ea typeface="Times New Roman"/>
                <a:cs typeface="B Lotus"/>
              </a:rPr>
              <a:t> بوجود می‌آید.</a:t>
            </a:r>
          </a:p>
          <a:p>
            <a:pPr lvl="0" indent="0" algn="justLow">
              <a:buClr>
                <a:srgbClr val="FF8600"/>
              </a:buClr>
              <a:buNone/>
            </a:pPr>
            <a:endParaRPr lang="fa-IR" sz="2600" b="1" dirty="0">
              <a:solidFill>
                <a:prstClr val="white"/>
              </a:solidFill>
              <a:latin typeface="Times New Roman"/>
              <a:ea typeface="Times New Roman"/>
              <a:cs typeface="B Lotus"/>
            </a:endParaRPr>
          </a:p>
          <a:p>
            <a:pPr lvl="0" indent="0" algn="justLow">
              <a:buClr>
                <a:srgbClr val="FF8600"/>
              </a:buClr>
              <a:buNone/>
            </a:pPr>
            <a:r>
              <a:rPr lang="fa-IR" sz="2600" b="1" dirty="0">
                <a:solidFill>
                  <a:srgbClr val="FF0000"/>
                </a:solidFill>
                <a:latin typeface="Times New Roman"/>
                <a:ea typeface="Times New Roman"/>
                <a:cs typeface="B Lotus"/>
              </a:rPr>
              <a:t>بیشتر خودکشی ها قابل پیشگیری هستند.</a:t>
            </a:r>
            <a:endParaRPr lang="en-US" sz="2600" dirty="0">
              <a:solidFill>
                <a:srgbClr val="FF0000"/>
              </a:solidFill>
              <a:latin typeface="Times New Roman"/>
              <a:ea typeface="Times New Roman"/>
              <a:cs typeface="B Lotus"/>
            </a:endParaRPr>
          </a:p>
          <a:p>
            <a:pPr marL="45720" indent="0">
              <a:buNone/>
            </a:pPr>
            <a:endParaRPr lang="fa-IR" dirty="0"/>
          </a:p>
        </p:txBody>
      </p:sp>
      <p:pic>
        <p:nvPicPr>
          <p:cNvPr id="1026" name="Picture 2" descr="H:\تصاویر\F9CAJ9H02LCALLY9E8CAFG92U7CAJ6T43YCA348ZZPCA0JWW91CA2B7N0ZCAKTTT1HCAAXWMU3CANFL64WCAZDQSRTCA4Z1FFPCAM6NYK6CAF3QFQ1CAM677M8CAHVGKQPCAPV1JFWCA75KUN8CAW6795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543300"/>
            <a:ext cx="1752600" cy="17907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تصاویر\16739_8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6003" y="4438650"/>
            <a:ext cx="2078517"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949687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315200" cy="1154097"/>
          </a:xfrm>
        </p:spPr>
        <p:txBody>
          <a:bodyPr/>
          <a:lstStyle/>
          <a:p>
            <a:pPr marL="228600" lvl="0" indent="-182880">
              <a:lnSpc>
                <a:spcPts val="3000"/>
              </a:lnSpc>
              <a:spcBef>
                <a:spcPct val="20000"/>
              </a:spcBef>
            </a:pPr>
            <a:r>
              <a:rPr lang="fa-IR" dirty="0">
                <a:solidFill>
                  <a:schemeClr val="tx1"/>
                </a:solidFill>
                <a:latin typeface="Times New Roman"/>
                <a:ea typeface="Times New Roman"/>
                <a:cs typeface="B Kourosh" pitchFamily="2" charset="-78"/>
              </a:rPr>
              <a:t>خودکشی و اختلالات روانپزشکی </a:t>
            </a:r>
            <a:br>
              <a:rPr lang="en-US" sz="2000" b="1" dirty="0">
                <a:solidFill>
                  <a:prstClr val="white"/>
                </a:solidFill>
                <a:latin typeface="Times New Roman"/>
                <a:ea typeface="Times New Roman"/>
                <a:cs typeface="B Titr"/>
              </a:rPr>
            </a:br>
            <a:endParaRPr lang="fa-IR" dirty="0"/>
          </a:p>
        </p:txBody>
      </p:sp>
      <p:sp>
        <p:nvSpPr>
          <p:cNvPr id="3" name="Content Placeholder 2"/>
          <p:cNvSpPr>
            <a:spLocks noGrp="1"/>
          </p:cNvSpPr>
          <p:nvPr>
            <p:ph idx="1"/>
          </p:nvPr>
        </p:nvSpPr>
        <p:spPr/>
        <p:txBody>
          <a:bodyPr>
            <a:normAutofit/>
          </a:bodyPr>
          <a:lstStyle/>
          <a:p>
            <a:pPr indent="180340" algn="justLow"/>
            <a:r>
              <a:rPr lang="fa-IR" sz="2800" b="1" dirty="0">
                <a:latin typeface="Traditional Arabic" pitchFamily="18" charset="-78"/>
                <a:ea typeface="Times New Roman"/>
                <a:cs typeface="Traditional Arabic" pitchFamily="18" charset="-78"/>
              </a:rPr>
              <a:t>مطالعات در کشورهای توسعه یافته یا در حال توسعه بیانگر دو موضوع زیر می باشد:</a:t>
            </a:r>
            <a:endParaRPr lang="en-US" sz="2800" b="1" dirty="0">
              <a:latin typeface="Traditional Arabic" pitchFamily="18" charset="-78"/>
              <a:ea typeface="Times New Roman"/>
              <a:cs typeface="Traditional Arabic" pitchFamily="18" charset="-78"/>
            </a:endParaRPr>
          </a:p>
          <a:p>
            <a:pPr lvl="0" indent="180340" algn="justLow">
              <a:tabLst>
                <a:tab pos="393065" algn="l"/>
              </a:tabLst>
            </a:pPr>
            <a:r>
              <a:rPr lang="fa-IR" sz="2800" b="1" dirty="0">
                <a:latin typeface="Traditional Arabic" pitchFamily="18" charset="-78"/>
                <a:ea typeface="Times New Roman"/>
                <a:cs typeface="Traditional Arabic" pitchFamily="18" charset="-78"/>
              </a:rPr>
              <a:t>تعداد زیادی از افرادی که خودکشی می کنند دچار یک اختلال قابل تشخیص روانپزشکی هستند.</a:t>
            </a:r>
            <a:endParaRPr lang="en-US" sz="2800" b="1" dirty="0">
              <a:latin typeface="Traditional Arabic" pitchFamily="18" charset="-78"/>
              <a:ea typeface="Times New Roman"/>
              <a:cs typeface="Traditional Arabic" pitchFamily="18" charset="-78"/>
            </a:endParaRPr>
          </a:p>
          <a:p>
            <a:pPr lvl="0" indent="180340" algn="justLow">
              <a:tabLst>
                <a:tab pos="393065" algn="l"/>
              </a:tabLst>
            </a:pPr>
            <a:r>
              <a:rPr lang="fa-IR" sz="2800" b="1" dirty="0">
                <a:latin typeface="Traditional Arabic" pitchFamily="18" charset="-78"/>
                <a:ea typeface="Times New Roman"/>
                <a:cs typeface="Traditional Arabic" pitchFamily="18" charset="-78"/>
              </a:rPr>
              <a:t>خودکشی و رفتارهای خودکشی در بیماران روانپزشکی بیشتر است.</a:t>
            </a:r>
            <a:endParaRPr lang="en-US" sz="2800" b="1" dirty="0">
              <a:latin typeface="Traditional Arabic" pitchFamily="18" charset="-78"/>
              <a:ea typeface="Times New Roman"/>
              <a:cs typeface="Traditional Arabic" pitchFamily="18" charset="-78"/>
            </a:endParaRPr>
          </a:p>
          <a:p>
            <a:pPr indent="180340" algn="justLow"/>
            <a:endParaRPr lang="fa-IR" sz="2800" b="1" dirty="0">
              <a:latin typeface="Traditional Arabic" pitchFamily="18" charset="-78"/>
              <a:ea typeface="Times New Roman"/>
              <a:cs typeface="Traditional Arabic" pitchFamily="18" charset="-78"/>
            </a:endParaRPr>
          </a:p>
        </p:txBody>
      </p:sp>
    </p:spTree>
    <p:extLst>
      <p:ext uri="{BB962C8B-B14F-4D97-AF65-F5344CB8AC3E}">
        <p14:creationId xmlns:p14="http://schemas.microsoft.com/office/powerpoint/2010/main" val="19362046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315200" cy="1154097"/>
          </a:xfrm>
        </p:spPr>
        <p:txBody>
          <a:bodyPr>
            <a:noAutofit/>
          </a:bodyPr>
          <a:lstStyle/>
          <a:p>
            <a:pPr marL="228600" lvl="0">
              <a:lnSpc>
                <a:spcPts val="3000"/>
              </a:lnSpc>
            </a:pPr>
            <a:r>
              <a:rPr lang="fa-IR" sz="2800" dirty="0">
                <a:solidFill>
                  <a:schemeClr val="tx1"/>
                </a:solidFill>
                <a:latin typeface="Times New Roman"/>
                <a:ea typeface="Times New Roman"/>
                <a:cs typeface="B Kourosh" pitchFamily="2" charset="-78"/>
              </a:rPr>
              <a:t>اختلالات روانپزشکی از نظر خطر خودکشی به ترتیب عبارتند از:</a:t>
            </a:r>
            <a:br>
              <a:rPr lang="en-US" sz="2800" dirty="0">
                <a:solidFill>
                  <a:schemeClr val="tx1"/>
                </a:solidFill>
                <a:latin typeface="Times New Roman"/>
                <a:ea typeface="Times New Roman"/>
                <a:cs typeface="B Kourosh" pitchFamily="2" charset="-78"/>
              </a:rPr>
            </a:br>
            <a:endParaRPr lang="fa-IR" sz="2800" dirty="0">
              <a:solidFill>
                <a:schemeClr val="tx1"/>
              </a:solidFill>
              <a:latin typeface="Times New Roman"/>
              <a:ea typeface="Times New Roman"/>
              <a:cs typeface="B Kourosh" pitchFamily="2" charset="-78"/>
            </a:endParaRPr>
          </a:p>
        </p:txBody>
      </p:sp>
      <p:sp>
        <p:nvSpPr>
          <p:cNvPr id="3" name="Content Placeholder 2"/>
          <p:cNvSpPr>
            <a:spLocks noGrp="1"/>
          </p:cNvSpPr>
          <p:nvPr>
            <p:ph idx="1"/>
          </p:nvPr>
        </p:nvSpPr>
        <p:spPr>
          <a:xfrm>
            <a:off x="762000" y="1447800"/>
            <a:ext cx="7315200" cy="3870960"/>
          </a:xfrm>
        </p:spPr>
        <p:txBody>
          <a:bodyPr>
            <a:normAutofit fontScale="25000" lnSpcReduction="20000"/>
          </a:bodyPr>
          <a:lstStyle/>
          <a:p>
            <a:pPr marL="342900" indent="-342900" algn="just">
              <a:lnSpc>
                <a:spcPts val="3000"/>
              </a:lnSpc>
              <a:buFont typeface="Symbol"/>
              <a:buChar char=""/>
              <a:tabLst>
                <a:tab pos="348615" algn="l"/>
              </a:tabLst>
            </a:pPr>
            <a:r>
              <a:rPr lang="fa-IR" sz="9600" b="1" dirty="0">
                <a:latin typeface="Traditional Arabic" pitchFamily="18" charset="-78"/>
                <a:ea typeface="Times New Roman"/>
                <a:cs typeface="Traditional Arabic" pitchFamily="18" charset="-78"/>
              </a:rPr>
              <a:t>افسردگی (تمام انواع)؛</a:t>
            </a:r>
            <a:endParaRPr lang="en-US" sz="9600" b="1" dirty="0">
              <a:latin typeface="Traditional Arabic" pitchFamily="18" charset="-78"/>
              <a:ea typeface="Times New Roman"/>
              <a:cs typeface="Traditional Arabic" pitchFamily="18" charset="-78"/>
            </a:endParaRPr>
          </a:p>
          <a:p>
            <a:pPr marL="342900" indent="-342900" algn="just">
              <a:lnSpc>
                <a:spcPts val="3000"/>
              </a:lnSpc>
              <a:buFont typeface="Symbol"/>
              <a:buChar char=""/>
              <a:tabLst>
                <a:tab pos="348615" algn="l"/>
              </a:tabLst>
            </a:pPr>
            <a:r>
              <a:rPr lang="fa-IR" sz="9600" b="1" dirty="0">
                <a:latin typeface="Traditional Arabic" pitchFamily="18" charset="-78"/>
                <a:ea typeface="Times New Roman"/>
                <a:cs typeface="Traditional Arabic" pitchFamily="18" charset="-78"/>
              </a:rPr>
              <a:t>اختلالات شخصیت (ضد اجتماعی ،مرزی،صفات تکانشگری،پرخاشگری و تغییرات خلقی)؛</a:t>
            </a:r>
            <a:endParaRPr lang="en-US" sz="9600" b="1" dirty="0">
              <a:latin typeface="Traditional Arabic" pitchFamily="18" charset="-78"/>
              <a:ea typeface="Times New Roman"/>
              <a:cs typeface="Traditional Arabic" pitchFamily="18" charset="-78"/>
            </a:endParaRPr>
          </a:p>
          <a:p>
            <a:pPr marL="342900" indent="-342900" algn="just">
              <a:lnSpc>
                <a:spcPts val="3000"/>
              </a:lnSpc>
              <a:buFont typeface="Symbol"/>
              <a:buChar char=""/>
              <a:tabLst>
                <a:tab pos="348615" algn="l"/>
              </a:tabLst>
            </a:pPr>
            <a:r>
              <a:rPr lang="fa-IR" sz="9600" b="1" dirty="0">
                <a:latin typeface="Traditional Arabic" pitchFamily="18" charset="-78"/>
                <a:ea typeface="Times New Roman"/>
                <a:cs typeface="Traditional Arabic" pitchFamily="18" charset="-78"/>
              </a:rPr>
              <a:t>سوءمصرف مواد و الکل؛</a:t>
            </a:r>
            <a:endParaRPr lang="en-US" sz="9600" b="1" dirty="0">
              <a:latin typeface="Traditional Arabic" pitchFamily="18" charset="-78"/>
              <a:ea typeface="Times New Roman"/>
              <a:cs typeface="Traditional Arabic" pitchFamily="18" charset="-78"/>
            </a:endParaRPr>
          </a:p>
          <a:p>
            <a:pPr marL="342900" indent="-342900" algn="just">
              <a:lnSpc>
                <a:spcPts val="3000"/>
              </a:lnSpc>
              <a:buFont typeface="Symbol"/>
              <a:buChar char=""/>
              <a:tabLst>
                <a:tab pos="348615" algn="l"/>
              </a:tabLst>
            </a:pPr>
            <a:r>
              <a:rPr lang="fa-IR" sz="9600" b="1" dirty="0">
                <a:latin typeface="Traditional Arabic" pitchFamily="18" charset="-78"/>
                <a:ea typeface="Times New Roman"/>
                <a:cs typeface="Traditional Arabic" pitchFamily="18" charset="-78"/>
              </a:rPr>
              <a:t>اسکیزوفرنیا؛</a:t>
            </a:r>
            <a:endParaRPr lang="en-US" sz="9600" b="1" dirty="0">
              <a:latin typeface="Traditional Arabic" pitchFamily="18" charset="-78"/>
              <a:ea typeface="Times New Roman"/>
              <a:cs typeface="Traditional Arabic" pitchFamily="18" charset="-78"/>
            </a:endParaRPr>
          </a:p>
          <a:p>
            <a:pPr marL="342900" indent="-342900" algn="just">
              <a:lnSpc>
                <a:spcPts val="3000"/>
              </a:lnSpc>
              <a:buFont typeface="Symbol"/>
              <a:buChar char=""/>
              <a:tabLst>
                <a:tab pos="348615" algn="l"/>
              </a:tabLst>
            </a:pPr>
            <a:r>
              <a:rPr lang="fa-IR" sz="9600" b="1" dirty="0">
                <a:latin typeface="Traditional Arabic" pitchFamily="18" charset="-78"/>
                <a:ea typeface="Times New Roman"/>
                <a:cs typeface="Traditional Arabic" pitchFamily="18" charset="-78"/>
              </a:rPr>
              <a:t>اختلالات روانپزشکی ناشی از علل عضوی؛</a:t>
            </a:r>
            <a:endParaRPr lang="en-US" sz="9600" b="1" dirty="0">
              <a:latin typeface="Traditional Arabic" pitchFamily="18" charset="-78"/>
              <a:ea typeface="Times New Roman"/>
              <a:cs typeface="Traditional Arabic" pitchFamily="18" charset="-78"/>
            </a:endParaRPr>
          </a:p>
          <a:p>
            <a:pPr marL="342900" indent="-342900" algn="just">
              <a:lnSpc>
                <a:spcPts val="3000"/>
              </a:lnSpc>
              <a:buFont typeface="Symbol"/>
              <a:buChar char=""/>
              <a:tabLst>
                <a:tab pos="348615" algn="l"/>
              </a:tabLst>
            </a:pPr>
            <a:r>
              <a:rPr lang="fa-IR" sz="9600" b="1" dirty="0">
                <a:latin typeface="Traditional Arabic" pitchFamily="18" charset="-78"/>
                <a:ea typeface="Times New Roman"/>
                <a:cs typeface="Traditional Arabic" pitchFamily="18" charset="-78"/>
              </a:rPr>
              <a:t>سایر بیماری‌های روانپزشکی؛</a:t>
            </a:r>
            <a:endParaRPr lang="en-US" sz="9600" b="1" dirty="0">
              <a:latin typeface="Traditional Arabic" pitchFamily="18" charset="-78"/>
              <a:ea typeface="Times New Roman"/>
              <a:cs typeface="Traditional Arabic" pitchFamily="18" charset="-78"/>
            </a:endParaRPr>
          </a:p>
          <a:p>
            <a:pPr marL="0" indent="0" algn="just">
              <a:lnSpc>
                <a:spcPts val="3000"/>
              </a:lnSpc>
              <a:buNone/>
              <a:tabLst>
                <a:tab pos="348615" algn="l"/>
              </a:tabLst>
            </a:pPr>
            <a:r>
              <a:rPr lang="fa-IR" sz="9600" b="1" dirty="0">
                <a:latin typeface="Traditional Arabic" pitchFamily="18" charset="-78"/>
                <a:ea typeface="Times New Roman"/>
                <a:cs typeface="Traditional Arabic" pitchFamily="18" charset="-78"/>
              </a:rPr>
              <a:t>بیشتر کسانی که در کشورهای پیشرفته خودکشی می‌کنند دچار یک اختلال روانپزشکی هستند که بیشتر آنها حتی در کشورهای پیشرفته به کارکنان بهداشتی مراجعه نمی کنند به این ترتیب نقش پرسنل بهداشتی حیاتی است.</a:t>
            </a:r>
            <a:endParaRPr lang="en-US" sz="9600" b="1" dirty="0">
              <a:latin typeface="Traditional Arabic" pitchFamily="18" charset="-78"/>
              <a:ea typeface="Times New Roman"/>
              <a:cs typeface="Traditional Arabic" pitchFamily="18" charset="-78"/>
            </a:endParaRPr>
          </a:p>
          <a:p>
            <a:pPr marL="342900" indent="-342900" algn="just">
              <a:buFont typeface="Symbol"/>
              <a:buChar char=""/>
              <a:tabLst>
                <a:tab pos="348615" algn="l"/>
              </a:tabLst>
            </a:pPr>
            <a:endParaRPr lang="fa-IR" sz="8600" b="1" dirty="0">
              <a:latin typeface="Traditional Arabic" pitchFamily="18" charset="-78"/>
              <a:ea typeface="Times New Roman"/>
              <a:cs typeface="Traditional Arabic" pitchFamily="18" charset="-78"/>
            </a:endParaRPr>
          </a:p>
        </p:txBody>
      </p:sp>
    </p:spTree>
    <p:extLst>
      <p:ext uri="{BB962C8B-B14F-4D97-AF65-F5344CB8AC3E}">
        <p14:creationId xmlns:p14="http://schemas.microsoft.com/office/powerpoint/2010/main" val="8408649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1520</TotalTime>
  <Words>3938</Words>
  <Application>Microsoft Office PowerPoint</Application>
  <PresentationFormat>On-screen Show (4:3)</PresentationFormat>
  <Paragraphs>410</Paragraphs>
  <Slides>66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66</vt:i4>
      </vt:variant>
    </vt:vector>
  </HeadingPairs>
  <TitlesOfParts>
    <vt:vector size="78" baseType="lpstr">
      <vt:lpstr>2  Compset</vt:lpstr>
      <vt:lpstr>2  Esfehan</vt:lpstr>
      <vt:lpstr>2  Kamran Outline</vt:lpstr>
      <vt:lpstr>2  Mitra</vt:lpstr>
      <vt:lpstr>Arial</vt:lpstr>
      <vt:lpstr>B Kourosh</vt:lpstr>
      <vt:lpstr>Calibri</vt:lpstr>
      <vt:lpstr>Symbol</vt:lpstr>
      <vt:lpstr>Times New Roman</vt:lpstr>
      <vt:lpstr>Traditional Arabic</vt:lpstr>
      <vt:lpstr>Wingdings</vt:lpstr>
      <vt:lpstr>Perspective</vt:lpstr>
      <vt:lpstr>PowerPoint Presentation</vt:lpstr>
      <vt:lpstr>          </vt:lpstr>
      <vt:lpstr>مقدمه  </vt:lpstr>
      <vt:lpstr>مقدمه</vt:lpstr>
      <vt:lpstr>نکات کلیدی راجع به خودکشی در جهان</vt:lpstr>
      <vt:lpstr>تعریف خودکشی</vt:lpstr>
      <vt:lpstr>دلایل خودکشی</vt:lpstr>
      <vt:lpstr>خودکشی و اختلالات روانپزشکی  </vt:lpstr>
      <vt:lpstr>اختلالات روانپزشکی از نظر خطر خودکشی به ترتیب عبارتند از: </vt:lpstr>
      <vt:lpstr>افسردگی</vt:lpstr>
      <vt:lpstr>چرا افسردگی تشخیص داده نمی شود؟ </vt:lpstr>
      <vt:lpstr>PowerPoint Presentation</vt:lpstr>
      <vt:lpstr>اسکیزوفرنیا</vt:lpstr>
      <vt:lpstr>اسکیزوفرنیا</vt:lpstr>
      <vt:lpstr>بیماری های جسمی وخودکشی</vt:lpstr>
      <vt:lpstr>PowerPoint Presentation</vt:lpstr>
      <vt:lpstr>PowerPoint Presentation</vt:lpstr>
      <vt:lpstr>عوامل جمعیت شناختی  </vt:lpstr>
      <vt:lpstr>PowerPoint Presentation</vt:lpstr>
      <vt:lpstr>PowerPoint Presentation</vt:lpstr>
      <vt:lpstr>PowerPoint Presentation</vt:lpstr>
      <vt:lpstr>PowerPoint Presentation</vt:lpstr>
      <vt:lpstr>وضعیت ذهنی بیمار با افکار خودکشی </vt:lpstr>
      <vt:lpstr>افکار واحساسات شخص مستعد به خودکشی</vt:lpstr>
      <vt:lpstr>PowerPoint Presentation</vt:lpstr>
      <vt:lpstr>افسردگی   </vt:lpstr>
      <vt:lpstr>PowerPoint Presentation</vt:lpstr>
      <vt:lpstr>PowerPoint Presentation</vt:lpstr>
      <vt:lpstr>PowerPoint Presentation</vt:lpstr>
      <vt:lpstr>چرا افسردگی در زنان همیشه بیشتر است ؟ </vt:lpstr>
      <vt:lpstr>علائم افسردگی</vt:lpstr>
      <vt:lpstr>علائم ظاهری بیمار افسرده  </vt:lpstr>
      <vt:lpstr>افسردگی در کودکان</vt:lpstr>
      <vt:lpstr>علائم افسردگی در نوجوانان  :  </vt:lpstr>
      <vt:lpstr>علائم افسردگی در سالمندان  </vt:lpstr>
      <vt:lpstr>انواع افسردگی</vt:lpstr>
      <vt:lpstr>افسردگی اساسی تک قطبی (MDD) </vt:lpstr>
      <vt:lpstr>افسردگی دو قطبی ( بای پولار)</vt:lpstr>
      <vt:lpstr>افسردگی پس از زایمان   </vt:lpstr>
      <vt:lpstr>علائم اندوه پس از زایمان</vt:lpstr>
      <vt:lpstr>سایکوز</vt:lpstr>
      <vt:lpstr>افسردگی غیر معمول(آتی پیک)</vt:lpstr>
      <vt:lpstr>در برخورد با یک بیمار افسرده چه باید کرد؟ </vt:lpstr>
      <vt:lpstr>موارد ارجاع فوری بیماران افسرده</vt:lpstr>
      <vt:lpstr>PowerPoint Presentation</vt:lpstr>
      <vt:lpstr>PowerPoint Presentation</vt:lpstr>
      <vt:lpstr>درمان</vt:lpstr>
      <vt:lpstr>PowerPoint Presentation</vt:lpstr>
      <vt:lpstr>علل شایع عدم مصرف دارو در بیماران </vt:lpstr>
      <vt:lpstr>عوارض داروئی</vt:lpstr>
      <vt:lpstr>PowerPoint Presentation</vt:lpstr>
      <vt:lpstr>پیشگیری</vt:lpstr>
      <vt:lpstr>PowerPoint Presentation</vt:lpstr>
      <vt:lpstr>چگونه با بیمار مستعد خودکشی برخورد کنید؟ </vt:lpstr>
      <vt:lpstr>PowerPoint Presentation</vt:lpstr>
      <vt:lpstr>چگونه خطر خودکشی را ارزیابی کنید؟ </vt:lpstr>
      <vt:lpstr>PowerPoint Presentation</vt:lpstr>
      <vt:lpstr>چگونه شخص با افکار خودکشی را شناسایی کنید؟  </vt:lpstr>
      <vt:lpstr>PowerPoint Presentation</vt:lpstr>
      <vt:lpstr>چگونه سؤال بپرسید؟ </vt:lpstr>
      <vt:lpstr>کی سؤال کنید؟ </vt:lpstr>
      <vt:lpstr>چه سؤالی بپرسید؟ </vt:lpstr>
      <vt:lpstr>چگونه شخص مستعد  خودکشی مدیریت شود؟ </vt:lpstr>
      <vt:lpstr>ارجاع دادن فرد مستعد خودکشی  </vt:lpstr>
      <vt:lpstr>چگونه ارجاع دهید؟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ravan</dc:creator>
  <cp:lastModifiedBy>A.R.I</cp:lastModifiedBy>
  <cp:revision>73</cp:revision>
  <dcterms:created xsi:type="dcterms:W3CDTF">2006-08-16T00:00:00Z</dcterms:created>
  <dcterms:modified xsi:type="dcterms:W3CDTF">2024-10-01T04:19:06Z</dcterms:modified>
</cp:coreProperties>
</file>