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8" r:id="rId3"/>
    <p:sldId id="285" r:id="rId4"/>
    <p:sldId id="312" r:id="rId5"/>
    <p:sldId id="286" r:id="rId6"/>
    <p:sldId id="284" r:id="rId7"/>
    <p:sldId id="289" r:id="rId8"/>
    <p:sldId id="313" r:id="rId9"/>
    <p:sldId id="291" r:id="rId10"/>
    <p:sldId id="315" r:id="rId11"/>
    <p:sldId id="257" r:id="rId12"/>
    <p:sldId id="314" r:id="rId13"/>
    <p:sldId id="311" r:id="rId14"/>
    <p:sldId id="259" r:id="rId15"/>
    <p:sldId id="305" r:id="rId16"/>
    <p:sldId id="306" r:id="rId17"/>
    <p:sldId id="309" r:id="rId18"/>
    <p:sldId id="310" r:id="rId19"/>
    <p:sldId id="297" r:id="rId20"/>
    <p:sldId id="298" r:id="rId21"/>
    <p:sldId id="264" r:id="rId22"/>
    <p:sldId id="263" r:id="rId23"/>
    <p:sldId id="265" r:id="rId24"/>
    <p:sldId id="307" r:id="rId25"/>
    <p:sldId id="273" r:id="rId26"/>
    <p:sldId id="302" r:id="rId27"/>
    <p:sldId id="268" r:id="rId28"/>
    <p:sldId id="283" r:id="rId29"/>
    <p:sldId id="274" r:id="rId30"/>
    <p:sldId id="275" r:id="rId31"/>
    <p:sldId id="276" r:id="rId32"/>
    <p:sldId id="278" r:id="rId33"/>
    <p:sldId id="303" r:id="rId34"/>
    <p:sldId id="279" r:id="rId35"/>
    <p:sldId id="280"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1F4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3265476-1D55-425B-B9C1-59B4FE433681}" type="datetimeFigureOut">
              <a:rPr lang="en-US" smtClean="0"/>
              <a:t>9/9/2025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50551269-F6BA-4798-8B98-3C849BE4EB57}" type="slidenum">
              <a:rPr lang="en-US" smtClean="0"/>
              <a:t>‹#›</a:t>
            </a:fld>
            <a:endParaRPr lang="en-US"/>
          </a:p>
        </p:txBody>
      </p:sp>
    </p:spTree>
    <p:extLst>
      <p:ext uri="{BB962C8B-B14F-4D97-AF65-F5344CB8AC3E}">
        <p14:creationId xmlns:p14="http://schemas.microsoft.com/office/powerpoint/2010/main" val="231299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265476-1D55-425B-B9C1-59B4FE433681}"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51269-F6BA-4798-8B98-3C849BE4EB57}" type="slidenum">
              <a:rPr lang="en-US" smtClean="0"/>
              <a:t>‹#›</a:t>
            </a:fld>
            <a:endParaRPr lang="en-US"/>
          </a:p>
        </p:txBody>
      </p:sp>
    </p:spTree>
    <p:extLst>
      <p:ext uri="{BB962C8B-B14F-4D97-AF65-F5344CB8AC3E}">
        <p14:creationId xmlns:p14="http://schemas.microsoft.com/office/powerpoint/2010/main" val="672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3265476-1D55-425B-B9C1-59B4FE433681}" type="datetimeFigureOut">
              <a:rPr lang="en-US" smtClean="0"/>
              <a:t>9/9/2025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0551269-F6BA-4798-8B98-3C849BE4EB57}" type="slidenum">
              <a:rPr lang="en-US" smtClean="0"/>
              <a:t>‹#›</a:t>
            </a:fld>
            <a:endParaRPr lang="en-US"/>
          </a:p>
        </p:txBody>
      </p:sp>
    </p:spTree>
    <p:extLst>
      <p:ext uri="{BB962C8B-B14F-4D97-AF65-F5344CB8AC3E}">
        <p14:creationId xmlns:p14="http://schemas.microsoft.com/office/powerpoint/2010/main" val="2933267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3265476-1D55-425B-B9C1-59B4FE433681}" type="datetimeFigureOut">
              <a:rPr lang="en-US" smtClean="0"/>
              <a:t>9/9/2025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0551269-F6BA-4798-8B98-3C849BE4EB57}"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509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3265476-1D55-425B-B9C1-59B4FE433681}" type="datetimeFigureOut">
              <a:rPr lang="en-US" smtClean="0"/>
              <a:t>9/9/2025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0551269-F6BA-4798-8B98-3C849BE4EB57}" type="slidenum">
              <a:rPr lang="en-US" smtClean="0"/>
              <a:t>‹#›</a:t>
            </a:fld>
            <a:endParaRPr lang="en-US"/>
          </a:p>
        </p:txBody>
      </p:sp>
    </p:spTree>
    <p:extLst>
      <p:ext uri="{BB962C8B-B14F-4D97-AF65-F5344CB8AC3E}">
        <p14:creationId xmlns:p14="http://schemas.microsoft.com/office/powerpoint/2010/main" val="1499090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3265476-1D55-425B-B9C1-59B4FE433681}" type="datetimeFigureOut">
              <a:rPr lang="en-US" smtClean="0"/>
              <a:t>9/9/2025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51269-F6BA-4798-8B98-3C849BE4EB57}" type="slidenum">
              <a:rPr lang="en-US" smtClean="0"/>
              <a:t>‹#›</a:t>
            </a:fld>
            <a:endParaRPr lang="en-US"/>
          </a:p>
        </p:txBody>
      </p:sp>
    </p:spTree>
    <p:extLst>
      <p:ext uri="{BB962C8B-B14F-4D97-AF65-F5344CB8AC3E}">
        <p14:creationId xmlns:p14="http://schemas.microsoft.com/office/powerpoint/2010/main" val="3501263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3265476-1D55-425B-B9C1-59B4FE433681}" type="datetimeFigureOut">
              <a:rPr lang="en-US" smtClean="0"/>
              <a:t>9/9/2025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51269-F6BA-4798-8B98-3C849BE4EB57}" type="slidenum">
              <a:rPr lang="en-US" smtClean="0"/>
              <a:t>‹#›</a:t>
            </a:fld>
            <a:endParaRPr lang="en-US"/>
          </a:p>
        </p:txBody>
      </p:sp>
    </p:spTree>
    <p:extLst>
      <p:ext uri="{BB962C8B-B14F-4D97-AF65-F5344CB8AC3E}">
        <p14:creationId xmlns:p14="http://schemas.microsoft.com/office/powerpoint/2010/main" val="444746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265476-1D55-425B-B9C1-59B4FE433681}"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51269-F6BA-4798-8B98-3C849BE4EB57}" type="slidenum">
              <a:rPr lang="en-US" smtClean="0"/>
              <a:t>‹#›</a:t>
            </a:fld>
            <a:endParaRPr lang="en-US"/>
          </a:p>
        </p:txBody>
      </p:sp>
    </p:spTree>
    <p:extLst>
      <p:ext uri="{BB962C8B-B14F-4D97-AF65-F5344CB8AC3E}">
        <p14:creationId xmlns:p14="http://schemas.microsoft.com/office/powerpoint/2010/main" val="1004284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3265476-1D55-425B-B9C1-59B4FE433681}" type="datetimeFigureOut">
              <a:rPr lang="en-US" smtClean="0"/>
              <a:t>9/9/2025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0551269-F6BA-4798-8B98-3C849BE4EB57}" type="slidenum">
              <a:rPr lang="en-US" smtClean="0"/>
              <a:t>‹#›</a:t>
            </a:fld>
            <a:endParaRPr lang="en-US"/>
          </a:p>
        </p:txBody>
      </p:sp>
    </p:spTree>
    <p:extLst>
      <p:ext uri="{BB962C8B-B14F-4D97-AF65-F5344CB8AC3E}">
        <p14:creationId xmlns:p14="http://schemas.microsoft.com/office/powerpoint/2010/main" val="176569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265476-1D55-425B-B9C1-59B4FE433681}"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51269-F6BA-4798-8B98-3C849BE4EB57}" type="slidenum">
              <a:rPr lang="en-US" smtClean="0"/>
              <a:t>‹#›</a:t>
            </a:fld>
            <a:endParaRPr lang="en-US"/>
          </a:p>
        </p:txBody>
      </p:sp>
    </p:spTree>
    <p:extLst>
      <p:ext uri="{BB962C8B-B14F-4D97-AF65-F5344CB8AC3E}">
        <p14:creationId xmlns:p14="http://schemas.microsoft.com/office/powerpoint/2010/main" val="74446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3265476-1D55-425B-B9C1-59B4FE433681}" type="datetimeFigureOut">
              <a:rPr lang="en-US" smtClean="0"/>
              <a:t>9/9/2025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0551269-F6BA-4798-8B98-3C849BE4EB57}" type="slidenum">
              <a:rPr lang="en-US" smtClean="0"/>
              <a:t>‹#›</a:t>
            </a:fld>
            <a:endParaRPr lang="en-US"/>
          </a:p>
        </p:txBody>
      </p:sp>
    </p:spTree>
    <p:extLst>
      <p:ext uri="{BB962C8B-B14F-4D97-AF65-F5344CB8AC3E}">
        <p14:creationId xmlns:p14="http://schemas.microsoft.com/office/powerpoint/2010/main" val="106296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265476-1D55-425B-B9C1-59B4FE433681}"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51269-F6BA-4798-8B98-3C849BE4EB57}" type="slidenum">
              <a:rPr lang="en-US" smtClean="0"/>
              <a:t>‹#›</a:t>
            </a:fld>
            <a:endParaRPr lang="en-US"/>
          </a:p>
        </p:txBody>
      </p:sp>
    </p:spTree>
    <p:extLst>
      <p:ext uri="{BB962C8B-B14F-4D97-AF65-F5344CB8AC3E}">
        <p14:creationId xmlns:p14="http://schemas.microsoft.com/office/powerpoint/2010/main" val="129879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265476-1D55-425B-B9C1-59B4FE433681}" type="datetimeFigureOut">
              <a:rPr lang="en-US" smtClean="0"/>
              <a:t>9/9/2025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551269-F6BA-4798-8B98-3C849BE4EB57}" type="slidenum">
              <a:rPr lang="en-US" smtClean="0"/>
              <a:t>‹#›</a:t>
            </a:fld>
            <a:endParaRPr lang="en-US"/>
          </a:p>
        </p:txBody>
      </p:sp>
    </p:spTree>
    <p:extLst>
      <p:ext uri="{BB962C8B-B14F-4D97-AF65-F5344CB8AC3E}">
        <p14:creationId xmlns:p14="http://schemas.microsoft.com/office/powerpoint/2010/main" val="208507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265476-1D55-425B-B9C1-59B4FE433681}" type="datetimeFigureOut">
              <a:rPr lang="en-US" smtClean="0"/>
              <a:t>9/9/2025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51269-F6BA-4798-8B98-3C849BE4EB57}" type="slidenum">
              <a:rPr lang="en-US" smtClean="0"/>
              <a:t>‹#›</a:t>
            </a:fld>
            <a:endParaRPr lang="en-US"/>
          </a:p>
        </p:txBody>
      </p:sp>
    </p:spTree>
    <p:extLst>
      <p:ext uri="{BB962C8B-B14F-4D97-AF65-F5344CB8AC3E}">
        <p14:creationId xmlns:p14="http://schemas.microsoft.com/office/powerpoint/2010/main" val="136572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65476-1D55-425B-B9C1-59B4FE433681}" type="datetimeFigureOut">
              <a:rPr lang="en-US" smtClean="0"/>
              <a:t>9/9/2025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51269-F6BA-4798-8B98-3C849BE4EB57}" type="slidenum">
              <a:rPr lang="en-US" smtClean="0"/>
              <a:t>‹#›</a:t>
            </a:fld>
            <a:endParaRPr lang="en-US"/>
          </a:p>
        </p:txBody>
      </p:sp>
    </p:spTree>
    <p:extLst>
      <p:ext uri="{BB962C8B-B14F-4D97-AF65-F5344CB8AC3E}">
        <p14:creationId xmlns:p14="http://schemas.microsoft.com/office/powerpoint/2010/main" val="357226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265476-1D55-425B-B9C1-59B4FE433681}"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51269-F6BA-4798-8B98-3C849BE4EB57}" type="slidenum">
              <a:rPr lang="en-US" smtClean="0"/>
              <a:t>‹#›</a:t>
            </a:fld>
            <a:endParaRPr lang="en-US"/>
          </a:p>
        </p:txBody>
      </p:sp>
    </p:spTree>
    <p:extLst>
      <p:ext uri="{BB962C8B-B14F-4D97-AF65-F5344CB8AC3E}">
        <p14:creationId xmlns:p14="http://schemas.microsoft.com/office/powerpoint/2010/main" val="300174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265476-1D55-425B-B9C1-59B4FE433681}"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51269-F6BA-4798-8B98-3C849BE4EB57}" type="slidenum">
              <a:rPr lang="en-US" smtClean="0"/>
              <a:t>‹#›</a:t>
            </a:fld>
            <a:endParaRPr lang="en-US"/>
          </a:p>
        </p:txBody>
      </p:sp>
    </p:spTree>
    <p:extLst>
      <p:ext uri="{BB962C8B-B14F-4D97-AF65-F5344CB8AC3E}">
        <p14:creationId xmlns:p14="http://schemas.microsoft.com/office/powerpoint/2010/main" val="308967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3265476-1D55-425B-B9C1-59B4FE433681}" type="datetimeFigureOut">
              <a:rPr lang="en-US" smtClean="0"/>
              <a:t>9/9/2025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0551269-F6BA-4798-8B98-3C849BE4EB57}" type="slidenum">
              <a:rPr lang="en-US" smtClean="0"/>
              <a:t>‹#›</a:t>
            </a:fld>
            <a:endParaRPr lang="en-US"/>
          </a:p>
        </p:txBody>
      </p:sp>
    </p:spTree>
    <p:extLst>
      <p:ext uri="{BB962C8B-B14F-4D97-AF65-F5344CB8AC3E}">
        <p14:creationId xmlns:p14="http://schemas.microsoft.com/office/powerpoint/2010/main" val="4631661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922241"/>
            <a:ext cx="7093528" cy="1293028"/>
          </a:xfrm>
        </p:spPr>
        <p:txBody>
          <a:bodyPr>
            <a:normAutofit/>
          </a:bodyPr>
          <a:lstStyle/>
          <a:p>
            <a:pPr algn="ctr">
              <a:lnSpc>
                <a:spcPct val="150000"/>
              </a:lnSpc>
            </a:pPr>
            <a:r>
              <a:rPr lang="fa-IR" sz="3600" dirty="0">
                <a:cs typeface="2  Titr" panose="00000700000000000000" pitchFamily="2" charset="-78"/>
              </a:rPr>
              <a:t>راهنمای ثبت نمودار رشد نوزادان </a:t>
            </a:r>
            <a:r>
              <a:rPr lang="fa-IR" sz="3600" dirty="0" smtClean="0">
                <a:cs typeface="2  Titr" panose="00000700000000000000" pitchFamily="2" charset="-78"/>
              </a:rPr>
              <a:t>نارس</a:t>
            </a:r>
            <a:endParaRPr lang="en-US" sz="3600" dirty="0">
              <a:cs typeface="2  Titr" panose="00000700000000000000" pitchFamily="2" charset="-78"/>
            </a:endParaRPr>
          </a:p>
        </p:txBody>
      </p:sp>
      <p:pic>
        <p:nvPicPr>
          <p:cNvPr id="4" name="Content Placeholder 3"/>
          <p:cNvPicPr>
            <a:picLocks noGrp="1" noChangeAspect="1"/>
          </p:cNvPicPr>
          <p:nvPr>
            <p:ph idx="1"/>
          </p:nvPr>
        </p:nvPicPr>
        <p:blipFill>
          <a:blip r:embed="rId2"/>
          <a:stretch>
            <a:fillRect/>
          </a:stretch>
        </p:blipFill>
        <p:spPr>
          <a:xfrm rot="499799">
            <a:off x="127744" y="2835630"/>
            <a:ext cx="3991122" cy="3518771"/>
          </a:xfrm>
          <a:prstGeom prst="ellipse">
            <a:avLst/>
          </a:prstGeom>
          <a:ln>
            <a:noFill/>
          </a:ln>
          <a:effectLst>
            <a:softEdge rad="112500"/>
          </a:effectLst>
        </p:spPr>
      </p:pic>
      <p:pic>
        <p:nvPicPr>
          <p:cNvPr id="5" name="Picture 4"/>
          <p:cNvPicPr>
            <a:picLocks noChangeAspect="1"/>
          </p:cNvPicPr>
          <p:nvPr/>
        </p:nvPicPr>
        <p:blipFill>
          <a:blip r:embed="rId3"/>
          <a:stretch>
            <a:fillRect/>
          </a:stretch>
        </p:blipFill>
        <p:spPr>
          <a:xfrm rot="16596455">
            <a:off x="3478844" y="2537153"/>
            <a:ext cx="2790668" cy="28228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p:cNvPicPr>
            <a:picLocks noChangeAspect="1"/>
          </p:cNvPicPr>
          <p:nvPr/>
        </p:nvPicPr>
        <p:blipFill>
          <a:blip r:embed="rId4"/>
          <a:stretch>
            <a:fillRect/>
          </a:stretch>
        </p:blipFill>
        <p:spPr>
          <a:xfrm rot="20891353">
            <a:off x="6410690" y="2381368"/>
            <a:ext cx="3757398" cy="3173902"/>
          </a:xfrm>
          <a:prstGeom prst="ellipse">
            <a:avLst/>
          </a:prstGeom>
          <a:ln>
            <a:noFill/>
          </a:ln>
          <a:effectLst>
            <a:softEdge rad="112500"/>
          </a:effectLst>
        </p:spPr>
      </p:pic>
      <p:pic>
        <p:nvPicPr>
          <p:cNvPr id="7" name="Picture 6"/>
          <p:cNvPicPr>
            <a:picLocks noChangeAspect="1"/>
          </p:cNvPicPr>
          <p:nvPr/>
        </p:nvPicPr>
        <p:blipFill>
          <a:blip r:embed="rId5"/>
          <a:stretch>
            <a:fillRect/>
          </a:stretch>
        </p:blipFill>
        <p:spPr>
          <a:xfrm rot="19906756">
            <a:off x="8759542" y="3074705"/>
            <a:ext cx="3174853" cy="25614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extBox 7"/>
          <p:cNvSpPr txBox="1"/>
          <p:nvPr/>
        </p:nvSpPr>
        <p:spPr>
          <a:xfrm>
            <a:off x="4352704" y="5736240"/>
            <a:ext cx="3989920" cy="888705"/>
          </a:xfrm>
          <a:prstGeom prst="rect">
            <a:avLst/>
          </a:prstGeom>
          <a:noFill/>
        </p:spPr>
        <p:txBody>
          <a:bodyPr wrap="square" rtlCol="0">
            <a:spAutoFit/>
          </a:bodyPr>
          <a:lstStyle/>
          <a:p>
            <a:pPr algn="ctr">
              <a:lnSpc>
                <a:spcPct val="150000"/>
              </a:lnSpc>
            </a:pPr>
            <a:r>
              <a:rPr lang="fa-IR" dirty="0" smtClean="0">
                <a:cs typeface="2  Titr" panose="00000700000000000000" pitchFamily="2" charset="-78"/>
              </a:rPr>
              <a:t>گروه سلامت نوزادان و کودکان</a:t>
            </a:r>
          </a:p>
          <a:p>
            <a:pPr algn="ctr">
              <a:lnSpc>
                <a:spcPct val="150000"/>
              </a:lnSpc>
            </a:pPr>
            <a:r>
              <a:rPr lang="fa-IR" dirty="0" smtClean="0">
                <a:cs typeface="2  Titr" panose="00000700000000000000" pitchFamily="2" charset="-78"/>
              </a:rPr>
              <a:t>شهریور </a:t>
            </a:r>
            <a:r>
              <a:rPr lang="fa-IR" dirty="0" smtClean="0">
                <a:cs typeface="2  Titr" panose="00000700000000000000" pitchFamily="2" charset="-78"/>
              </a:rPr>
              <a:t>ماه </a:t>
            </a:r>
            <a:r>
              <a:rPr lang="fa-IR" dirty="0" smtClean="0">
                <a:cs typeface="2  Titr" panose="00000700000000000000" pitchFamily="2" charset="-78"/>
              </a:rPr>
              <a:t>1404</a:t>
            </a:r>
            <a:endParaRPr lang="en-US" dirty="0">
              <a:cs typeface="2  Titr" panose="00000700000000000000" pitchFamily="2" charset="-78"/>
            </a:endParaRPr>
          </a:p>
        </p:txBody>
      </p:sp>
      <p:pic>
        <p:nvPicPr>
          <p:cNvPr id="3" name="Picture 2"/>
          <p:cNvPicPr>
            <a:picLocks noChangeAspect="1"/>
          </p:cNvPicPr>
          <p:nvPr/>
        </p:nvPicPr>
        <p:blipFill>
          <a:blip r:embed="rId6"/>
          <a:stretch>
            <a:fillRect/>
          </a:stretch>
        </p:blipFill>
        <p:spPr>
          <a:xfrm>
            <a:off x="-197113" y="24674"/>
            <a:ext cx="1761897" cy="2005758"/>
          </a:xfrm>
          <a:prstGeom prst="rect">
            <a:avLst/>
          </a:prstGeom>
        </p:spPr>
      </p:pic>
    </p:spTree>
    <p:extLst>
      <p:ext uri="{BB962C8B-B14F-4D97-AF65-F5344CB8AC3E}">
        <p14:creationId xmlns:p14="http://schemas.microsoft.com/office/powerpoint/2010/main" val="23910486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4">
                    <a:lumMod val="75000"/>
                  </a:schemeClr>
                </a:solidFill>
                <a:cs typeface="2  Titr" panose="00000700000000000000" pitchFamily="2" charset="-78"/>
              </a:rPr>
              <a:t>تعریف سن تقویمی و سن اصلاح شده:</a:t>
            </a:r>
            <a:endParaRPr lang="en-US" dirty="0">
              <a:solidFill>
                <a:schemeClr val="accent4">
                  <a:lumMod val="75000"/>
                </a:schemeClr>
              </a:solidFill>
              <a:cs typeface="2  Titr" panose="00000700000000000000" pitchFamily="2" charset="-78"/>
            </a:endParaRPr>
          </a:p>
        </p:txBody>
      </p:sp>
      <p:sp>
        <p:nvSpPr>
          <p:cNvPr id="3" name="Content Placeholder 2"/>
          <p:cNvSpPr>
            <a:spLocks noGrp="1"/>
          </p:cNvSpPr>
          <p:nvPr>
            <p:ph idx="1"/>
          </p:nvPr>
        </p:nvSpPr>
        <p:spPr/>
        <p:txBody>
          <a:bodyPr>
            <a:normAutofit/>
          </a:bodyPr>
          <a:lstStyle/>
          <a:p>
            <a:pPr algn="just" rtl="1"/>
            <a:r>
              <a:rPr lang="fa-IR" sz="3200" b="1" dirty="0" smtClean="0">
                <a:solidFill>
                  <a:schemeClr val="accent2">
                    <a:lumMod val="60000"/>
                    <a:lumOff val="40000"/>
                  </a:schemeClr>
                </a:solidFill>
                <a:cs typeface="2  Nazanin" panose="00000400000000000000" pitchFamily="2" charset="-78"/>
              </a:rPr>
              <a:t>سن تقویمی: </a:t>
            </a:r>
            <a:r>
              <a:rPr lang="fa-IR" sz="3200" dirty="0" smtClean="0">
                <a:cs typeface="2  Nazanin" panose="00000400000000000000" pitchFamily="2" charset="-78"/>
              </a:rPr>
              <a:t>محاسبه سن از زمان تولد بدون در نظر گرفتن سن بارداری هنگام تولد</a:t>
            </a:r>
          </a:p>
          <a:p>
            <a:pPr algn="just" rtl="1"/>
            <a:endParaRPr lang="fa-IR" sz="3200" dirty="0" smtClean="0">
              <a:cs typeface="2  Nazanin" panose="00000400000000000000" pitchFamily="2" charset="-78"/>
            </a:endParaRPr>
          </a:p>
          <a:p>
            <a:pPr algn="just" rtl="1"/>
            <a:r>
              <a:rPr lang="fa-IR" sz="3200" dirty="0">
                <a:cs typeface="2  Nazanin" panose="00000400000000000000" pitchFamily="2" charset="-78"/>
              </a:rPr>
              <a:t> </a:t>
            </a:r>
            <a:r>
              <a:rPr lang="fa-IR" sz="3200" b="1" dirty="0">
                <a:solidFill>
                  <a:schemeClr val="accent2">
                    <a:lumMod val="60000"/>
                    <a:lumOff val="40000"/>
                  </a:schemeClr>
                </a:solidFill>
                <a:cs typeface="2  Nazanin" panose="00000400000000000000" pitchFamily="2" charset="-78"/>
              </a:rPr>
              <a:t>سن اصلاح شده : </a:t>
            </a:r>
            <a:r>
              <a:rPr lang="fa-IR" sz="3200" dirty="0">
                <a:cs typeface="2  Nazanin" panose="00000400000000000000" pitchFamily="2" charset="-78"/>
              </a:rPr>
              <a:t>محاسبه سن بر اساس سن بارداری هنگام تولد </a:t>
            </a:r>
          </a:p>
          <a:p>
            <a:pPr algn="just" rtl="1"/>
            <a:endParaRPr lang="fa-IR" sz="3200" dirty="0" smtClean="0">
              <a:cs typeface="2  Nazanin" panose="00000400000000000000" pitchFamily="2" charset="-78"/>
            </a:endParaRPr>
          </a:p>
        </p:txBody>
      </p:sp>
      <p:pic>
        <p:nvPicPr>
          <p:cNvPr id="4" name="Picture 3"/>
          <p:cNvPicPr>
            <a:picLocks noChangeAspect="1"/>
          </p:cNvPicPr>
          <p:nvPr/>
        </p:nvPicPr>
        <p:blipFill>
          <a:blip r:embed="rId2"/>
          <a:stretch>
            <a:fillRect/>
          </a:stretch>
        </p:blipFill>
        <p:spPr>
          <a:xfrm>
            <a:off x="0" y="188802"/>
            <a:ext cx="1761897" cy="2005758"/>
          </a:xfrm>
          <a:prstGeom prst="rect">
            <a:avLst/>
          </a:prstGeom>
        </p:spPr>
      </p:pic>
    </p:spTree>
    <p:extLst>
      <p:ext uri="{BB962C8B-B14F-4D97-AF65-F5344CB8AC3E}">
        <p14:creationId xmlns:p14="http://schemas.microsoft.com/office/powerpoint/2010/main" val="16202550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35125"/>
            <a:ext cx="8763000" cy="1293028"/>
          </a:xfrm>
        </p:spPr>
        <p:txBody>
          <a:bodyPr>
            <a:normAutofit/>
          </a:bodyPr>
          <a:lstStyle/>
          <a:p>
            <a:pPr rtl="1"/>
            <a:r>
              <a:rPr lang="fa-IR" sz="3600" dirty="0" smtClean="0">
                <a:solidFill>
                  <a:schemeClr val="accent4">
                    <a:lumMod val="75000"/>
                  </a:schemeClr>
                </a:solidFill>
                <a:cs typeface="2  Titr" panose="00000700000000000000" pitchFamily="2" charset="-78"/>
              </a:rPr>
              <a:t>منحنی </a:t>
            </a:r>
            <a:r>
              <a:rPr lang="en-US" sz="3600" b="1" dirty="0">
                <a:solidFill>
                  <a:schemeClr val="accent4">
                    <a:lumMod val="75000"/>
                  </a:schemeClr>
                </a:solidFill>
                <a:cs typeface="2  Nazanin" panose="00000400000000000000" pitchFamily="2" charset="-78"/>
              </a:rPr>
              <a:t>intergrowth- 21</a:t>
            </a:r>
            <a:r>
              <a:rPr lang="en-US" sz="3600" dirty="0">
                <a:solidFill>
                  <a:schemeClr val="accent4">
                    <a:lumMod val="75000"/>
                  </a:schemeClr>
                </a:solidFill>
                <a:cs typeface="2  Titr" panose="00000700000000000000" pitchFamily="2" charset="-78"/>
              </a:rPr>
              <a:t>st</a:t>
            </a:r>
            <a:r>
              <a:rPr lang="fa-IR" sz="3600" dirty="0" smtClean="0">
                <a:solidFill>
                  <a:schemeClr val="accent4">
                    <a:lumMod val="75000"/>
                  </a:schemeClr>
                </a:solidFill>
                <a:cs typeface="2  Titr" panose="00000700000000000000" pitchFamily="2" charset="-78"/>
              </a:rPr>
              <a:t> </a:t>
            </a:r>
            <a:endParaRPr lang="en-US" sz="3600" dirty="0">
              <a:solidFill>
                <a:schemeClr val="accent4">
                  <a:lumMod val="75000"/>
                </a:schemeClr>
              </a:solidFill>
              <a:cs typeface="2  Titr" panose="000007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51" y="1620983"/>
            <a:ext cx="4308949" cy="1995053"/>
          </a:xfrm>
          <a:prstGeom prst="rect">
            <a:avLst/>
          </a:prstGeom>
        </p:spPr>
      </p:pic>
      <p:sp>
        <p:nvSpPr>
          <p:cNvPr id="3" name="Content Placeholder 2"/>
          <p:cNvSpPr>
            <a:spLocks noGrp="1"/>
          </p:cNvSpPr>
          <p:nvPr>
            <p:ph idx="1"/>
          </p:nvPr>
        </p:nvSpPr>
        <p:spPr>
          <a:xfrm>
            <a:off x="5112327" y="1620983"/>
            <a:ext cx="6393873" cy="4752108"/>
          </a:xfrm>
        </p:spPr>
        <p:style>
          <a:lnRef idx="2">
            <a:schemeClr val="accent1"/>
          </a:lnRef>
          <a:fillRef idx="1">
            <a:schemeClr val="lt1"/>
          </a:fillRef>
          <a:effectRef idx="0">
            <a:schemeClr val="accent1"/>
          </a:effectRef>
          <a:fontRef idx="minor">
            <a:schemeClr val="dk1"/>
          </a:fontRef>
        </p:style>
        <p:txBody>
          <a:bodyPr>
            <a:noAutofit/>
          </a:bodyPr>
          <a:lstStyle/>
          <a:p>
            <a:pPr algn="just" rtl="1">
              <a:lnSpc>
                <a:spcPct val="150000"/>
              </a:lnSpc>
            </a:pPr>
            <a:r>
              <a:rPr lang="fa-IR" sz="2800" dirty="0" smtClean="0">
                <a:cs typeface="2  Nazanin" panose="00000400000000000000" pitchFamily="2" charset="-78"/>
              </a:rPr>
              <a:t>برای بررسی وزن، قد و دورسر نوزادانی که با سن بارداری </a:t>
            </a:r>
            <a:r>
              <a:rPr lang="fa-IR" sz="2800" b="1" u="sng" dirty="0" smtClean="0">
                <a:solidFill>
                  <a:schemeClr val="accent3">
                    <a:lumMod val="60000"/>
                    <a:lumOff val="40000"/>
                  </a:schemeClr>
                </a:solidFill>
                <a:cs typeface="2  Nazanin" panose="00000400000000000000" pitchFamily="2" charset="-78"/>
              </a:rPr>
              <a:t>کمتر از 37 هفته </a:t>
            </a:r>
            <a:r>
              <a:rPr lang="fa-IR" sz="2800" dirty="0" smtClean="0">
                <a:cs typeface="2  Nazanin" panose="00000400000000000000" pitchFamily="2" charset="-78"/>
              </a:rPr>
              <a:t>به دنیا آمده اند، پس از ترخیص از بیمارستان منحنی های</a:t>
            </a:r>
            <a:r>
              <a:rPr lang="en-US" sz="2000" b="1" dirty="0" smtClean="0">
                <a:solidFill>
                  <a:schemeClr val="accent3">
                    <a:lumMod val="60000"/>
                    <a:lumOff val="40000"/>
                  </a:schemeClr>
                </a:solidFill>
                <a:cs typeface="2  Nazanin" panose="00000400000000000000" pitchFamily="2" charset="-78"/>
              </a:rPr>
              <a:t>intergrowth-21 </a:t>
            </a:r>
            <a:r>
              <a:rPr lang="en-US" sz="2000" dirty="0" err="1" smtClean="0">
                <a:solidFill>
                  <a:schemeClr val="accent3">
                    <a:lumMod val="60000"/>
                    <a:lumOff val="40000"/>
                  </a:schemeClr>
                </a:solidFill>
                <a:cs typeface="2  Nazanin" panose="00000400000000000000" pitchFamily="2" charset="-78"/>
              </a:rPr>
              <a:t>st</a:t>
            </a:r>
            <a:r>
              <a:rPr lang="en-US" sz="2000" b="1" dirty="0" smtClean="0">
                <a:solidFill>
                  <a:schemeClr val="accent3">
                    <a:lumMod val="60000"/>
                    <a:lumOff val="40000"/>
                  </a:schemeClr>
                </a:solidFill>
                <a:cs typeface="2  Nazanin" panose="00000400000000000000" pitchFamily="2" charset="-78"/>
              </a:rPr>
              <a:t> </a:t>
            </a:r>
            <a:r>
              <a:rPr lang="fa-IR" sz="2000" b="1" dirty="0" smtClean="0">
                <a:solidFill>
                  <a:schemeClr val="accent3">
                    <a:lumMod val="60000"/>
                    <a:lumOff val="40000"/>
                  </a:schemeClr>
                </a:solidFill>
                <a:cs typeface="2  Nazanin" panose="00000400000000000000" pitchFamily="2" charset="-78"/>
              </a:rPr>
              <a:t>  </a:t>
            </a:r>
            <a:r>
              <a:rPr lang="fa-IR" sz="2800" dirty="0" smtClean="0">
                <a:cs typeface="2  Nazanin" panose="00000400000000000000" pitchFamily="2" charset="-78"/>
              </a:rPr>
              <a:t>استفاده شود. </a:t>
            </a:r>
            <a:r>
              <a:rPr lang="fa-IR" sz="2000" dirty="0" smtClean="0">
                <a:cs typeface="2  Nazanin" panose="00000400000000000000" pitchFamily="2" charset="-78"/>
              </a:rPr>
              <a:t>(درج شده در دفترچه پایش رشد کودکان زود متولد شده)</a:t>
            </a:r>
          </a:p>
          <a:p>
            <a:pPr algn="just" rtl="1">
              <a:lnSpc>
                <a:spcPct val="150000"/>
              </a:lnSpc>
            </a:pPr>
            <a:r>
              <a:rPr lang="fa-IR" sz="2800" dirty="0" smtClean="0">
                <a:cs typeface="2  Nazanin" panose="00000400000000000000" pitchFamily="2" charset="-78"/>
              </a:rPr>
              <a:t>این منحنی برای نوزادانی که با سن بارداری </a:t>
            </a:r>
            <a:r>
              <a:rPr lang="fa-IR" sz="2000" b="1" u="sng" dirty="0">
                <a:solidFill>
                  <a:schemeClr val="accent3">
                    <a:lumMod val="60000"/>
                    <a:lumOff val="40000"/>
                  </a:schemeClr>
                </a:solidFill>
                <a:cs typeface="2  Nazanin" panose="00000400000000000000" pitchFamily="2" charset="-78"/>
              </a:rPr>
              <a:t>28 تا 36 هفته</a:t>
            </a:r>
            <a:r>
              <a:rPr lang="fa-IR" sz="2800" b="1" u="sng" dirty="0">
                <a:solidFill>
                  <a:schemeClr val="accent3">
                    <a:lumMod val="60000"/>
                    <a:lumOff val="40000"/>
                  </a:schemeClr>
                </a:solidFill>
                <a:cs typeface="2  Nazanin" panose="00000400000000000000" pitchFamily="2" charset="-78"/>
              </a:rPr>
              <a:t> </a:t>
            </a:r>
            <a:r>
              <a:rPr lang="fa-IR" sz="2800" dirty="0" smtClean="0">
                <a:cs typeface="2  Nazanin" panose="00000400000000000000" pitchFamily="2" charset="-78"/>
              </a:rPr>
              <a:t>به دنیا آمده اند مورد استفاده قرار می گیرند.</a:t>
            </a:r>
          </a:p>
          <a:p>
            <a:pPr marL="0" indent="0" algn="just" rtl="1">
              <a:lnSpc>
                <a:spcPct val="150000"/>
              </a:lnSpc>
              <a:buNone/>
            </a:pPr>
            <a:endParaRPr lang="en-US" sz="2800" dirty="0">
              <a:cs typeface="2  Nazanin" panose="00000400000000000000" pitchFamily="2" charset="-78"/>
            </a:endParaRPr>
          </a:p>
        </p:txBody>
      </p:sp>
      <p:pic>
        <p:nvPicPr>
          <p:cNvPr id="7" name="Picture 6"/>
          <p:cNvPicPr>
            <a:picLocks noChangeAspect="1"/>
          </p:cNvPicPr>
          <p:nvPr/>
        </p:nvPicPr>
        <p:blipFill>
          <a:blip r:embed="rId3"/>
          <a:stretch>
            <a:fillRect/>
          </a:stretch>
        </p:blipFill>
        <p:spPr>
          <a:xfrm>
            <a:off x="263052" y="3745284"/>
            <a:ext cx="4184255" cy="3001014"/>
          </a:xfrm>
          <a:prstGeom prst="rect">
            <a:avLst/>
          </a:prstGeom>
        </p:spPr>
      </p:pic>
      <p:pic>
        <p:nvPicPr>
          <p:cNvPr id="4" name="Picture 3"/>
          <p:cNvPicPr>
            <a:picLocks noChangeAspect="1"/>
          </p:cNvPicPr>
          <p:nvPr/>
        </p:nvPicPr>
        <p:blipFill>
          <a:blip r:embed="rId4"/>
          <a:stretch>
            <a:fillRect/>
          </a:stretch>
        </p:blipFill>
        <p:spPr>
          <a:xfrm>
            <a:off x="0" y="0"/>
            <a:ext cx="1761897" cy="2005758"/>
          </a:xfrm>
          <a:prstGeom prst="rect">
            <a:avLst/>
          </a:prstGeom>
        </p:spPr>
      </p:pic>
    </p:spTree>
    <p:extLst>
      <p:ext uri="{BB962C8B-B14F-4D97-AF65-F5344CB8AC3E}">
        <p14:creationId xmlns:p14="http://schemas.microsoft.com/office/powerpoint/2010/main" val="2001531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55" y="1603433"/>
            <a:ext cx="11619345" cy="4024125"/>
          </a:xfrm>
        </p:spPr>
        <p:txBody>
          <a:bodyPr>
            <a:normAutofit/>
          </a:bodyPr>
          <a:lstStyle/>
          <a:p>
            <a:pPr algn="r" rtl="1"/>
            <a:r>
              <a:rPr lang="fa-IR" sz="2800" dirty="0">
                <a:cs typeface="2  Nazanin" panose="00000400000000000000" pitchFamily="2" charset="-78"/>
              </a:rPr>
              <a:t>رسم منحنی رشد شیرخواران نارس برحسب سن بارداری طبق جدول زیرتا اخرین سن تقویمی مشخص شده درستون </a:t>
            </a:r>
            <a:r>
              <a:rPr lang="fa-IR" sz="2800" dirty="0" smtClean="0">
                <a:cs typeface="2  Nazanin" panose="00000400000000000000" pitchFamily="2" charset="-78"/>
              </a:rPr>
              <a:t>2 </a:t>
            </a:r>
            <a:r>
              <a:rPr lang="fa-IR" sz="2800" dirty="0">
                <a:cs typeface="2  Nazanin" panose="00000400000000000000" pitchFamily="2" charset="-78"/>
              </a:rPr>
              <a:t>در منحنی رشد نارس و بعد ازآن در منحنی های رشدترم طبق ستون 3 رسم می شود، با این تفاوت که برای رسم در منحنی رشد ترم باید سن شیرخوار اصلاح </a:t>
            </a:r>
            <a:r>
              <a:rPr lang="fa-IR" sz="2800" dirty="0" smtClean="0">
                <a:cs typeface="2  Nazanin" panose="00000400000000000000" pitchFamily="2" charset="-78"/>
              </a:rPr>
              <a:t>شود</a:t>
            </a:r>
            <a:r>
              <a:rPr lang="en-US" sz="2800" dirty="0" smtClean="0">
                <a:cs typeface="2  Nazanin" panose="00000400000000000000" pitchFamily="2" charset="-78"/>
              </a:rPr>
              <a:t>.</a:t>
            </a:r>
            <a:endParaRPr lang="en-US" sz="2800" dirty="0">
              <a:cs typeface="2  Nazanin" panose="00000400000000000000" pitchFamily="2" charset="-78"/>
            </a:endParaRPr>
          </a:p>
        </p:txBody>
      </p:sp>
      <p:sp>
        <p:nvSpPr>
          <p:cNvPr id="4" name="Title 1"/>
          <p:cNvSpPr>
            <a:spLocks noGrp="1"/>
          </p:cNvSpPr>
          <p:nvPr>
            <p:ph type="title"/>
          </p:nvPr>
        </p:nvSpPr>
        <p:spPr>
          <a:xfrm>
            <a:off x="3144982" y="181024"/>
            <a:ext cx="8610600" cy="1293028"/>
          </a:xfrm>
        </p:spPr>
        <p:txBody>
          <a:bodyPr>
            <a:normAutofit/>
          </a:bodyPr>
          <a:lstStyle/>
          <a:p>
            <a:pPr rtl="1"/>
            <a:r>
              <a:rPr lang="fa-IR" sz="3600" dirty="0" smtClean="0">
                <a:solidFill>
                  <a:schemeClr val="accent4">
                    <a:lumMod val="75000"/>
                  </a:schemeClr>
                </a:solidFill>
                <a:cs typeface="2  Titr" panose="00000700000000000000" pitchFamily="2" charset="-78"/>
              </a:rPr>
              <a:t>منحنی </a:t>
            </a:r>
            <a:r>
              <a:rPr lang="en-US" sz="3600" b="1" dirty="0">
                <a:solidFill>
                  <a:schemeClr val="accent4">
                    <a:lumMod val="75000"/>
                  </a:schemeClr>
                </a:solidFill>
                <a:cs typeface="2  Nazanin" panose="00000400000000000000" pitchFamily="2" charset="-78"/>
              </a:rPr>
              <a:t>intergrowth- 21</a:t>
            </a:r>
            <a:r>
              <a:rPr lang="en-US" sz="3600" dirty="0">
                <a:solidFill>
                  <a:schemeClr val="accent4">
                    <a:lumMod val="75000"/>
                  </a:schemeClr>
                </a:solidFill>
                <a:cs typeface="2  Titr" panose="00000700000000000000" pitchFamily="2" charset="-78"/>
              </a:rPr>
              <a:t>st</a:t>
            </a:r>
            <a:r>
              <a:rPr lang="fa-IR" sz="3600" dirty="0" smtClean="0">
                <a:solidFill>
                  <a:schemeClr val="accent4">
                    <a:lumMod val="75000"/>
                  </a:schemeClr>
                </a:solidFill>
                <a:cs typeface="2  Titr" panose="00000700000000000000" pitchFamily="2" charset="-78"/>
              </a:rPr>
              <a:t> </a:t>
            </a:r>
            <a:endParaRPr lang="en-US" sz="3600" dirty="0">
              <a:solidFill>
                <a:schemeClr val="accent4">
                  <a:lumMod val="75000"/>
                </a:schemeClr>
              </a:solidFill>
              <a:cs typeface="2  Titr" panose="00000700000000000000" pitchFamily="2" charset="-78"/>
            </a:endParaRPr>
          </a:p>
        </p:txBody>
      </p:sp>
      <p:pic>
        <p:nvPicPr>
          <p:cNvPr id="5" name="Picture 4"/>
          <p:cNvPicPr>
            <a:picLocks noChangeAspect="1"/>
          </p:cNvPicPr>
          <p:nvPr/>
        </p:nvPicPr>
        <p:blipFill>
          <a:blip r:embed="rId2"/>
          <a:stretch>
            <a:fillRect/>
          </a:stretch>
        </p:blipFill>
        <p:spPr>
          <a:xfrm>
            <a:off x="0" y="51643"/>
            <a:ext cx="1761897" cy="200575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108" y="3025842"/>
            <a:ext cx="7583055" cy="3508971"/>
          </a:xfrm>
          <a:prstGeom prst="rect">
            <a:avLst/>
          </a:prstGeom>
        </p:spPr>
      </p:pic>
    </p:spTree>
    <p:extLst>
      <p:ext uri="{BB962C8B-B14F-4D97-AF65-F5344CB8AC3E}">
        <p14:creationId xmlns:p14="http://schemas.microsoft.com/office/powerpoint/2010/main" val="284465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4" y="707567"/>
            <a:ext cx="9559636" cy="1010395"/>
          </a:xfrm>
        </p:spPr>
        <p:txBody>
          <a:bodyPr>
            <a:normAutofit/>
          </a:bodyPr>
          <a:lstStyle/>
          <a:p>
            <a:pPr rtl="1"/>
            <a:r>
              <a:rPr lang="fa-IR" sz="3600" dirty="0" smtClean="0">
                <a:solidFill>
                  <a:srgbClr val="8D65EA">
                    <a:lumMod val="75000"/>
                  </a:srgbClr>
                </a:solidFill>
                <a:cs typeface="2  Titr" panose="00000700000000000000" pitchFamily="2" charset="-78"/>
              </a:rPr>
              <a:t>چگونگی استفاده </a:t>
            </a:r>
            <a:r>
              <a:rPr lang="fa-IR" sz="3600" dirty="0">
                <a:solidFill>
                  <a:srgbClr val="8D65EA">
                    <a:lumMod val="75000"/>
                  </a:srgbClr>
                </a:solidFill>
                <a:cs typeface="2  Titr" panose="00000700000000000000" pitchFamily="2" charset="-78"/>
              </a:rPr>
              <a:t>ازمنحنی های رشد کودکان</a:t>
            </a:r>
            <a:endParaRPr lang="en-US" sz="3600" dirty="0">
              <a:solidFill>
                <a:srgbClr val="8D65EA">
                  <a:lumMod val="75000"/>
                </a:srgbClr>
              </a:solidFill>
              <a:cs typeface="2  Titr" panose="00000700000000000000" pitchFamily="2" charset="-78"/>
            </a:endParaRPr>
          </a:p>
        </p:txBody>
      </p:sp>
      <p:sp>
        <p:nvSpPr>
          <p:cNvPr id="3" name="Content Placeholder 2"/>
          <p:cNvSpPr>
            <a:spLocks noGrp="1"/>
          </p:cNvSpPr>
          <p:nvPr>
            <p:ph idx="1"/>
          </p:nvPr>
        </p:nvSpPr>
        <p:spPr>
          <a:xfrm>
            <a:off x="318655" y="1717962"/>
            <a:ext cx="11596255" cy="5250873"/>
          </a:xfrm>
          <a:ln>
            <a:solidFill>
              <a:schemeClr val="accent1"/>
            </a:solidFill>
          </a:ln>
        </p:spPr>
        <p:txBody>
          <a:bodyPr>
            <a:normAutofit/>
          </a:bodyPr>
          <a:lstStyle/>
          <a:p>
            <a:pPr marL="0" indent="0" algn="just" rtl="1">
              <a:lnSpc>
                <a:spcPct val="150000"/>
              </a:lnSpc>
              <a:buNone/>
            </a:pPr>
            <a:r>
              <a:rPr lang="fa-IR" sz="2400" b="1" dirty="0">
                <a:solidFill>
                  <a:schemeClr val="accent3">
                    <a:lumMod val="60000"/>
                    <a:lumOff val="40000"/>
                  </a:schemeClr>
                </a:solidFill>
                <a:cs typeface="2  Nazanin" panose="00000400000000000000" pitchFamily="2" charset="-78"/>
              </a:rPr>
              <a:t>1</a:t>
            </a:r>
            <a:r>
              <a:rPr lang="fa-IR" sz="2400" dirty="0" smtClean="0">
                <a:cs typeface="2  Nazanin" panose="00000400000000000000" pitchFamily="2" charset="-78"/>
              </a:rPr>
              <a:t>.محاسبه </a:t>
            </a:r>
            <a:r>
              <a:rPr lang="fa-IR" sz="2400" dirty="0">
                <a:cs typeface="2  Nazanin" panose="00000400000000000000" pitchFamily="2" charset="-78"/>
              </a:rPr>
              <a:t>سن تقویمی </a:t>
            </a:r>
            <a:r>
              <a:rPr lang="fa-IR" sz="2400" dirty="0" smtClean="0">
                <a:cs typeface="2  Nazanin" panose="00000400000000000000" pitchFamily="2" charset="-78"/>
              </a:rPr>
              <a:t>کودک جهت </a:t>
            </a:r>
            <a:r>
              <a:rPr lang="en-US" sz="2400" dirty="0" smtClean="0">
                <a:cs typeface="2  Nazanin" panose="00000400000000000000" pitchFamily="2" charset="-78"/>
              </a:rPr>
              <a:t> </a:t>
            </a:r>
            <a:r>
              <a:rPr lang="fa-IR" sz="2400" dirty="0">
                <a:cs typeface="2  Nazanin" panose="00000400000000000000" pitchFamily="2" charset="-78"/>
              </a:rPr>
              <a:t>انتخاب نوع نمودار مناسب</a:t>
            </a:r>
            <a:r>
              <a:rPr lang="fa-IR" sz="2400" b="1" dirty="0">
                <a:solidFill>
                  <a:schemeClr val="accent3">
                    <a:lumMod val="60000"/>
                    <a:lumOff val="40000"/>
                  </a:schemeClr>
                </a:solidFill>
                <a:cs typeface="2  Nazanin" panose="00000400000000000000" pitchFamily="2" charset="-78"/>
              </a:rPr>
              <a:t> (</a:t>
            </a:r>
            <a:r>
              <a:rPr lang="en-US" sz="2400" b="1" dirty="0">
                <a:solidFill>
                  <a:schemeClr val="accent3">
                    <a:lumMod val="60000"/>
                    <a:lumOff val="40000"/>
                  </a:schemeClr>
                </a:solidFill>
                <a:cs typeface="2  Nazanin" panose="00000400000000000000" pitchFamily="2" charset="-78"/>
              </a:rPr>
              <a:t>intergrowth- 21 </a:t>
            </a:r>
            <a:r>
              <a:rPr lang="en-US" sz="2400" b="1" dirty="0" err="1">
                <a:solidFill>
                  <a:schemeClr val="accent3">
                    <a:lumMod val="60000"/>
                    <a:lumOff val="40000"/>
                  </a:schemeClr>
                </a:solidFill>
                <a:cs typeface="2  Nazanin" panose="00000400000000000000" pitchFamily="2" charset="-78"/>
              </a:rPr>
              <a:t>st</a:t>
            </a:r>
            <a:r>
              <a:rPr lang="fa-IR" sz="2400" b="1" dirty="0">
                <a:solidFill>
                  <a:schemeClr val="accent3">
                    <a:lumMod val="60000"/>
                    <a:lumOff val="40000"/>
                  </a:schemeClr>
                </a:solidFill>
                <a:cs typeface="2  Nazanin" panose="00000400000000000000" pitchFamily="2" charset="-78"/>
              </a:rPr>
              <a:t> یا </a:t>
            </a:r>
            <a:r>
              <a:rPr lang="en-US" sz="2400" b="1" dirty="0">
                <a:solidFill>
                  <a:schemeClr val="accent3">
                    <a:lumMod val="60000"/>
                    <a:lumOff val="40000"/>
                  </a:schemeClr>
                </a:solidFill>
                <a:cs typeface="2  Nazanin" panose="00000400000000000000" pitchFamily="2" charset="-78"/>
              </a:rPr>
              <a:t>(MGRS</a:t>
            </a:r>
            <a:endParaRPr lang="fa-IR" sz="2400" b="1" dirty="0">
              <a:solidFill>
                <a:schemeClr val="accent3">
                  <a:lumMod val="60000"/>
                  <a:lumOff val="40000"/>
                </a:schemeClr>
              </a:solidFill>
              <a:cs typeface="2  Nazanin" panose="00000400000000000000" pitchFamily="2" charset="-78"/>
            </a:endParaRPr>
          </a:p>
          <a:p>
            <a:pPr marL="0" indent="0" algn="just" rtl="1">
              <a:lnSpc>
                <a:spcPct val="150000"/>
              </a:lnSpc>
              <a:buNone/>
            </a:pPr>
            <a:r>
              <a:rPr lang="fa-IR" sz="2400" dirty="0" smtClean="0">
                <a:cs typeface="2  Nazanin" panose="00000400000000000000" pitchFamily="2" charset="-78"/>
              </a:rPr>
              <a:t>(اگر سن تقویمی را به هفته حساب کرده و به هفته تولد اضافه کنیم می توانیم از ستون دوم جدول برای تشخیص نوع نمودار استفاده کنیم)</a:t>
            </a:r>
          </a:p>
          <a:p>
            <a:pPr marL="0" indent="0" algn="just" rtl="1">
              <a:lnSpc>
                <a:spcPct val="150000"/>
              </a:lnSpc>
              <a:buNone/>
            </a:pPr>
            <a:r>
              <a:rPr lang="fa-IR" sz="2400" b="1" dirty="0" smtClean="0">
                <a:solidFill>
                  <a:schemeClr val="accent3">
                    <a:lumMod val="60000"/>
                    <a:lumOff val="40000"/>
                  </a:schemeClr>
                </a:solidFill>
                <a:cs typeface="2  Nazanin" panose="00000400000000000000" pitchFamily="2" charset="-78"/>
              </a:rPr>
              <a:t>2.</a:t>
            </a:r>
            <a:r>
              <a:rPr lang="fa-IR" sz="2400" dirty="0" smtClean="0"/>
              <a:t> </a:t>
            </a:r>
            <a:r>
              <a:rPr lang="fa-IR" sz="2400" dirty="0" smtClean="0">
                <a:cs typeface="2  Nazanin" panose="00000400000000000000" pitchFamily="2" charset="-78"/>
              </a:rPr>
              <a:t>مشاهده ستون </a:t>
            </a:r>
            <a:r>
              <a:rPr lang="fa-IR" sz="2400" dirty="0">
                <a:cs typeface="2  Nazanin" panose="00000400000000000000" pitchFamily="2" charset="-78"/>
              </a:rPr>
              <a:t>سوم (آخرین سن تقویمی برای استفاده از منحنی </a:t>
            </a:r>
            <a:r>
              <a:rPr lang="en-US" sz="2400" dirty="0">
                <a:cs typeface="2  Nazanin" panose="00000400000000000000" pitchFamily="2" charset="-78"/>
              </a:rPr>
              <a:t>intergrowth- 21 </a:t>
            </a:r>
            <a:r>
              <a:rPr lang="en-US" sz="2400" dirty="0" err="1">
                <a:cs typeface="2  Nazanin" panose="00000400000000000000" pitchFamily="2" charset="-78"/>
              </a:rPr>
              <a:t>st</a:t>
            </a:r>
            <a:r>
              <a:rPr lang="en-US" sz="2400" dirty="0">
                <a:cs typeface="2  Nazanin" panose="00000400000000000000" pitchFamily="2" charset="-78"/>
              </a:rPr>
              <a:t> </a:t>
            </a:r>
            <a:r>
              <a:rPr lang="fa-IR" sz="2400" dirty="0" smtClean="0">
                <a:cs typeface="2  Nazanin" panose="00000400000000000000" pitchFamily="2" charset="-78"/>
              </a:rPr>
              <a:t>) و مقایسه با سن تقویمی بدست آمده)</a:t>
            </a:r>
          </a:p>
          <a:p>
            <a:pPr marL="457200" indent="-457200" algn="just" rtl="1">
              <a:lnSpc>
                <a:spcPct val="150000"/>
              </a:lnSpc>
              <a:buFont typeface="+mj-lt"/>
              <a:buAutoNum type="arabicPeriod"/>
            </a:pPr>
            <a:endParaRPr lang="fa-IR" sz="2400" dirty="0">
              <a:cs typeface="2  Nazanin" panose="00000400000000000000" pitchFamily="2" charset="-78"/>
            </a:endParaRPr>
          </a:p>
          <a:p>
            <a:pPr marL="457200" indent="-457200" algn="just" rtl="1">
              <a:buFont typeface="+mj-lt"/>
              <a:buAutoNum type="arabicPeriod"/>
            </a:pPr>
            <a:endParaRPr lang="en-US" sz="2400" dirty="0"/>
          </a:p>
          <a:p>
            <a:pPr marL="0" indent="0" algn="just" rtl="1">
              <a:buNone/>
            </a:pPr>
            <a:endParaRPr lang="en-US" sz="2400" dirty="0"/>
          </a:p>
        </p:txBody>
      </p:sp>
      <p:pic>
        <p:nvPicPr>
          <p:cNvPr id="4" name="Picture 3"/>
          <p:cNvPicPr>
            <a:picLocks noChangeAspect="1"/>
          </p:cNvPicPr>
          <p:nvPr/>
        </p:nvPicPr>
        <p:blipFill>
          <a:blip r:embed="rId2"/>
          <a:stretch>
            <a:fillRect/>
          </a:stretch>
        </p:blipFill>
        <p:spPr>
          <a:xfrm>
            <a:off x="0" y="0"/>
            <a:ext cx="1761897" cy="2005758"/>
          </a:xfrm>
          <a:prstGeom prst="rect">
            <a:avLst/>
          </a:prstGeom>
        </p:spPr>
      </p:pic>
    </p:spTree>
    <p:extLst>
      <p:ext uri="{BB962C8B-B14F-4D97-AF65-F5344CB8AC3E}">
        <p14:creationId xmlns:p14="http://schemas.microsoft.com/office/powerpoint/2010/main" val="298786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35125"/>
            <a:ext cx="8763000" cy="1293028"/>
          </a:xfrm>
        </p:spPr>
        <p:txBody>
          <a:bodyPr>
            <a:normAutofit/>
          </a:bodyPr>
          <a:lstStyle/>
          <a:p>
            <a:pPr rtl="1"/>
            <a:r>
              <a:rPr lang="fa-IR" sz="3600" dirty="0" smtClean="0">
                <a:solidFill>
                  <a:schemeClr val="accent4">
                    <a:lumMod val="75000"/>
                  </a:schemeClr>
                </a:solidFill>
                <a:cs typeface="2  Titr" panose="00000700000000000000" pitchFamily="2" charset="-78"/>
              </a:rPr>
              <a:t>منحنی </a:t>
            </a:r>
            <a:r>
              <a:rPr lang="en-US" sz="3600" b="1" dirty="0">
                <a:solidFill>
                  <a:schemeClr val="accent4">
                    <a:lumMod val="75000"/>
                  </a:schemeClr>
                </a:solidFill>
                <a:cs typeface="2  Nazanin" panose="00000400000000000000" pitchFamily="2" charset="-78"/>
              </a:rPr>
              <a:t>intergrowth- 21</a:t>
            </a:r>
            <a:r>
              <a:rPr lang="en-US" sz="3600" dirty="0">
                <a:solidFill>
                  <a:schemeClr val="accent4">
                    <a:lumMod val="75000"/>
                  </a:schemeClr>
                </a:solidFill>
                <a:cs typeface="2  Titr" panose="00000700000000000000" pitchFamily="2" charset="-78"/>
              </a:rPr>
              <a:t>st</a:t>
            </a:r>
            <a:r>
              <a:rPr lang="fa-IR" sz="3600" dirty="0" smtClean="0">
                <a:solidFill>
                  <a:schemeClr val="accent4">
                    <a:lumMod val="75000"/>
                  </a:schemeClr>
                </a:solidFill>
                <a:cs typeface="2  Titr" panose="00000700000000000000" pitchFamily="2" charset="-78"/>
              </a:rPr>
              <a:t> </a:t>
            </a:r>
            <a:endParaRPr lang="en-US" sz="3600" dirty="0">
              <a:solidFill>
                <a:schemeClr val="accent4">
                  <a:lumMod val="75000"/>
                </a:schemeClr>
              </a:solidFill>
              <a:cs typeface="2  Titr" panose="000007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636" y="4391025"/>
            <a:ext cx="4308949" cy="2327563"/>
          </a:xfrm>
          <a:prstGeom prst="rect">
            <a:avLst/>
          </a:prstGeom>
        </p:spPr>
      </p:pic>
      <p:sp>
        <p:nvSpPr>
          <p:cNvPr id="3" name="Content Placeholder 2"/>
          <p:cNvSpPr>
            <a:spLocks noGrp="1"/>
          </p:cNvSpPr>
          <p:nvPr>
            <p:ph idx="1"/>
          </p:nvPr>
        </p:nvSpPr>
        <p:spPr>
          <a:xfrm>
            <a:off x="193964" y="1551232"/>
            <a:ext cx="11831781" cy="2664337"/>
          </a:xfrm>
        </p:spPr>
        <p:style>
          <a:lnRef idx="2">
            <a:schemeClr val="accent1"/>
          </a:lnRef>
          <a:fillRef idx="1">
            <a:schemeClr val="lt1"/>
          </a:fillRef>
          <a:effectRef idx="0">
            <a:schemeClr val="accent1"/>
          </a:effectRef>
          <a:fontRef idx="minor">
            <a:schemeClr val="dk1"/>
          </a:fontRef>
        </p:style>
        <p:txBody>
          <a:bodyPr>
            <a:noAutofit/>
          </a:bodyPr>
          <a:lstStyle/>
          <a:p>
            <a:pPr marL="0" indent="0" algn="just" rtl="1">
              <a:lnSpc>
                <a:spcPct val="150000"/>
              </a:lnSpc>
              <a:buNone/>
            </a:pPr>
            <a:r>
              <a:rPr lang="fa-IR" sz="2800" dirty="0">
                <a:cs typeface="2  Nazanin" panose="00000400000000000000" pitchFamily="2" charset="-78"/>
              </a:rPr>
              <a:t>آخرین سن تقویمی که این نمودارها برای شیرخوار استفاده می شوند بر حسب سن بارداری او در جدول شماره یک نوشته شده است و پس از رسیدن به آخرین سن منحنی های </a:t>
            </a:r>
            <a:r>
              <a:rPr lang="en-US" sz="2800" b="1" dirty="0">
                <a:solidFill>
                  <a:schemeClr val="accent3">
                    <a:lumMod val="60000"/>
                    <a:lumOff val="40000"/>
                  </a:schemeClr>
                </a:solidFill>
                <a:cs typeface="2  Nazanin" panose="00000400000000000000" pitchFamily="2" charset="-78"/>
              </a:rPr>
              <a:t>intergrowth- 21 </a:t>
            </a:r>
            <a:r>
              <a:rPr lang="en-US" sz="2800" dirty="0" err="1">
                <a:solidFill>
                  <a:schemeClr val="accent3">
                    <a:lumMod val="60000"/>
                    <a:lumOff val="40000"/>
                  </a:schemeClr>
                </a:solidFill>
                <a:cs typeface="2  Nazanin" panose="00000400000000000000" pitchFamily="2" charset="-78"/>
              </a:rPr>
              <a:t>st</a:t>
            </a:r>
            <a:r>
              <a:rPr lang="en-US" sz="2800" b="1" dirty="0">
                <a:solidFill>
                  <a:schemeClr val="accent3">
                    <a:lumMod val="60000"/>
                    <a:lumOff val="40000"/>
                  </a:schemeClr>
                </a:solidFill>
                <a:cs typeface="2  Nazanin" panose="00000400000000000000" pitchFamily="2" charset="-78"/>
              </a:rPr>
              <a:t>  </a:t>
            </a:r>
            <a:r>
              <a:rPr lang="fa-IR" sz="2800" b="1" dirty="0" smtClean="0">
                <a:solidFill>
                  <a:schemeClr val="accent3">
                    <a:lumMod val="60000"/>
                    <a:lumOff val="40000"/>
                  </a:schemeClr>
                </a:solidFill>
                <a:cs typeface="2  Nazanin" panose="00000400000000000000" pitchFamily="2" charset="-78"/>
              </a:rPr>
              <a:t> </a:t>
            </a:r>
            <a:r>
              <a:rPr lang="fa-IR" sz="2800" dirty="0" smtClean="0">
                <a:cs typeface="2  Nazanin" panose="00000400000000000000" pitchFamily="2" charset="-78"/>
              </a:rPr>
              <a:t>برای </a:t>
            </a:r>
            <a:r>
              <a:rPr lang="fa-IR" sz="2800" dirty="0">
                <a:cs typeface="2  Nazanin" panose="00000400000000000000" pitchFamily="2" charset="-78"/>
              </a:rPr>
              <a:t>پایش رشد کودک از نمودارهای معمول کودک سالم منحنی </a:t>
            </a:r>
            <a:r>
              <a:rPr lang="fa-IR" sz="2800" dirty="0" smtClean="0">
                <a:cs typeface="2  Nazanin" panose="00000400000000000000" pitchFamily="2" charset="-78"/>
              </a:rPr>
              <a:t>های</a:t>
            </a:r>
            <a:r>
              <a:rPr lang="en-US" sz="2800" b="1" dirty="0">
                <a:solidFill>
                  <a:schemeClr val="accent3">
                    <a:lumMod val="60000"/>
                    <a:lumOff val="40000"/>
                  </a:schemeClr>
                </a:solidFill>
                <a:cs typeface="2  Nazanin" panose="00000400000000000000" pitchFamily="2" charset="-78"/>
              </a:rPr>
              <a:t>(MGRS</a:t>
            </a:r>
            <a:r>
              <a:rPr lang="en-US" sz="2800" b="1" dirty="0" smtClean="0">
                <a:solidFill>
                  <a:schemeClr val="accent3">
                    <a:lumMod val="60000"/>
                    <a:lumOff val="40000"/>
                  </a:schemeClr>
                </a:solidFill>
                <a:cs typeface="2  Nazanin" panose="00000400000000000000" pitchFamily="2" charset="-78"/>
              </a:rPr>
              <a:t>)</a:t>
            </a:r>
            <a:r>
              <a:rPr lang="fa-IR" sz="2800" b="1" dirty="0" smtClean="0">
                <a:solidFill>
                  <a:schemeClr val="accent3">
                    <a:lumMod val="60000"/>
                    <a:lumOff val="40000"/>
                  </a:schemeClr>
                </a:solidFill>
                <a:cs typeface="2  Nazanin" panose="00000400000000000000" pitchFamily="2" charset="-78"/>
              </a:rPr>
              <a:t> </a:t>
            </a:r>
            <a:r>
              <a:rPr lang="en-US" sz="2800" b="1" dirty="0" smtClean="0">
                <a:solidFill>
                  <a:schemeClr val="accent3">
                    <a:lumMod val="60000"/>
                    <a:lumOff val="40000"/>
                  </a:schemeClr>
                </a:solidFill>
                <a:cs typeface="2  Nazanin" panose="00000400000000000000" pitchFamily="2" charset="-78"/>
              </a:rPr>
              <a:t>The Multicenter </a:t>
            </a:r>
            <a:r>
              <a:rPr lang="en-US" sz="2800" b="1" dirty="0">
                <a:solidFill>
                  <a:schemeClr val="accent3">
                    <a:lumMod val="60000"/>
                    <a:lumOff val="40000"/>
                  </a:schemeClr>
                </a:solidFill>
                <a:cs typeface="2  Nazanin" panose="00000400000000000000" pitchFamily="2" charset="-78"/>
              </a:rPr>
              <a:t>Growth Reference  </a:t>
            </a:r>
            <a:r>
              <a:rPr lang="en-US" sz="2800" b="1" dirty="0" smtClean="0">
                <a:solidFill>
                  <a:schemeClr val="accent3">
                    <a:lumMod val="60000"/>
                    <a:lumOff val="40000"/>
                  </a:schemeClr>
                </a:solidFill>
                <a:cs typeface="2  Nazanin" panose="00000400000000000000" pitchFamily="2" charset="-78"/>
              </a:rPr>
              <a:t>Study</a:t>
            </a:r>
            <a:r>
              <a:rPr lang="fa-IR" sz="2800" dirty="0" smtClean="0">
                <a:cs typeface="2  Nazanin" panose="00000400000000000000" pitchFamily="2" charset="-78"/>
              </a:rPr>
              <a:t> سازمان </a:t>
            </a:r>
            <a:r>
              <a:rPr lang="fa-IR" sz="2800" dirty="0">
                <a:cs typeface="2  Nazanin" panose="00000400000000000000" pitchFamily="2" charset="-78"/>
              </a:rPr>
              <a:t>جهانی بهداشت استفاده شود</a:t>
            </a:r>
            <a:r>
              <a:rPr lang="fa-IR" sz="2800" dirty="0" smtClean="0">
                <a:cs typeface="2  Nazanin" panose="00000400000000000000" pitchFamily="2" charset="-78"/>
              </a:rPr>
              <a:t>.</a:t>
            </a:r>
            <a:endParaRPr lang="en-US" sz="2800" dirty="0">
              <a:cs typeface="2  Nazanin" panose="00000400000000000000" pitchFamily="2" charset="-78"/>
            </a:endParaRPr>
          </a:p>
        </p:txBody>
      </p:sp>
      <p:pic>
        <p:nvPicPr>
          <p:cNvPr id="7" name="Picture 6"/>
          <p:cNvPicPr>
            <a:picLocks noChangeAspect="1"/>
          </p:cNvPicPr>
          <p:nvPr/>
        </p:nvPicPr>
        <p:blipFill>
          <a:blip r:embed="rId3"/>
          <a:stretch>
            <a:fillRect/>
          </a:stretch>
        </p:blipFill>
        <p:spPr>
          <a:xfrm>
            <a:off x="6594579" y="4281055"/>
            <a:ext cx="4184255" cy="2465242"/>
          </a:xfrm>
          <a:prstGeom prst="rect">
            <a:avLst/>
          </a:prstGeom>
        </p:spPr>
      </p:pic>
      <p:pic>
        <p:nvPicPr>
          <p:cNvPr id="4" name="Picture 3"/>
          <p:cNvPicPr>
            <a:picLocks noChangeAspect="1"/>
          </p:cNvPicPr>
          <p:nvPr/>
        </p:nvPicPr>
        <p:blipFill>
          <a:blip r:embed="rId4"/>
          <a:stretch>
            <a:fillRect/>
          </a:stretch>
        </p:blipFill>
        <p:spPr>
          <a:xfrm>
            <a:off x="6927" y="92817"/>
            <a:ext cx="1761897" cy="2005758"/>
          </a:xfrm>
          <a:prstGeom prst="rect">
            <a:avLst/>
          </a:prstGeom>
        </p:spPr>
      </p:pic>
    </p:spTree>
    <p:extLst>
      <p:ext uri="{BB962C8B-B14F-4D97-AF65-F5344CB8AC3E}">
        <p14:creationId xmlns:p14="http://schemas.microsoft.com/office/powerpoint/2010/main" val="626475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004455" y="1690257"/>
          <a:ext cx="10820397" cy="4648200"/>
        </p:xfrm>
        <a:graphic>
          <a:graphicData uri="http://schemas.openxmlformats.org/drawingml/2006/table">
            <a:tbl>
              <a:tblPr firstRow="1" bandRow="1">
                <a:tableStyleId>{5C22544A-7EE6-4342-B048-85BDC9FD1C3A}</a:tableStyleId>
              </a:tblPr>
              <a:tblGrid>
                <a:gridCol w="1545771">
                  <a:extLst>
                    <a:ext uri="{9D8B030D-6E8A-4147-A177-3AD203B41FA5}">
                      <a16:colId xmlns:a16="http://schemas.microsoft.com/office/drawing/2014/main" val="2699645864"/>
                    </a:ext>
                  </a:extLst>
                </a:gridCol>
                <a:gridCol w="1545771">
                  <a:extLst>
                    <a:ext uri="{9D8B030D-6E8A-4147-A177-3AD203B41FA5}">
                      <a16:colId xmlns:a16="http://schemas.microsoft.com/office/drawing/2014/main" val="2926308745"/>
                    </a:ext>
                  </a:extLst>
                </a:gridCol>
                <a:gridCol w="1545771">
                  <a:extLst>
                    <a:ext uri="{9D8B030D-6E8A-4147-A177-3AD203B41FA5}">
                      <a16:colId xmlns:a16="http://schemas.microsoft.com/office/drawing/2014/main" val="3218827626"/>
                    </a:ext>
                  </a:extLst>
                </a:gridCol>
                <a:gridCol w="1545771">
                  <a:extLst>
                    <a:ext uri="{9D8B030D-6E8A-4147-A177-3AD203B41FA5}">
                      <a16:colId xmlns:a16="http://schemas.microsoft.com/office/drawing/2014/main" val="857183162"/>
                    </a:ext>
                  </a:extLst>
                </a:gridCol>
                <a:gridCol w="1545771">
                  <a:extLst>
                    <a:ext uri="{9D8B030D-6E8A-4147-A177-3AD203B41FA5}">
                      <a16:colId xmlns:a16="http://schemas.microsoft.com/office/drawing/2014/main" val="3935289923"/>
                    </a:ext>
                  </a:extLst>
                </a:gridCol>
                <a:gridCol w="1545771">
                  <a:extLst>
                    <a:ext uri="{9D8B030D-6E8A-4147-A177-3AD203B41FA5}">
                      <a16:colId xmlns:a16="http://schemas.microsoft.com/office/drawing/2014/main" val="2424324731"/>
                    </a:ext>
                  </a:extLst>
                </a:gridCol>
                <a:gridCol w="1545771">
                  <a:extLst>
                    <a:ext uri="{9D8B030D-6E8A-4147-A177-3AD203B41FA5}">
                      <a16:colId xmlns:a16="http://schemas.microsoft.com/office/drawing/2014/main" val="3558807025"/>
                    </a:ext>
                  </a:extLst>
                </a:gridCol>
              </a:tblGrid>
              <a:tr h="845125">
                <a:tc gridSpan="3">
                  <a:txBody>
                    <a:bodyPr/>
                    <a:lstStyle/>
                    <a:p>
                      <a:pPr algn="ctr" rtl="1"/>
                      <a:r>
                        <a:rPr lang="fa-IR" sz="1800" b="1" dirty="0" smtClean="0">
                          <a:solidFill>
                            <a:schemeClr val="bg1"/>
                          </a:solidFill>
                          <a:cs typeface="2  Nazanin" panose="00000400000000000000" pitchFamily="2" charset="-78"/>
                        </a:rPr>
                        <a:t>آخرین سن اصلاح شده برای استفاده از منحنی </a:t>
                      </a:r>
                      <a:r>
                        <a:rPr lang="en-US" sz="1800" b="1" dirty="0" smtClean="0">
                          <a:solidFill>
                            <a:schemeClr val="bg1"/>
                          </a:solidFill>
                          <a:cs typeface="2  Nazanin" panose="00000400000000000000" pitchFamily="2" charset="-78"/>
                        </a:rPr>
                        <a:t>MGRS</a:t>
                      </a:r>
                      <a:r>
                        <a:rPr lang="fa-IR" sz="1800" b="1" dirty="0" smtClean="0">
                          <a:solidFill>
                            <a:schemeClr val="bg1"/>
                          </a:solidFill>
                          <a:cs typeface="2  Nazanin" panose="00000400000000000000" pitchFamily="2" charset="-78"/>
                        </a:rPr>
                        <a:t> </a:t>
                      </a:r>
                      <a:endParaRPr lang="en-US" sz="1800" b="1" dirty="0">
                        <a:solidFill>
                          <a:schemeClr val="bg1"/>
                        </a:solidFill>
                        <a:cs typeface="2  Nazanin" panose="00000400000000000000" pitchFamily="2" charset="-78"/>
                      </a:endParaRPr>
                    </a:p>
                  </a:txBody>
                  <a:tcPr anchor="ctr"/>
                </a:tc>
                <a:tc hMerge="1">
                  <a:txBody>
                    <a:bodyPr/>
                    <a:lstStyle/>
                    <a:p>
                      <a:pPr algn="r" rtl="1"/>
                      <a:endParaRPr lang="en-US" sz="1400" b="1" dirty="0">
                        <a:solidFill>
                          <a:schemeClr val="bg1"/>
                        </a:solidFill>
                        <a:cs typeface="2  Nazanin" panose="00000400000000000000" pitchFamily="2" charset="-78"/>
                      </a:endParaRPr>
                    </a:p>
                  </a:txBody>
                  <a:tcPr anchor="ctr"/>
                </a:tc>
                <a:tc hMerge="1">
                  <a:txBody>
                    <a:bodyPr/>
                    <a:lstStyle/>
                    <a:p>
                      <a:pPr algn="r" rtl="1"/>
                      <a:endParaRPr lang="en-US" sz="1400" b="1" dirty="0">
                        <a:solidFill>
                          <a:schemeClr val="bg1"/>
                        </a:solidFill>
                        <a:cs typeface="2  Nazanin" panose="00000400000000000000" pitchFamily="2" charset="-78"/>
                      </a:endParaRPr>
                    </a:p>
                  </a:txBody>
                  <a:tcPr anchor="ctr"/>
                </a:tc>
                <a:tc rowSpan="2">
                  <a:txBody>
                    <a:bodyPr/>
                    <a:lstStyle/>
                    <a:p>
                      <a:pPr algn="ctr" rtl="1"/>
                      <a:r>
                        <a:rPr lang="fa-IR" sz="1600" b="1" dirty="0" smtClean="0">
                          <a:solidFill>
                            <a:schemeClr val="bg1"/>
                          </a:solidFill>
                          <a:cs typeface="2  Nazanin" panose="00000400000000000000" pitchFamily="2" charset="-78"/>
                        </a:rPr>
                        <a:t>سن اصلاح شده برای استفاده از منحنی </a:t>
                      </a:r>
                      <a:r>
                        <a:rPr lang="en-US" sz="1600" b="1" dirty="0" smtClean="0">
                          <a:solidFill>
                            <a:schemeClr val="bg1"/>
                          </a:solidFill>
                          <a:cs typeface="2  Nazanin" panose="00000400000000000000" pitchFamily="2" charset="-78"/>
                        </a:rPr>
                        <a:t>MGRS</a:t>
                      </a:r>
                      <a:endParaRPr lang="en-US" sz="1600" b="1" dirty="0">
                        <a:solidFill>
                          <a:schemeClr val="bg1"/>
                        </a:solidFill>
                        <a:cs typeface="2  Nazanin" panose="00000400000000000000" pitchFamily="2" charset="-78"/>
                      </a:endParaRPr>
                    </a:p>
                  </a:txBody>
                  <a:tcPr anchor="ctr"/>
                </a:tc>
                <a:tc row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b="1" dirty="0" smtClean="0">
                          <a:solidFill>
                            <a:schemeClr val="bg1"/>
                          </a:solidFill>
                          <a:cs typeface="2  Nazanin" panose="00000400000000000000" pitchFamily="2" charset="-78"/>
                        </a:rPr>
                        <a:t>آخرین سن </a:t>
                      </a:r>
                      <a:r>
                        <a:rPr lang="fa-IR" sz="1600" b="1" baseline="0" dirty="0" smtClean="0">
                          <a:solidFill>
                            <a:schemeClr val="bg1"/>
                          </a:solidFill>
                          <a:cs typeface="2  Nazanin" panose="00000400000000000000" pitchFamily="2" charset="-78"/>
                        </a:rPr>
                        <a:t>تقویمی برای استفاده از منحنی </a:t>
                      </a:r>
                      <a:r>
                        <a:rPr lang="en-US" sz="1600" b="1" dirty="0" smtClean="0">
                          <a:solidFill>
                            <a:schemeClr val="bg1"/>
                          </a:solidFill>
                          <a:cs typeface="2  Nazanin" panose="00000400000000000000" pitchFamily="2" charset="-78"/>
                        </a:rPr>
                        <a:t>intergrowth- 21 </a:t>
                      </a:r>
                      <a:r>
                        <a:rPr lang="en-US" sz="1600" b="0" dirty="0" err="1" smtClean="0">
                          <a:solidFill>
                            <a:schemeClr val="bg1"/>
                          </a:solidFill>
                          <a:cs typeface="2  Nazanin" panose="00000400000000000000" pitchFamily="2" charset="-78"/>
                        </a:rPr>
                        <a:t>st</a:t>
                      </a:r>
                      <a:r>
                        <a:rPr lang="en-US" sz="1600" b="1" dirty="0" smtClean="0">
                          <a:solidFill>
                            <a:schemeClr val="bg1"/>
                          </a:solidFill>
                          <a:cs typeface="2  Nazanin" panose="00000400000000000000" pitchFamily="2" charset="-78"/>
                        </a:rPr>
                        <a:t> </a:t>
                      </a:r>
                    </a:p>
                  </a:txBody>
                  <a:tcPr anchor="ctr"/>
                </a:tc>
                <a:tc rowSpan="2">
                  <a:txBody>
                    <a:bodyPr/>
                    <a:lstStyle/>
                    <a:p>
                      <a:pPr algn="ctr" rtl="1"/>
                      <a:r>
                        <a:rPr lang="fa-IR" sz="1600" b="1" dirty="0" smtClean="0">
                          <a:solidFill>
                            <a:schemeClr val="bg1"/>
                          </a:solidFill>
                          <a:cs typeface="2  Nazanin" panose="00000400000000000000" pitchFamily="2" charset="-78"/>
                        </a:rPr>
                        <a:t>آخرین سن</a:t>
                      </a:r>
                      <a:r>
                        <a:rPr lang="fa-IR" sz="1600" b="1" baseline="0" dirty="0" smtClean="0">
                          <a:solidFill>
                            <a:schemeClr val="bg1"/>
                          </a:solidFill>
                          <a:cs typeface="2  Nazanin" panose="00000400000000000000" pitchFamily="2" charset="-78"/>
                        </a:rPr>
                        <a:t> بارداری برای استفاده از منحنی </a:t>
                      </a:r>
                      <a:r>
                        <a:rPr lang="en-US" sz="1600" b="1" dirty="0" smtClean="0">
                          <a:solidFill>
                            <a:schemeClr val="bg1"/>
                          </a:solidFill>
                          <a:cs typeface="2  Nazanin" panose="00000400000000000000" pitchFamily="2" charset="-78"/>
                        </a:rPr>
                        <a:t>intergrowth- 21 </a:t>
                      </a:r>
                      <a:r>
                        <a:rPr lang="en-US" sz="1600" b="0" dirty="0" err="1" smtClean="0">
                          <a:solidFill>
                            <a:schemeClr val="bg1"/>
                          </a:solidFill>
                          <a:cs typeface="2  Nazanin" panose="00000400000000000000" pitchFamily="2" charset="-78"/>
                        </a:rPr>
                        <a:t>st</a:t>
                      </a:r>
                      <a:r>
                        <a:rPr lang="en-US" sz="1600" b="1" dirty="0" smtClean="0">
                          <a:solidFill>
                            <a:schemeClr val="bg1"/>
                          </a:solidFill>
                          <a:cs typeface="2  Nazanin" panose="00000400000000000000" pitchFamily="2" charset="-78"/>
                        </a:rPr>
                        <a:t> </a:t>
                      </a:r>
                      <a:endParaRPr lang="en-US" sz="1600" b="1" dirty="0">
                        <a:solidFill>
                          <a:schemeClr val="bg1"/>
                        </a:solidFill>
                        <a:cs typeface="2  Nazanin" panose="00000400000000000000" pitchFamily="2" charset="-78"/>
                      </a:endParaRPr>
                    </a:p>
                  </a:txBody>
                  <a:tcPr anchor="ctr"/>
                </a:tc>
                <a:tc rowSpan="2">
                  <a:txBody>
                    <a:bodyPr/>
                    <a:lstStyle/>
                    <a:p>
                      <a:pPr algn="ctr" rtl="1"/>
                      <a:r>
                        <a:rPr lang="fa-IR" sz="1600" b="1" dirty="0" smtClean="0">
                          <a:solidFill>
                            <a:schemeClr val="bg1"/>
                          </a:solidFill>
                          <a:cs typeface="2  Nazanin" panose="00000400000000000000" pitchFamily="2" charset="-78"/>
                        </a:rPr>
                        <a:t>سن بارداری هنگام تولد ( هفته )</a:t>
                      </a:r>
                      <a:endParaRPr lang="en-US" sz="1600" b="1" dirty="0">
                        <a:solidFill>
                          <a:schemeClr val="bg1"/>
                        </a:solidFill>
                        <a:cs typeface="2  Nazanin" panose="00000400000000000000" pitchFamily="2" charset="-78"/>
                      </a:endParaRPr>
                    </a:p>
                  </a:txBody>
                  <a:tcPr anchor="ctr"/>
                </a:tc>
                <a:extLst>
                  <a:ext uri="{0D108BD9-81ED-4DB2-BD59-A6C34878D82A}">
                    <a16:rowId xmlns:a16="http://schemas.microsoft.com/office/drawing/2014/main" val="2522795943"/>
                  </a:ext>
                </a:extLst>
              </a:tr>
              <a:tr h="370840">
                <a:tc>
                  <a:txBody>
                    <a:bodyPr/>
                    <a:lstStyle/>
                    <a:p>
                      <a:pPr algn="ctr" rtl="1"/>
                      <a:r>
                        <a:rPr lang="fa-IR" b="1" dirty="0" smtClean="0">
                          <a:cs typeface="2  Nazanin" panose="00000400000000000000" pitchFamily="2" charset="-78"/>
                        </a:rPr>
                        <a:t>دورسر</a:t>
                      </a:r>
                      <a:endParaRPr lang="en-US" b="1" dirty="0">
                        <a:cs typeface="2  Nazanin" panose="00000400000000000000" pitchFamily="2" charset="-78"/>
                      </a:endParaRPr>
                    </a:p>
                  </a:txBody>
                  <a:tcPr>
                    <a:solidFill>
                      <a:schemeClr val="accent1">
                        <a:lumMod val="60000"/>
                        <a:lumOff val="40000"/>
                      </a:schemeClr>
                    </a:solidFill>
                  </a:tcPr>
                </a:tc>
                <a:tc>
                  <a:txBody>
                    <a:bodyPr/>
                    <a:lstStyle/>
                    <a:p>
                      <a:pPr algn="ctr" rtl="1"/>
                      <a:r>
                        <a:rPr lang="fa-IR" b="1" dirty="0" smtClean="0">
                          <a:cs typeface="2  Nazanin" panose="00000400000000000000" pitchFamily="2" charset="-78"/>
                        </a:rPr>
                        <a:t>قد </a:t>
                      </a:r>
                      <a:endParaRPr lang="en-US" b="1" dirty="0">
                        <a:cs typeface="2  Nazanin" panose="00000400000000000000" pitchFamily="2" charset="-78"/>
                      </a:endParaRPr>
                    </a:p>
                  </a:txBody>
                  <a:tcPr>
                    <a:solidFill>
                      <a:schemeClr val="accent1">
                        <a:lumMod val="60000"/>
                        <a:lumOff val="40000"/>
                      </a:schemeClr>
                    </a:solidFill>
                  </a:tcPr>
                </a:tc>
                <a:tc>
                  <a:txBody>
                    <a:bodyPr/>
                    <a:lstStyle/>
                    <a:p>
                      <a:pPr algn="ctr" rtl="1"/>
                      <a:r>
                        <a:rPr lang="fa-IR" b="1" dirty="0" smtClean="0">
                          <a:cs typeface="2  Nazanin" panose="00000400000000000000" pitchFamily="2" charset="-78"/>
                        </a:rPr>
                        <a:t>وزن </a:t>
                      </a:r>
                      <a:endParaRPr lang="en-US" b="1" dirty="0">
                        <a:cs typeface="2  Nazanin" panose="00000400000000000000" pitchFamily="2" charset="-78"/>
                      </a:endParaRPr>
                    </a:p>
                  </a:txBody>
                  <a:tcPr>
                    <a:solidFill>
                      <a:schemeClr val="accent1">
                        <a:lumMod val="60000"/>
                        <a:lumOff val="40000"/>
                      </a:schemeClr>
                    </a:solidFill>
                  </a:tcPr>
                </a:tc>
                <a:tc vMerge="1">
                  <a:txBody>
                    <a:bodyPr/>
                    <a:lstStyle/>
                    <a:p>
                      <a:pPr algn="ctr" rtl="1"/>
                      <a:endParaRPr lang="en-US" b="1" dirty="0">
                        <a:cs typeface="2  Nazanin" panose="00000400000000000000" pitchFamily="2" charset="-78"/>
                      </a:endParaRPr>
                    </a:p>
                  </a:txBody>
                  <a:tcPr/>
                </a:tc>
                <a:tc vMerge="1">
                  <a:txBody>
                    <a:bodyPr/>
                    <a:lstStyle/>
                    <a:p>
                      <a:pPr algn="ctr" rtl="1"/>
                      <a:endParaRPr lang="en-US" b="1" dirty="0">
                        <a:cs typeface="2  Nazanin" panose="00000400000000000000" pitchFamily="2" charset="-78"/>
                      </a:endParaRPr>
                    </a:p>
                  </a:txBody>
                  <a:tcPr/>
                </a:tc>
                <a:tc vMerge="1">
                  <a:txBody>
                    <a:bodyPr/>
                    <a:lstStyle/>
                    <a:p>
                      <a:pPr algn="ctr" rtl="1"/>
                      <a:endParaRPr lang="en-US" b="1" dirty="0">
                        <a:cs typeface="2  Nazanin" panose="00000400000000000000" pitchFamily="2" charset="-78"/>
                      </a:endParaRPr>
                    </a:p>
                  </a:txBody>
                  <a:tcPr/>
                </a:tc>
                <a:tc vMerge="1">
                  <a:txBody>
                    <a:bodyPr/>
                    <a:lstStyle/>
                    <a:p>
                      <a:pPr algn="ctr" rtl="1"/>
                      <a:endParaRPr lang="en-US" b="1" dirty="0">
                        <a:cs typeface="2  Nazanin" panose="00000400000000000000" pitchFamily="2" charset="-78"/>
                      </a:endParaRPr>
                    </a:p>
                  </a:txBody>
                  <a:tcPr/>
                </a:tc>
                <a:extLst>
                  <a:ext uri="{0D108BD9-81ED-4DB2-BD59-A6C34878D82A}">
                    <a16:rowId xmlns:a16="http://schemas.microsoft.com/office/drawing/2014/main" val="809363961"/>
                  </a:ext>
                </a:extLst>
              </a:tr>
              <a:tr h="370840">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6 ماه </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9 ماه و صفر روز</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64 هفته </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28</a:t>
                      </a:r>
                      <a:endParaRPr lang="en-US" b="1" dirty="0">
                        <a:cs typeface="2  Nazanin" panose="00000400000000000000" pitchFamily="2" charset="-78"/>
                      </a:endParaRPr>
                    </a:p>
                  </a:txBody>
                  <a:tcPr/>
                </a:tc>
                <a:extLst>
                  <a:ext uri="{0D108BD9-81ED-4DB2-BD59-A6C34878D82A}">
                    <a16:rowId xmlns:a16="http://schemas.microsoft.com/office/drawing/2014/main" val="4209610917"/>
                  </a:ext>
                </a:extLst>
              </a:tr>
              <a:tr h="370840">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8 ماه 21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29</a:t>
                      </a:r>
                      <a:endParaRPr lang="en-US" b="1" dirty="0">
                        <a:cs typeface="2  Nazanin" panose="00000400000000000000" pitchFamily="2" charset="-78"/>
                      </a:endParaRPr>
                    </a:p>
                  </a:txBody>
                  <a:tcPr/>
                </a:tc>
                <a:extLst>
                  <a:ext uri="{0D108BD9-81ED-4DB2-BD59-A6C34878D82A}">
                    <a16:rowId xmlns:a16="http://schemas.microsoft.com/office/drawing/2014/main" val="1805698358"/>
                  </a:ext>
                </a:extLst>
              </a:tr>
              <a:tr h="370840">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8 ماه 14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30</a:t>
                      </a:r>
                      <a:endParaRPr lang="en-US" b="1" dirty="0">
                        <a:cs typeface="2  Nazanin" panose="00000400000000000000" pitchFamily="2" charset="-78"/>
                      </a:endParaRPr>
                    </a:p>
                  </a:txBody>
                  <a:tcPr/>
                </a:tc>
                <a:extLst>
                  <a:ext uri="{0D108BD9-81ED-4DB2-BD59-A6C34878D82A}">
                    <a16:rowId xmlns:a16="http://schemas.microsoft.com/office/drawing/2014/main" val="3811588650"/>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8 ماه 7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31</a:t>
                      </a:r>
                      <a:endParaRPr lang="en-US" b="1" dirty="0">
                        <a:cs typeface="2  Nazanin" panose="00000400000000000000" pitchFamily="2" charset="-78"/>
                      </a:endParaRPr>
                    </a:p>
                  </a:txBody>
                  <a:tcPr/>
                </a:tc>
                <a:extLst>
                  <a:ext uri="{0D108BD9-81ED-4DB2-BD59-A6C34878D82A}">
                    <a16:rowId xmlns:a16="http://schemas.microsoft.com/office/drawing/2014/main" val="238303556"/>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8 ماه صفر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32</a:t>
                      </a:r>
                      <a:endParaRPr lang="en-US" b="1" dirty="0">
                        <a:cs typeface="2  Nazanin" panose="00000400000000000000" pitchFamily="2" charset="-78"/>
                      </a:endParaRPr>
                    </a:p>
                  </a:txBody>
                  <a:tcPr/>
                </a:tc>
                <a:extLst>
                  <a:ext uri="{0D108BD9-81ED-4DB2-BD59-A6C34878D82A}">
                    <a16:rowId xmlns:a16="http://schemas.microsoft.com/office/drawing/2014/main" val="3147176483"/>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7 ماه و 21 روز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33</a:t>
                      </a:r>
                      <a:endParaRPr lang="en-US" b="1" dirty="0">
                        <a:cs typeface="2  Nazanin" panose="00000400000000000000" pitchFamily="2" charset="-78"/>
                      </a:endParaRPr>
                    </a:p>
                  </a:txBody>
                  <a:tcPr/>
                </a:tc>
                <a:extLst>
                  <a:ext uri="{0D108BD9-81ED-4DB2-BD59-A6C34878D82A}">
                    <a16:rowId xmlns:a16="http://schemas.microsoft.com/office/drawing/2014/main" val="413236432"/>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7 ماه 14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34</a:t>
                      </a:r>
                      <a:endParaRPr lang="en-US" b="1" dirty="0">
                        <a:cs typeface="2  Nazanin" panose="00000400000000000000" pitchFamily="2" charset="-78"/>
                      </a:endParaRPr>
                    </a:p>
                  </a:txBody>
                  <a:tcPr/>
                </a:tc>
                <a:extLst>
                  <a:ext uri="{0D108BD9-81ED-4DB2-BD59-A6C34878D82A}">
                    <a16:rowId xmlns:a16="http://schemas.microsoft.com/office/drawing/2014/main" val="2405275617"/>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7 ماه 7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35</a:t>
                      </a:r>
                      <a:endParaRPr lang="en-US" b="1" dirty="0">
                        <a:cs typeface="2  Nazanin" panose="00000400000000000000" pitchFamily="2" charset="-78"/>
                      </a:endParaRPr>
                    </a:p>
                  </a:txBody>
                  <a:tcPr/>
                </a:tc>
                <a:extLst>
                  <a:ext uri="{0D108BD9-81ED-4DB2-BD59-A6C34878D82A}">
                    <a16:rowId xmlns:a16="http://schemas.microsoft.com/office/drawing/2014/main" val="2821567808"/>
                  </a:ext>
                </a:extLst>
              </a:tr>
              <a:tr h="370840">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7 ماه صفر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36</a:t>
                      </a:r>
                      <a:endParaRPr lang="en-US" b="1" dirty="0">
                        <a:cs typeface="2  Nazanin" panose="00000400000000000000" pitchFamily="2" charset="-78"/>
                      </a:endParaRPr>
                    </a:p>
                  </a:txBody>
                  <a:tcPr/>
                </a:tc>
                <a:extLst>
                  <a:ext uri="{0D108BD9-81ED-4DB2-BD59-A6C34878D82A}">
                    <a16:rowId xmlns:a16="http://schemas.microsoft.com/office/drawing/2014/main" val="1405880539"/>
                  </a:ext>
                </a:extLst>
              </a:tr>
            </a:tbl>
          </a:graphicData>
        </a:graphic>
      </p:graphicFrame>
      <p:sp>
        <p:nvSpPr>
          <p:cNvPr id="2" name="Title 1"/>
          <p:cNvSpPr>
            <a:spLocks noGrp="1"/>
          </p:cNvSpPr>
          <p:nvPr>
            <p:ph type="title"/>
          </p:nvPr>
        </p:nvSpPr>
        <p:spPr>
          <a:xfrm>
            <a:off x="1219200" y="397229"/>
            <a:ext cx="10820400" cy="1293028"/>
          </a:xfrm>
        </p:spPr>
        <p:txBody>
          <a:bodyPr>
            <a:normAutofit/>
          </a:bodyPr>
          <a:lstStyle/>
          <a:p>
            <a:pPr rtl="1"/>
            <a:r>
              <a:rPr lang="fa-IR" sz="2800" dirty="0" smtClean="0">
                <a:solidFill>
                  <a:schemeClr val="accent4">
                    <a:lumMod val="75000"/>
                  </a:schemeClr>
                </a:solidFill>
                <a:cs typeface="2  Titr" panose="00000700000000000000" pitchFamily="2" charset="-78"/>
              </a:rPr>
              <a:t>جدول (1):چگونگی استفاده از منحنی های  </a:t>
            </a:r>
            <a:r>
              <a:rPr lang="en-US" sz="2800" b="1" dirty="0" smtClean="0">
                <a:solidFill>
                  <a:schemeClr val="accent4">
                    <a:lumMod val="75000"/>
                  </a:schemeClr>
                </a:solidFill>
                <a:cs typeface="2  Nazanin" panose="00000400000000000000" pitchFamily="2" charset="-78"/>
              </a:rPr>
              <a:t>intergrowth- 21</a:t>
            </a:r>
            <a:r>
              <a:rPr lang="en-US" sz="2800" b="1" dirty="0" smtClean="0">
                <a:solidFill>
                  <a:schemeClr val="accent4">
                    <a:lumMod val="75000"/>
                  </a:schemeClr>
                </a:solidFill>
                <a:cs typeface="2  Titr" panose="00000700000000000000" pitchFamily="2" charset="-78"/>
              </a:rPr>
              <a:t>st</a:t>
            </a:r>
            <a:r>
              <a:rPr lang="fa-IR" sz="2800" dirty="0" smtClean="0">
                <a:solidFill>
                  <a:schemeClr val="accent4">
                    <a:lumMod val="75000"/>
                  </a:schemeClr>
                </a:solidFill>
                <a:cs typeface="2  Titr" panose="00000700000000000000" pitchFamily="2" charset="-78"/>
              </a:rPr>
              <a:t> </a:t>
            </a:r>
            <a:endParaRPr lang="en-US" sz="2800" dirty="0"/>
          </a:p>
        </p:txBody>
      </p:sp>
      <p:pic>
        <p:nvPicPr>
          <p:cNvPr id="3" name="Picture 2"/>
          <p:cNvPicPr>
            <a:picLocks noChangeAspect="1"/>
          </p:cNvPicPr>
          <p:nvPr/>
        </p:nvPicPr>
        <p:blipFill>
          <a:blip r:embed="rId2"/>
          <a:stretch>
            <a:fillRect/>
          </a:stretch>
        </p:blipFill>
        <p:spPr>
          <a:xfrm>
            <a:off x="0" y="40864"/>
            <a:ext cx="1761897" cy="2005758"/>
          </a:xfrm>
          <a:prstGeom prst="rect">
            <a:avLst/>
          </a:prstGeom>
        </p:spPr>
      </p:pic>
    </p:spTree>
    <p:extLst>
      <p:ext uri="{BB962C8B-B14F-4D97-AF65-F5344CB8AC3E}">
        <p14:creationId xmlns:p14="http://schemas.microsoft.com/office/powerpoint/2010/main" val="3149483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18" y="901532"/>
            <a:ext cx="10190018" cy="1293028"/>
          </a:xfrm>
        </p:spPr>
        <p:txBody>
          <a:bodyPr/>
          <a:lstStyle/>
          <a:p>
            <a:pPr algn="ctr" rtl="1"/>
            <a:r>
              <a:rPr lang="fa-IR" sz="2800" dirty="0">
                <a:solidFill>
                  <a:schemeClr val="accent4">
                    <a:lumMod val="75000"/>
                  </a:schemeClr>
                </a:solidFill>
                <a:cs typeface="2  Titr" panose="00000700000000000000" pitchFamily="2" charset="-78"/>
              </a:rPr>
              <a:t>منحنی های</a:t>
            </a:r>
            <a:r>
              <a:rPr lang="en-US" sz="2800" b="1" cap="none" dirty="0">
                <a:solidFill>
                  <a:srgbClr val="7F2294">
                    <a:lumMod val="60000"/>
                    <a:lumOff val="40000"/>
                  </a:srgbClr>
                </a:solidFill>
                <a:ea typeface="+mn-ea"/>
                <a:cs typeface="2  Nazanin" panose="00000400000000000000" pitchFamily="2" charset="-78"/>
              </a:rPr>
              <a:t>(MGRS)</a:t>
            </a:r>
            <a:r>
              <a:rPr lang="fa-IR" sz="2800" b="1" cap="none" dirty="0">
                <a:solidFill>
                  <a:srgbClr val="7F2294">
                    <a:lumMod val="60000"/>
                    <a:lumOff val="40000"/>
                  </a:srgbClr>
                </a:solidFill>
                <a:ea typeface="+mn-ea"/>
                <a:cs typeface="2  Nazanin" panose="00000400000000000000" pitchFamily="2" charset="-78"/>
              </a:rPr>
              <a:t> </a:t>
            </a:r>
            <a:r>
              <a:rPr lang="en-US" sz="2800" b="1" cap="none" dirty="0">
                <a:solidFill>
                  <a:srgbClr val="7F2294">
                    <a:lumMod val="60000"/>
                    <a:lumOff val="40000"/>
                  </a:srgbClr>
                </a:solidFill>
                <a:ea typeface="+mn-ea"/>
                <a:cs typeface="2  Nazanin" panose="00000400000000000000" pitchFamily="2" charset="-78"/>
              </a:rPr>
              <a:t>The Multicenter Growth Reference  Study</a:t>
            </a:r>
            <a:endParaRPr lang="en-US" dirty="0"/>
          </a:p>
        </p:txBody>
      </p:sp>
      <p:sp>
        <p:nvSpPr>
          <p:cNvPr id="3" name="Content Placeholder 2"/>
          <p:cNvSpPr>
            <a:spLocks noGrp="1"/>
          </p:cNvSpPr>
          <p:nvPr>
            <p:ph idx="1"/>
          </p:nvPr>
        </p:nvSpPr>
        <p:spPr/>
        <p:txBody>
          <a:bodyPr/>
          <a:lstStyle/>
          <a:p>
            <a:pPr lvl="0" algn="just" rtl="1">
              <a:lnSpc>
                <a:spcPct val="150000"/>
              </a:lnSpc>
            </a:pPr>
            <a:r>
              <a:rPr lang="fa-IR" sz="2800" dirty="0" smtClean="0">
                <a:solidFill>
                  <a:prstClr val="black"/>
                </a:solidFill>
                <a:cs typeface="2  Nazanin" panose="00000400000000000000" pitchFamily="2" charset="-78"/>
              </a:rPr>
              <a:t>این نمودارهای برای کودکان ترم و برای </a:t>
            </a:r>
            <a:r>
              <a:rPr lang="fa-IR" sz="2800" i="1" u="sng" dirty="0" smtClean="0">
                <a:solidFill>
                  <a:prstClr val="black"/>
                </a:solidFill>
                <a:cs typeface="2  Nazanin" panose="00000400000000000000" pitchFamily="2" charset="-78"/>
              </a:rPr>
              <a:t>کودکان </a:t>
            </a:r>
            <a:r>
              <a:rPr lang="fa-IR" sz="2800" i="1" u="sng" dirty="0">
                <a:solidFill>
                  <a:prstClr val="black"/>
                </a:solidFill>
                <a:cs typeface="2  Nazanin" panose="00000400000000000000" pitchFamily="2" charset="-78"/>
              </a:rPr>
              <a:t>زود متولد شده </a:t>
            </a:r>
            <a:r>
              <a:rPr lang="fa-IR" sz="3600" dirty="0">
                <a:solidFill>
                  <a:srgbClr val="FF0000"/>
                </a:solidFill>
                <a:cs typeface="2  Nazanin" panose="00000400000000000000" pitchFamily="2" charset="-78"/>
              </a:rPr>
              <a:t>(</a:t>
            </a:r>
            <a:r>
              <a:rPr lang="fa-IR" sz="3600" dirty="0" smtClean="0">
                <a:solidFill>
                  <a:srgbClr val="FF0000"/>
                </a:solidFill>
                <a:cs typeface="2  Nazanin" panose="00000400000000000000" pitchFamily="2" charset="-78"/>
              </a:rPr>
              <a:t>پس </a:t>
            </a:r>
            <a:r>
              <a:rPr lang="fa-IR" sz="3600" dirty="0">
                <a:solidFill>
                  <a:srgbClr val="FF0000"/>
                </a:solidFill>
                <a:cs typeface="2  Nazanin" panose="00000400000000000000" pitchFamily="2" charset="-78"/>
              </a:rPr>
              <a:t>از 64 </a:t>
            </a:r>
            <a:r>
              <a:rPr lang="fa-IR" sz="3600" dirty="0" smtClean="0">
                <a:solidFill>
                  <a:srgbClr val="FF0000"/>
                </a:solidFill>
                <a:cs typeface="2  Nazanin" panose="00000400000000000000" pitchFamily="2" charset="-78"/>
              </a:rPr>
              <a:t>هفته) </a:t>
            </a:r>
            <a:r>
              <a:rPr lang="fa-IR" sz="2800" dirty="0">
                <a:solidFill>
                  <a:prstClr val="black"/>
                </a:solidFill>
                <a:cs typeface="2  Nazanin" panose="00000400000000000000" pitchFamily="2" charset="-78"/>
              </a:rPr>
              <a:t>با محاسبه سن اصلاح </a:t>
            </a:r>
            <a:r>
              <a:rPr lang="fa-IR" sz="2800" dirty="0" smtClean="0">
                <a:solidFill>
                  <a:prstClr val="black"/>
                </a:solidFill>
                <a:cs typeface="2  Nazanin" panose="00000400000000000000" pitchFamily="2" charset="-78"/>
              </a:rPr>
              <a:t>شده تکمیل می شود.</a:t>
            </a:r>
            <a:endParaRPr lang="en-US" sz="2800" dirty="0">
              <a:solidFill>
                <a:prstClr val="black"/>
              </a:solidFill>
              <a:cs typeface="2  Nazanin" panose="00000400000000000000" pitchFamily="2" charset="-78"/>
            </a:endParaRPr>
          </a:p>
          <a:p>
            <a:pPr algn="just" rtl="1">
              <a:lnSpc>
                <a:spcPct val="150000"/>
              </a:lnSpc>
            </a:pPr>
            <a:endParaRPr lang="en-US" dirty="0"/>
          </a:p>
        </p:txBody>
      </p:sp>
    </p:spTree>
    <p:extLst>
      <p:ext uri="{BB962C8B-B14F-4D97-AF65-F5344CB8AC3E}">
        <p14:creationId xmlns:p14="http://schemas.microsoft.com/office/powerpoint/2010/main" val="2650231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127" y="140918"/>
            <a:ext cx="8610600" cy="1293028"/>
          </a:xfrm>
        </p:spPr>
        <p:txBody>
          <a:bodyPr/>
          <a:lstStyle/>
          <a:p>
            <a:pPr rtl="1"/>
            <a:r>
              <a:rPr lang="fa-IR" sz="3200" dirty="0">
                <a:solidFill>
                  <a:srgbClr val="8D65EA">
                    <a:lumMod val="75000"/>
                  </a:srgbClr>
                </a:solidFill>
                <a:cs typeface="2  Titr" panose="00000700000000000000" pitchFamily="2" charset="-78"/>
              </a:rPr>
              <a:t>چگونگی استفاده از منحنی های </a:t>
            </a:r>
            <a:r>
              <a:rPr lang="en-US" sz="2800" dirty="0" smtClean="0">
                <a:solidFill>
                  <a:srgbClr val="8D65EA">
                    <a:lumMod val="75000"/>
                  </a:srgbClr>
                </a:solidFill>
                <a:cs typeface="2  Titr" panose="00000700000000000000" pitchFamily="2" charset="-78"/>
              </a:rPr>
              <a:t>MGRS</a:t>
            </a:r>
            <a:r>
              <a:rPr lang="fa-IR" sz="2800" dirty="0" smtClean="0">
                <a:solidFill>
                  <a:srgbClr val="8D65EA">
                    <a:lumMod val="75000"/>
                  </a:srgbClr>
                </a:solidFill>
                <a:cs typeface="2  Titr" panose="00000700000000000000" pitchFamily="2" charset="-78"/>
              </a:rPr>
              <a:t> در شیرخواران نارس</a:t>
            </a:r>
            <a:endParaRPr lang="en-US" dirty="0"/>
          </a:p>
        </p:txBody>
      </p:sp>
      <p:sp>
        <p:nvSpPr>
          <p:cNvPr id="3" name="Content Placeholder 2"/>
          <p:cNvSpPr>
            <a:spLocks noGrp="1"/>
          </p:cNvSpPr>
          <p:nvPr>
            <p:ph idx="1"/>
          </p:nvPr>
        </p:nvSpPr>
        <p:spPr>
          <a:xfrm>
            <a:off x="810491" y="1252451"/>
            <a:ext cx="10931236" cy="5189913"/>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lvl="0" indent="0" algn="r" rtl="1">
              <a:lnSpc>
                <a:spcPct val="150000"/>
              </a:lnSpc>
              <a:buNone/>
            </a:pPr>
            <a:r>
              <a:rPr lang="fa-IR" sz="3500" b="1" dirty="0" smtClean="0">
                <a:solidFill>
                  <a:srgbClr val="000000"/>
                </a:solidFill>
                <a:latin typeface="Nazanin" panose="00000400000000000000" pitchFamily="2" charset="-78"/>
                <a:ea typeface="Nazanin" panose="00000400000000000000" pitchFamily="2" charset="-78"/>
                <a:cs typeface="Nazanin" panose="00000400000000000000" pitchFamily="2" charset="-78"/>
              </a:rPr>
              <a:t>* </a:t>
            </a:r>
            <a:r>
              <a:rPr lang="fa-IR"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برای </a:t>
            </a:r>
            <a:r>
              <a:rPr lang="ar-SA"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رسم </a:t>
            </a:r>
            <a:r>
              <a:rPr lang="ar-SA" sz="2400" dirty="0">
                <a:solidFill>
                  <a:srgbClr val="000000"/>
                </a:solidFill>
                <a:latin typeface="Nazanin" panose="00000400000000000000" pitchFamily="2" charset="-78"/>
                <a:ea typeface="Nazanin" panose="00000400000000000000" pitchFamily="2" charset="-78"/>
                <a:cs typeface="Nazanin" panose="00000400000000000000" pitchFamily="2" charset="-78"/>
              </a:rPr>
              <a:t>نمودار رشد شیرخوار نارس در نمودار رشد شیرخوار ترم </a:t>
            </a:r>
            <a:r>
              <a:rPr lang="fa-IR"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a:t>
            </a:r>
            <a:r>
              <a:rPr lang="en-US" sz="2400" b="1" dirty="0" smtClean="0">
                <a:ln w="12700" cmpd="sng">
                  <a:solidFill>
                    <a:srgbClr val="8D65EA"/>
                  </a:solidFill>
                  <a:prstDash val="solid"/>
                </a:ln>
                <a:gradFill>
                  <a:gsLst>
                    <a:gs pos="0">
                      <a:srgbClr val="8D65EA"/>
                    </a:gs>
                    <a:gs pos="4000">
                      <a:srgbClr val="8D65EA">
                        <a:lumMod val="60000"/>
                        <a:lumOff val="40000"/>
                      </a:srgbClr>
                    </a:gs>
                    <a:gs pos="87000">
                      <a:srgbClr val="8D65EA">
                        <a:lumMod val="20000"/>
                        <a:lumOff val="80000"/>
                      </a:srgbClr>
                    </a:gs>
                  </a:gsLst>
                  <a:lin ang="5400000"/>
                </a:gradFill>
                <a:cs typeface="2  Nazanin" panose="00000400000000000000" pitchFamily="2" charset="-78"/>
              </a:rPr>
              <a:t>MGRS</a:t>
            </a:r>
            <a:r>
              <a:rPr lang="fa-IR" sz="2400" dirty="0" smtClean="0">
                <a:solidFill>
                  <a:prstClr val="black"/>
                </a:solidFill>
                <a:cs typeface="2  Nazanin" panose="00000400000000000000" pitchFamily="2" charset="-78"/>
              </a:rPr>
              <a:t>) </a:t>
            </a:r>
            <a:r>
              <a:rPr lang="fa-IR"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 </a:t>
            </a:r>
            <a:r>
              <a:rPr lang="ar-SA"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باید </a:t>
            </a:r>
            <a:r>
              <a:rPr lang="ar-SA" sz="2400" dirty="0">
                <a:solidFill>
                  <a:srgbClr val="FF0000"/>
                </a:solidFill>
                <a:latin typeface="Nazanin" panose="00000400000000000000" pitchFamily="2" charset="-78"/>
                <a:ea typeface="Nazanin" panose="00000400000000000000" pitchFamily="2" charset="-78"/>
                <a:cs typeface="Nazanin" panose="00000400000000000000" pitchFamily="2" charset="-78"/>
              </a:rPr>
              <a:t>سن اصلاح </a:t>
            </a:r>
            <a:r>
              <a:rPr lang="ar-SA" sz="2400" dirty="0" smtClean="0">
                <a:solidFill>
                  <a:srgbClr val="FF0000"/>
                </a:solidFill>
                <a:latin typeface="Nazanin" panose="00000400000000000000" pitchFamily="2" charset="-78"/>
                <a:ea typeface="Nazanin" panose="00000400000000000000" pitchFamily="2" charset="-78"/>
                <a:cs typeface="Nazanin" panose="00000400000000000000" pitchFamily="2" charset="-78"/>
              </a:rPr>
              <a:t>ش</a:t>
            </a:r>
            <a:r>
              <a:rPr lang="fa-IR" sz="2400" dirty="0" smtClean="0">
                <a:solidFill>
                  <a:srgbClr val="FF0000"/>
                </a:solidFill>
                <a:latin typeface="Nazanin" panose="00000400000000000000" pitchFamily="2" charset="-78"/>
                <a:ea typeface="Nazanin" panose="00000400000000000000" pitchFamily="2" charset="-78"/>
                <a:cs typeface="Nazanin" panose="00000400000000000000" pitchFamily="2" charset="-78"/>
              </a:rPr>
              <a:t>ده محاسبه </a:t>
            </a:r>
            <a:r>
              <a:rPr lang="fa-IR" sz="2400" dirty="0" smtClean="0">
                <a:solidFill>
                  <a:schemeClr val="tx1"/>
                </a:solidFill>
                <a:latin typeface="Nazanin" panose="00000400000000000000" pitchFamily="2" charset="-78"/>
                <a:ea typeface="Nazanin" panose="00000400000000000000" pitchFamily="2" charset="-78"/>
                <a:cs typeface="Nazanin" panose="00000400000000000000" pitchFamily="2" charset="-78"/>
              </a:rPr>
              <a:t>گردد</a:t>
            </a:r>
            <a:r>
              <a:rPr lang="ar-SA" sz="2400" dirty="0" smtClean="0">
                <a:solidFill>
                  <a:schemeClr val="tx1"/>
                </a:solidFill>
                <a:latin typeface="Nazanin" panose="00000400000000000000" pitchFamily="2" charset="-78"/>
                <a:ea typeface="Nazanin" panose="00000400000000000000" pitchFamily="2" charset="-78"/>
                <a:cs typeface="Nazanin" panose="00000400000000000000" pitchFamily="2" charset="-78"/>
              </a:rPr>
              <a:t> </a:t>
            </a:r>
            <a:r>
              <a:rPr lang="ar-SA"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a:t>
            </a:r>
            <a:endParaRPr lang="fa-IR"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endParaRPr>
          </a:p>
          <a:p>
            <a:pPr marL="0" lvl="0" indent="0" algn="r" rtl="1">
              <a:lnSpc>
                <a:spcPct val="150000"/>
              </a:lnSpc>
              <a:buNone/>
            </a:pPr>
            <a:r>
              <a:rPr lang="fa-IR"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الف: </a:t>
            </a:r>
            <a:r>
              <a:rPr lang="ar-SA"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ابتدا </a:t>
            </a:r>
            <a:r>
              <a:rPr lang="ar-SA" sz="2400" dirty="0">
                <a:solidFill>
                  <a:srgbClr val="FF0000"/>
                </a:solidFill>
                <a:latin typeface="Nazanin" panose="00000400000000000000" pitchFamily="2" charset="-78"/>
                <a:ea typeface="Nazanin" panose="00000400000000000000" pitchFamily="2" charset="-78"/>
                <a:cs typeface="Nazanin" panose="00000400000000000000" pitchFamily="2" charset="-78"/>
              </a:rPr>
              <a:t>سن بارداری تولد </a:t>
            </a:r>
            <a:r>
              <a:rPr lang="ar-SA" sz="2400" dirty="0" smtClean="0">
                <a:solidFill>
                  <a:srgbClr val="FF0000"/>
                </a:solidFill>
                <a:latin typeface="Nazanin" panose="00000400000000000000" pitchFamily="2" charset="-78"/>
                <a:ea typeface="Nazanin" panose="00000400000000000000" pitchFamily="2" charset="-78"/>
                <a:cs typeface="Nazanin" panose="00000400000000000000" pitchFamily="2" charset="-78"/>
              </a:rPr>
              <a:t>شیرخوار</a:t>
            </a:r>
            <a:r>
              <a:rPr lang="fa-IR" sz="2400" b="1" dirty="0">
                <a:solidFill>
                  <a:schemeClr val="tx1"/>
                </a:solidFill>
                <a:latin typeface="Nazanin" panose="00000400000000000000" pitchFamily="2" charset="-78"/>
                <a:ea typeface="Nazanin" panose="00000400000000000000" pitchFamily="2" charset="-78"/>
                <a:cs typeface="Nazanin" panose="00000400000000000000" pitchFamily="2" charset="-78"/>
              </a:rPr>
              <a:t>(</a:t>
            </a:r>
            <a:r>
              <a:rPr lang="ar-SA" sz="2400" b="1" dirty="0" smtClean="0">
                <a:solidFill>
                  <a:schemeClr val="tx1"/>
                </a:solidFill>
                <a:latin typeface="Nazanin" panose="00000400000000000000" pitchFamily="2" charset="-78"/>
                <a:ea typeface="Nazanin" panose="00000400000000000000" pitchFamily="2" charset="-78"/>
                <a:cs typeface="Nazanin" panose="00000400000000000000" pitchFamily="2" charset="-78"/>
              </a:rPr>
              <a:t> </a:t>
            </a:r>
            <a:r>
              <a:rPr lang="ar-SA" sz="2400" b="1" dirty="0">
                <a:solidFill>
                  <a:schemeClr val="tx1"/>
                </a:solidFill>
                <a:latin typeface="Nazanin" panose="00000400000000000000" pitchFamily="2" charset="-78"/>
                <a:ea typeface="Nazanin" panose="00000400000000000000" pitchFamily="2" charset="-78"/>
                <a:cs typeface="Nazanin" panose="00000400000000000000" pitchFamily="2" charset="-78"/>
              </a:rPr>
              <a:t>به هفته </a:t>
            </a:r>
            <a:r>
              <a:rPr lang="fa-IR" sz="2400" b="1" dirty="0" smtClean="0">
                <a:solidFill>
                  <a:schemeClr val="tx1"/>
                </a:solidFill>
                <a:latin typeface="Nazanin" panose="00000400000000000000" pitchFamily="2" charset="-78"/>
                <a:ea typeface="Nazanin" panose="00000400000000000000" pitchFamily="2" charset="-78"/>
                <a:cs typeface="Nazanin" panose="00000400000000000000" pitchFamily="2" charset="-78"/>
              </a:rPr>
              <a:t>)، </a:t>
            </a:r>
            <a:r>
              <a:rPr lang="ar-SA" sz="2400" dirty="0" smtClean="0">
                <a:solidFill>
                  <a:srgbClr val="FF0000"/>
                </a:solidFill>
                <a:latin typeface="Nazanin" panose="00000400000000000000" pitchFamily="2" charset="-78"/>
                <a:ea typeface="Nazanin" panose="00000400000000000000" pitchFamily="2" charset="-78"/>
                <a:cs typeface="Nazanin" panose="00000400000000000000" pitchFamily="2" charset="-78"/>
              </a:rPr>
              <a:t>از </a:t>
            </a:r>
            <a:r>
              <a:rPr lang="ar-SA" sz="2400" dirty="0">
                <a:solidFill>
                  <a:srgbClr val="FF0000"/>
                </a:solidFill>
                <a:latin typeface="Nazanin" panose="00000400000000000000" pitchFamily="2" charset="-78"/>
                <a:ea typeface="Nazanin" panose="00000400000000000000" pitchFamily="2" charset="-78"/>
                <a:cs typeface="Nazanin" panose="00000400000000000000" pitchFamily="2" charset="-78"/>
              </a:rPr>
              <a:t>هفته </a:t>
            </a:r>
            <a:r>
              <a:rPr lang="fa-IR" sz="2400" b="1" dirty="0" smtClean="0">
                <a:solidFill>
                  <a:srgbClr val="FF0000"/>
                </a:solidFill>
                <a:latin typeface="Times New Roman" panose="02020603050405020304" pitchFamily="18" charset="0"/>
                <a:ea typeface="Times New Roman" panose="02020603050405020304" pitchFamily="18" charset="0"/>
              </a:rPr>
              <a:t>40</a:t>
            </a:r>
            <a:r>
              <a:rPr lang="ar-SA" sz="2400" dirty="0" smtClean="0">
                <a:solidFill>
                  <a:srgbClr val="FF0000"/>
                </a:solidFill>
                <a:latin typeface="Nazanin" panose="00000400000000000000" pitchFamily="2" charset="-78"/>
                <a:ea typeface="Nazanin" panose="00000400000000000000" pitchFamily="2" charset="-78"/>
                <a:cs typeface="Nazanin" panose="00000400000000000000" pitchFamily="2" charset="-78"/>
              </a:rPr>
              <a:t> </a:t>
            </a:r>
            <a:r>
              <a:rPr lang="ar-SA" sz="2400" dirty="0">
                <a:solidFill>
                  <a:srgbClr val="FF0000"/>
                </a:solidFill>
                <a:latin typeface="Nazanin" panose="00000400000000000000" pitchFamily="2" charset="-78"/>
                <a:ea typeface="Nazanin" panose="00000400000000000000" pitchFamily="2" charset="-78"/>
                <a:cs typeface="Nazanin" panose="00000400000000000000" pitchFamily="2" charset="-78"/>
              </a:rPr>
              <a:t>بارداری کم</a:t>
            </a:r>
            <a:r>
              <a:rPr lang="ar-SA" sz="2400" dirty="0">
                <a:solidFill>
                  <a:srgbClr val="000000"/>
                </a:solidFill>
                <a:latin typeface="Nazanin" panose="00000400000000000000" pitchFamily="2" charset="-78"/>
                <a:ea typeface="Nazanin" panose="00000400000000000000" pitchFamily="2" charset="-78"/>
                <a:cs typeface="Nazanin" panose="00000400000000000000" pitchFamily="2" charset="-78"/>
              </a:rPr>
              <a:t> می کنیم  جواب می شود </a:t>
            </a:r>
            <a:r>
              <a:rPr lang="fa-IR"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a:t>
            </a:r>
            <a:r>
              <a:rPr lang="ar-SA"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 </a:t>
            </a:r>
            <a:r>
              <a:rPr lang="ar-SA" sz="2400" dirty="0">
                <a:solidFill>
                  <a:srgbClr val="000000"/>
                </a:solidFill>
                <a:latin typeface="Nazanin" panose="00000400000000000000" pitchFamily="2" charset="-78"/>
                <a:ea typeface="Nazanin" panose="00000400000000000000" pitchFamily="2" charset="-78"/>
                <a:cs typeface="Nazanin" panose="00000400000000000000" pitchFamily="2" charset="-78"/>
              </a:rPr>
              <a:t>تعداد هفته هایی که شیرخوار نسبت به نوزادان ترم زودتر به دنیا آمده </a:t>
            </a:r>
            <a:r>
              <a:rPr lang="ar-SA"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است</a:t>
            </a:r>
            <a:r>
              <a:rPr lang="fa-IR"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 </a:t>
            </a:r>
            <a:r>
              <a:rPr lang="ar-SA"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 </a:t>
            </a:r>
            <a:r>
              <a:rPr lang="ar-SA" sz="2400" dirty="0">
                <a:solidFill>
                  <a:srgbClr val="000000"/>
                </a:solidFill>
                <a:latin typeface="Nazanin" panose="00000400000000000000" pitchFamily="2" charset="-78"/>
                <a:ea typeface="Nazanin" panose="00000400000000000000" pitchFamily="2" charset="-78"/>
                <a:cs typeface="Nazanin" panose="00000400000000000000" pitchFamily="2" charset="-78"/>
              </a:rPr>
              <a:t>. </a:t>
            </a:r>
            <a:endParaRPr lang="fa-IR"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endParaRPr>
          </a:p>
          <a:p>
            <a:pPr marL="0" lvl="0" indent="0" algn="r" rtl="1">
              <a:lnSpc>
                <a:spcPct val="150000"/>
              </a:lnSpc>
              <a:buNone/>
            </a:pPr>
            <a:r>
              <a:rPr lang="fa-IR"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ب: </a:t>
            </a:r>
            <a:r>
              <a:rPr lang="ar-SA"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عدد </a:t>
            </a:r>
            <a:r>
              <a:rPr lang="ar-SA" sz="2400" dirty="0">
                <a:solidFill>
                  <a:srgbClr val="000000"/>
                </a:solidFill>
                <a:latin typeface="Nazanin" panose="00000400000000000000" pitchFamily="2" charset="-78"/>
                <a:ea typeface="Nazanin" panose="00000400000000000000" pitchFamily="2" charset="-78"/>
                <a:cs typeface="Nazanin" panose="00000400000000000000" pitchFamily="2" charset="-78"/>
              </a:rPr>
              <a:t>بدست آمده را </a:t>
            </a:r>
            <a:r>
              <a:rPr lang="ar-SA" sz="2400" dirty="0">
                <a:solidFill>
                  <a:srgbClr val="FF0000"/>
                </a:solidFill>
                <a:latin typeface="Nazanin" panose="00000400000000000000" pitchFamily="2" charset="-78"/>
                <a:ea typeface="Nazanin" panose="00000400000000000000" pitchFamily="2" charset="-78"/>
                <a:cs typeface="Nazanin" panose="00000400000000000000" pitchFamily="2" charset="-78"/>
              </a:rPr>
              <a:t>به </a:t>
            </a:r>
            <a:r>
              <a:rPr lang="en-US" sz="2400" b="1" dirty="0">
                <a:solidFill>
                  <a:srgbClr val="FF0000"/>
                </a:solidFill>
                <a:latin typeface="Times New Roman" panose="02020603050405020304" pitchFamily="18" charset="0"/>
                <a:ea typeface="Times New Roman" panose="02020603050405020304" pitchFamily="18" charset="0"/>
              </a:rPr>
              <a:t>4</a:t>
            </a:r>
            <a:r>
              <a:rPr lang="ar-SA" sz="2400" dirty="0">
                <a:solidFill>
                  <a:srgbClr val="FF0000"/>
                </a:solidFill>
                <a:latin typeface="Nazanin" panose="00000400000000000000" pitchFamily="2" charset="-78"/>
                <a:ea typeface="Nazanin" panose="00000400000000000000" pitchFamily="2" charset="-78"/>
                <a:cs typeface="Nazanin" panose="00000400000000000000" pitchFamily="2" charset="-78"/>
              </a:rPr>
              <a:t> تقسیم </a:t>
            </a:r>
            <a:r>
              <a:rPr lang="ar-SA" sz="2400" dirty="0">
                <a:solidFill>
                  <a:srgbClr val="000000"/>
                </a:solidFill>
                <a:latin typeface="Nazanin" panose="00000400000000000000" pitchFamily="2" charset="-78"/>
                <a:ea typeface="Nazanin" panose="00000400000000000000" pitchFamily="2" charset="-78"/>
                <a:cs typeface="Nazanin" panose="00000400000000000000" pitchFamily="2" charset="-78"/>
              </a:rPr>
              <a:t>می </a:t>
            </a:r>
            <a:r>
              <a:rPr lang="ar-SA"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کنیم</a:t>
            </a:r>
            <a:r>
              <a:rPr lang="fa-IR"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 تا به ماه و هفته تبدیل گردد.</a:t>
            </a:r>
            <a:r>
              <a:rPr lang="ar-SA"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  </a:t>
            </a:r>
            <a:endParaRPr lang="fa-IR"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endParaRPr>
          </a:p>
          <a:p>
            <a:pPr marL="0" lvl="0" indent="0" algn="r" rtl="1">
              <a:lnSpc>
                <a:spcPct val="150000"/>
              </a:lnSpc>
              <a:buNone/>
            </a:pPr>
            <a:r>
              <a:rPr lang="fa-IR" sz="2400" dirty="0">
                <a:solidFill>
                  <a:srgbClr val="000000"/>
                </a:solidFill>
                <a:latin typeface="Nazanin" panose="00000400000000000000" pitchFamily="2" charset="-78"/>
                <a:ea typeface="Nazanin" panose="00000400000000000000" pitchFamily="2" charset="-78"/>
                <a:cs typeface="Nazanin" panose="00000400000000000000" pitchFamily="2" charset="-78"/>
              </a:rPr>
              <a:t>ج:</a:t>
            </a:r>
            <a:r>
              <a:rPr lang="ar-SA"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rPr>
              <a:t>برای </a:t>
            </a:r>
            <a:r>
              <a:rPr lang="ar-SA" sz="2400" dirty="0">
                <a:solidFill>
                  <a:srgbClr val="000000"/>
                </a:solidFill>
                <a:latin typeface="Nazanin" panose="00000400000000000000" pitchFamily="2" charset="-78"/>
                <a:ea typeface="Nazanin" panose="00000400000000000000" pitchFamily="2" charset="-78"/>
                <a:cs typeface="Nazanin" panose="00000400000000000000" pitchFamily="2" charset="-78"/>
              </a:rPr>
              <a:t>رسم منحنی  ، </a:t>
            </a:r>
            <a:r>
              <a:rPr lang="ar-SA" sz="2400" dirty="0">
                <a:solidFill>
                  <a:srgbClr val="FF0000"/>
                </a:solidFill>
                <a:latin typeface="Nazanin" panose="00000400000000000000" pitchFamily="2" charset="-78"/>
                <a:ea typeface="Nazanin" panose="00000400000000000000" pitchFamily="2" charset="-78"/>
                <a:cs typeface="Nazanin" panose="00000400000000000000" pitchFamily="2" charset="-78"/>
              </a:rPr>
              <a:t>عدد بدست آمده </a:t>
            </a:r>
            <a:r>
              <a:rPr lang="ar-SA" sz="2400" dirty="0" smtClean="0">
                <a:solidFill>
                  <a:srgbClr val="FF0000"/>
                </a:solidFill>
                <a:latin typeface="Nazanin" panose="00000400000000000000" pitchFamily="2" charset="-78"/>
                <a:ea typeface="Nazanin" panose="00000400000000000000" pitchFamily="2" charset="-78"/>
                <a:cs typeface="Nazanin" panose="00000400000000000000" pitchFamily="2" charset="-78"/>
              </a:rPr>
              <a:t>را </a:t>
            </a:r>
            <a:r>
              <a:rPr lang="ar-SA" sz="2400" dirty="0">
                <a:solidFill>
                  <a:srgbClr val="FF0000"/>
                </a:solidFill>
                <a:latin typeface="Nazanin" panose="00000400000000000000" pitchFamily="2" charset="-78"/>
                <a:ea typeface="Nazanin" panose="00000400000000000000" pitchFamily="2" charset="-78"/>
                <a:cs typeface="Nazanin" panose="00000400000000000000" pitchFamily="2" charset="-78"/>
              </a:rPr>
              <a:t>از سن تقویمی </a:t>
            </a:r>
            <a:r>
              <a:rPr lang="fa-IR" sz="2400" b="1" dirty="0" smtClean="0">
                <a:solidFill>
                  <a:schemeClr val="tx1"/>
                </a:solidFill>
                <a:latin typeface="Nazanin" panose="00000400000000000000" pitchFamily="2" charset="-78"/>
                <a:ea typeface="Nazanin" panose="00000400000000000000" pitchFamily="2" charset="-78"/>
                <a:cs typeface="Nazanin" panose="00000400000000000000" pitchFamily="2" charset="-78"/>
              </a:rPr>
              <a:t>(</a:t>
            </a:r>
            <a:r>
              <a:rPr lang="ar-SA" sz="2400" b="1" dirty="0" smtClean="0">
                <a:solidFill>
                  <a:schemeClr val="tx1"/>
                </a:solidFill>
                <a:latin typeface="Nazanin" panose="00000400000000000000" pitchFamily="2" charset="-78"/>
                <a:ea typeface="Nazanin" panose="00000400000000000000" pitchFamily="2" charset="-78"/>
                <a:cs typeface="Nazanin" panose="00000400000000000000" pitchFamily="2" charset="-78"/>
              </a:rPr>
              <a:t> </a:t>
            </a:r>
            <a:r>
              <a:rPr lang="ar-SA" sz="2400" b="1" dirty="0">
                <a:solidFill>
                  <a:schemeClr val="tx1"/>
                </a:solidFill>
                <a:latin typeface="Nazanin" panose="00000400000000000000" pitchFamily="2" charset="-78"/>
                <a:ea typeface="Nazanin" panose="00000400000000000000" pitchFamily="2" charset="-78"/>
                <a:cs typeface="Nazanin" panose="00000400000000000000" pitchFamily="2" charset="-78"/>
              </a:rPr>
              <a:t>به </a:t>
            </a:r>
            <a:r>
              <a:rPr lang="ar-SA" sz="2400" b="1" dirty="0" smtClean="0">
                <a:solidFill>
                  <a:schemeClr val="tx1"/>
                </a:solidFill>
                <a:latin typeface="Nazanin" panose="00000400000000000000" pitchFamily="2" charset="-78"/>
                <a:ea typeface="Nazanin" panose="00000400000000000000" pitchFamily="2" charset="-78"/>
                <a:cs typeface="Nazanin" panose="00000400000000000000" pitchFamily="2" charset="-78"/>
              </a:rPr>
              <a:t>ماه</a:t>
            </a:r>
            <a:r>
              <a:rPr lang="fa-IR" sz="2400" b="1" dirty="0" smtClean="0">
                <a:solidFill>
                  <a:schemeClr val="tx1"/>
                </a:solidFill>
                <a:latin typeface="Nazanin" panose="00000400000000000000" pitchFamily="2" charset="-78"/>
                <a:ea typeface="Nazanin" panose="00000400000000000000" pitchFamily="2" charset="-78"/>
                <a:cs typeface="Nazanin" panose="00000400000000000000" pitchFamily="2" charset="-78"/>
              </a:rPr>
              <a:t>)</a:t>
            </a:r>
            <a:r>
              <a:rPr lang="ar-SA" sz="2400" dirty="0" smtClean="0">
                <a:solidFill>
                  <a:srgbClr val="FF0000"/>
                </a:solidFill>
                <a:latin typeface="Nazanin" panose="00000400000000000000" pitchFamily="2" charset="-78"/>
                <a:ea typeface="Nazanin" panose="00000400000000000000" pitchFamily="2" charset="-78"/>
                <a:cs typeface="Nazanin" panose="00000400000000000000" pitchFamily="2" charset="-78"/>
              </a:rPr>
              <a:t>شیرخوار </a:t>
            </a:r>
            <a:r>
              <a:rPr lang="ar-SA" sz="2400" dirty="0">
                <a:solidFill>
                  <a:srgbClr val="FF0000"/>
                </a:solidFill>
                <a:latin typeface="Nazanin" panose="00000400000000000000" pitchFamily="2" charset="-78"/>
                <a:ea typeface="Nazanin" panose="00000400000000000000" pitchFamily="2" charset="-78"/>
                <a:cs typeface="Nazanin" panose="00000400000000000000" pitchFamily="2" charset="-78"/>
              </a:rPr>
              <a:t>در حال حاضر کم می کنیم </a:t>
            </a:r>
            <a:r>
              <a:rPr lang="ar-SA" sz="2400" dirty="0">
                <a:solidFill>
                  <a:srgbClr val="000000"/>
                </a:solidFill>
                <a:latin typeface="Nazanin" panose="00000400000000000000" pitchFamily="2" charset="-78"/>
                <a:ea typeface="Nazanin" panose="00000400000000000000" pitchFamily="2" charset="-78"/>
                <a:cs typeface="Nazanin" panose="00000400000000000000" pitchFamily="2" charset="-78"/>
              </a:rPr>
              <a:t>تا  بتوانیم </a:t>
            </a:r>
            <a:r>
              <a:rPr lang="ar-SA" sz="2400" dirty="0">
                <a:solidFill>
                  <a:srgbClr val="FF0000"/>
                </a:solidFill>
                <a:latin typeface="Nazanin" panose="00000400000000000000" pitchFamily="2" charset="-78"/>
                <a:ea typeface="Nazanin" panose="00000400000000000000" pitchFamily="2" charset="-78"/>
                <a:cs typeface="Nazanin" panose="00000400000000000000" pitchFamily="2" charset="-78"/>
              </a:rPr>
              <a:t>شروع</a:t>
            </a:r>
            <a:r>
              <a:rPr lang="ar-SA" sz="2400" dirty="0">
                <a:solidFill>
                  <a:srgbClr val="000000"/>
                </a:solidFill>
                <a:latin typeface="Nazanin" panose="00000400000000000000" pitchFamily="2" charset="-78"/>
                <a:ea typeface="Nazanin" panose="00000400000000000000" pitchFamily="2" charset="-78"/>
                <a:cs typeface="Nazanin" panose="00000400000000000000" pitchFamily="2" charset="-78"/>
              </a:rPr>
              <a:t>  رسم منحنی شیرخواری که  نارس به دنیا آمده را در منحنی رشد شیرخوار ترم  انجام دهیم </a:t>
            </a:r>
            <a:r>
              <a:rPr lang="fa-IR" sz="2400" dirty="0" smtClean="0">
                <a:solidFill>
                  <a:prstClr val="black"/>
                </a:solidFill>
                <a:cs typeface="2  Nazanin" panose="00000400000000000000" pitchFamily="2" charset="-78"/>
              </a:rPr>
              <a:t>.</a:t>
            </a:r>
          </a:p>
          <a:p>
            <a:pPr marL="0" lvl="0" indent="0" algn="ctr" rtl="1">
              <a:lnSpc>
                <a:spcPct val="150000"/>
              </a:lnSpc>
              <a:buNone/>
            </a:pPr>
            <a:r>
              <a:rPr lang="ar-SA" sz="2400" b="1" dirty="0" smtClean="0">
                <a:solidFill>
                  <a:srgbClr val="000000"/>
                </a:solidFill>
                <a:latin typeface="Koodak" panose="00000700000000000000" pitchFamily="2" charset="-78"/>
                <a:ea typeface="Koodak" panose="00000700000000000000" pitchFamily="2" charset="-78"/>
                <a:cs typeface="Koodak" panose="00000700000000000000" pitchFamily="2" charset="-78"/>
              </a:rPr>
              <a:t>  </a:t>
            </a:r>
            <a:r>
              <a:rPr lang="ar-SA" sz="2400" b="1" dirty="0">
                <a:solidFill>
                  <a:srgbClr val="000000"/>
                </a:solidFill>
                <a:latin typeface="Koodak" panose="00000700000000000000" pitchFamily="2" charset="-78"/>
                <a:ea typeface="Koodak" panose="00000700000000000000" pitchFamily="2" charset="-78"/>
                <a:cs typeface="Koodak" panose="00000700000000000000" pitchFamily="2" charset="-78"/>
              </a:rPr>
              <a:t>{</a:t>
            </a:r>
            <a:r>
              <a:rPr lang="ar-SA" sz="2400" b="1" dirty="0" smtClean="0">
                <a:solidFill>
                  <a:srgbClr val="000000"/>
                </a:solidFill>
                <a:latin typeface="Koodak" panose="00000700000000000000" pitchFamily="2" charset="-78"/>
                <a:ea typeface="Koodak" panose="00000700000000000000" pitchFamily="2" charset="-78"/>
                <a:cs typeface="Koodak" panose="00000700000000000000" pitchFamily="2" charset="-78"/>
              </a:rPr>
              <a:t> </a:t>
            </a:r>
            <a:r>
              <a:rPr lang="en-US" sz="2400" b="1" dirty="0">
                <a:solidFill>
                  <a:srgbClr val="000000"/>
                </a:solidFill>
                <a:latin typeface="Koodak" panose="00000700000000000000" pitchFamily="2" charset="-78"/>
                <a:ea typeface="Koodak" panose="00000700000000000000" pitchFamily="2" charset="-78"/>
                <a:cs typeface="Koodak" panose="00000700000000000000" pitchFamily="2" charset="-78"/>
              </a:rPr>
              <a:t>4</a:t>
            </a:r>
            <a:r>
              <a:rPr lang="ar-SA" sz="2400" b="1" dirty="0">
                <a:solidFill>
                  <a:srgbClr val="000000"/>
                </a:solidFill>
                <a:latin typeface="Koodak" panose="00000700000000000000" pitchFamily="2" charset="-78"/>
                <a:ea typeface="Calibri" panose="020F0502020204030204" pitchFamily="34" charset="0"/>
                <a:cs typeface="Calibri" panose="020F0502020204030204" pitchFamily="34" charset="0"/>
              </a:rPr>
              <a:t> </a:t>
            </a:r>
            <a:r>
              <a:rPr lang="ar-SA" sz="2400" b="1" dirty="0" smtClean="0">
                <a:solidFill>
                  <a:srgbClr val="000000"/>
                </a:solidFill>
                <a:latin typeface="Koodak" panose="00000700000000000000" pitchFamily="2" charset="-78"/>
                <a:ea typeface="Koodak" panose="00000700000000000000" pitchFamily="2" charset="-78"/>
                <a:cs typeface="Koodak" panose="00000700000000000000" pitchFamily="2" charset="-78"/>
              </a:rPr>
              <a:t>÷ </a:t>
            </a:r>
            <a:r>
              <a:rPr lang="fa-IR" sz="2400" b="1" dirty="0" smtClean="0">
                <a:solidFill>
                  <a:srgbClr val="000000"/>
                </a:solidFill>
                <a:latin typeface="Koodak" panose="00000700000000000000" pitchFamily="2" charset="-78"/>
                <a:ea typeface="Koodak" panose="00000700000000000000" pitchFamily="2" charset="-78"/>
                <a:cs typeface="Koodak" panose="00000700000000000000" pitchFamily="2" charset="-78"/>
              </a:rPr>
              <a:t>(</a:t>
            </a:r>
            <a:r>
              <a:rPr lang="ar-SA" sz="2400" b="1" dirty="0" smtClean="0">
                <a:solidFill>
                  <a:srgbClr val="000000"/>
                </a:solidFill>
                <a:latin typeface="Koodak" panose="00000700000000000000" pitchFamily="2" charset="-78"/>
                <a:ea typeface="Koodak" panose="00000700000000000000" pitchFamily="2" charset="-78"/>
                <a:cs typeface="Koodak" panose="00000700000000000000" pitchFamily="2" charset="-78"/>
              </a:rPr>
              <a:t>سن </a:t>
            </a:r>
            <a:r>
              <a:rPr lang="ar-SA" sz="2400" b="1" dirty="0">
                <a:solidFill>
                  <a:srgbClr val="000000"/>
                </a:solidFill>
                <a:latin typeface="Koodak" panose="00000700000000000000" pitchFamily="2" charset="-78"/>
                <a:ea typeface="Koodak" panose="00000700000000000000" pitchFamily="2" charset="-78"/>
                <a:cs typeface="Koodak" panose="00000700000000000000" pitchFamily="2" charset="-78"/>
              </a:rPr>
              <a:t>بارداری به هفته </a:t>
            </a:r>
            <a:r>
              <a:rPr lang="ar-SA" sz="2400" b="1" dirty="0" smtClean="0">
                <a:solidFill>
                  <a:srgbClr val="000000"/>
                </a:solidFill>
                <a:latin typeface="Koodak" panose="00000700000000000000" pitchFamily="2" charset="-78"/>
                <a:ea typeface="Koodak" panose="00000700000000000000" pitchFamily="2" charset="-78"/>
                <a:cs typeface="Koodak" panose="00000700000000000000" pitchFamily="2" charset="-78"/>
              </a:rPr>
              <a:t>– </a:t>
            </a:r>
            <a:r>
              <a:rPr lang="en-US" sz="2400" b="1" dirty="0" smtClean="0">
                <a:solidFill>
                  <a:srgbClr val="000000"/>
                </a:solidFill>
                <a:latin typeface="Koodak" panose="00000700000000000000" pitchFamily="2" charset="-78"/>
                <a:ea typeface="Koodak" panose="00000700000000000000" pitchFamily="2" charset="-78"/>
                <a:cs typeface="Koodak" panose="00000700000000000000" pitchFamily="2" charset="-78"/>
              </a:rPr>
              <a:t>40</a:t>
            </a:r>
            <a:r>
              <a:rPr lang="fa-IR" sz="2400" b="1" dirty="0" smtClean="0">
                <a:solidFill>
                  <a:srgbClr val="000000"/>
                </a:solidFill>
                <a:latin typeface="Koodak" panose="00000700000000000000" pitchFamily="2" charset="-78"/>
                <a:ea typeface="Koodak" panose="00000700000000000000" pitchFamily="2" charset="-78"/>
                <a:cs typeface="Koodak" panose="00000700000000000000" pitchFamily="2" charset="-78"/>
              </a:rPr>
              <a:t>)</a:t>
            </a:r>
            <a:r>
              <a:rPr lang="ar-SA" sz="2400" b="1" dirty="0" smtClean="0">
                <a:solidFill>
                  <a:srgbClr val="000000"/>
                </a:solidFill>
                <a:latin typeface="Koodak" panose="00000700000000000000" pitchFamily="2" charset="-78"/>
                <a:ea typeface="Koodak" panose="00000700000000000000" pitchFamily="2" charset="-78"/>
                <a:cs typeface="Koodak" panose="00000700000000000000" pitchFamily="2" charset="-78"/>
              </a:rPr>
              <a:t>}- </a:t>
            </a:r>
            <a:r>
              <a:rPr lang="ar-SA" sz="2400" b="1" dirty="0">
                <a:solidFill>
                  <a:srgbClr val="000000"/>
                </a:solidFill>
                <a:latin typeface="Koodak" panose="00000700000000000000" pitchFamily="2" charset="-78"/>
                <a:ea typeface="Koodak" panose="00000700000000000000" pitchFamily="2" charset="-78"/>
                <a:cs typeface="Koodak" panose="00000700000000000000" pitchFamily="2" charset="-78"/>
              </a:rPr>
              <a:t>سن تقویمی به ماه  </a:t>
            </a:r>
            <a:r>
              <a:rPr lang="ar-SA" sz="2400" b="1" dirty="0">
                <a:solidFill>
                  <a:srgbClr val="000000"/>
                </a:solidFill>
                <a:latin typeface="Koodak" panose="00000700000000000000" pitchFamily="2" charset="-78"/>
                <a:ea typeface="Calibri" panose="020F0502020204030204" pitchFamily="34" charset="0"/>
                <a:cs typeface="Calibri" panose="020F0502020204030204" pitchFamily="34" charset="0"/>
              </a:rPr>
              <a:t>= </a:t>
            </a:r>
            <a:r>
              <a:rPr lang="ar-SA" sz="2400" b="1" dirty="0">
                <a:solidFill>
                  <a:srgbClr val="000000"/>
                </a:solidFill>
                <a:latin typeface="Koodak" panose="00000700000000000000" pitchFamily="2" charset="-78"/>
                <a:ea typeface="Koodak" panose="00000700000000000000" pitchFamily="2" charset="-78"/>
                <a:cs typeface="Koodak" panose="00000700000000000000" pitchFamily="2" charset="-78"/>
              </a:rPr>
              <a:t> سن اصلاح شده برای ثبت در منحنی </a:t>
            </a:r>
            <a:r>
              <a:rPr lang="en-US" sz="2400" b="1" dirty="0">
                <a:solidFill>
                  <a:srgbClr val="000000"/>
                </a:solidFill>
                <a:latin typeface="Calibri" panose="020F0502020204030204" pitchFamily="34" charset="0"/>
                <a:ea typeface="Calibri" panose="020F0502020204030204" pitchFamily="34" charset="0"/>
                <a:cs typeface="Koodak" panose="00000700000000000000" pitchFamily="2" charset="-78"/>
              </a:rPr>
              <a:t>MGRS</a:t>
            </a:r>
            <a:endParaRPr lang="fa-IR" sz="2400" dirty="0">
              <a:solidFill>
                <a:prstClr val="black"/>
              </a:solidFill>
              <a:cs typeface="2  Nazanin" panose="00000400000000000000" pitchFamily="2" charset="-78"/>
            </a:endParaRPr>
          </a:p>
          <a:p>
            <a:endParaRPr lang="fa-IR" sz="2400" dirty="0" smtClean="0">
              <a:solidFill>
                <a:srgbClr val="000000"/>
              </a:solidFill>
              <a:latin typeface="Nazanin" panose="00000400000000000000" pitchFamily="2" charset="-78"/>
              <a:ea typeface="Nazanin" panose="00000400000000000000" pitchFamily="2" charset="-78"/>
              <a:cs typeface="Nazanin" panose="00000400000000000000" pitchFamily="2" charset="-78"/>
            </a:endParaRPr>
          </a:p>
          <a:p>
            <a:endParaRPr lang="en-US" dirty="0"/>
          </a:p>
        </p:txBody>
      </p:sp>
    </p:spTree>
    <p:extLst>
      <p:ext uri="{BB962C8B-B14F-4D97-AF65-F5344CB8AC3E}">
        <p14:creationId xmlns:p14="http://schemas.microsoft.com/office/powerpoint/2010/main" val="89081330"/>
      </p:ext>
    </p:extLst>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990601" y="1842657"/>
          <a:ext cx="10820397" cy="4648200"/>
        </p:xfrm>
        <a:graphic>
          <a:graphicData uri="http://schemas.openxmlformats.org/drawingml/2006/table">
            <a:tbl>
              <a:tblPr firstRow="1" bandRow="1">
                <a:tableStyleId>{5C22544A-7EE6-4342-B048-85BDC9FD1C3A}</a:tableStyleId>
              </a:tblPr>
              <a:tblGrid>
                <a:gridCol w="1545771">
                  <a:extLst>
                    <a:ext uri="{9D8B030D-6E8A-4147-A177-3AD203B41FA5}">
                      <a16:colId xmlns:a16="http://schemas.microsoft.com/office/drawing/2014/main" val="2699645864"/>
                    </a:ext>
                  </a:extLst>
                </a:gridCol>
                <a:gridCol w="1545771">
                  <a:extLst>
                    <a:ext uri="{9D8B030D-6E8A-4147-A177-3AD203B41FA5}">
                      <a16:colId xmlns:a16="http://schemas.microsoft.com/office/drawing/2014/main" val="2926308745"/>
                    </a:ext>
                  </a:extLst>
                </a:gridCol>
                <a:gridCol w="1545771">
                  <a:extLst>
                    <a:ext uri="{9D8B030D-6E8A-4147-A177-3AD203B41FA5}">
                      <a16:colId xmlns:a16="http://schemas.microsoft.com/office/drawing/2014/main" val="3218827626"/>
                    </a:ext>
                  </a:extLst>
                </a:gridCol>
                <a:gridCol w="1545771">
                  <a:extLst>
                    <a:ext uri="{9D8B030D-6E8A-4147-A177-3AD203B41FA5}">
                      <a16:colId xmlns:a16="http://schemas.microsoft.com/office/drawing/2014/main" val="857183162"/>
                    </a:ext>
                  </a:extLst>
                </a:gridCol>
                <a:gridCol w="1545771">
                  <a:extLst>
                    <a:ext uri="{9D8B030D-6E8A-4147-A177-3AD203B41FA5}">
                      <a16:colId xmlns:a16="http://schemas.microsoft.com/office/drawing/2014/main" val="3935289923"/>
                    </a:ext>
                  </a:extLst>
                </a:gridCol>
                <a:gridCol w="1545771">
                  <a:extLst>
                    <a:ext uri="{9D8B030D-6E8A-4147-A177-3AD203B41FA5}">
                      <a16:colId xmlns:a16="http://schemas.microsoft.com/office/drawing/2014/main" val="2424324731"/>
                    </a:ext>
                  </a:extLst>
                </a:gridCol>
                <a:gridCol w="1545771">
                  <a:extLst>
                    <a:ext uri="{9D8B030D-6E8A-4147-A177-3AD203B41FA5}">
                      <a16:colId xmlns:a16="http://schemas.microsoft.com/office/drawing/2014/main" val="3558807025"/>
                    </a:ext>
                  </a:extLst>
                </a:gridCol>
              </a:tblGrid>
              <a:tr h="845125">
                <a:tc gridSpan="3">
                  <a:txBody>
                    <a:bodyPr/>
                    <a:lstStyle/>
                    <a:p>
                      <a:pPr algn="ctr" rtl="1"/>
                      <a:r>
                        <a:rPr lang="fa-IR" sz="1800" b="1" dirty="0" smtClean="0">
                          <a:solidFill>
                            <a:schemeClr val="bg1"/>
                          </a:solidFill>
                          <a:cs typeface="2  Nazanin" panose="00000400000000000000" pitchFamily="2" charset="-78"/>
                        </a:rPr>
                        <a:t>آخرین سن اصلاح شده برای استفاده از منحنی </a:t>
                      </a:r>
                      <a:r>
                        <a:rPr lang="en-US" sz="1800" b="1" dirty="0" smtClean="0">
                          <a:solidFill>
                            <a:schemeClr val="bg1"/>
                          </a:solidFill>
                          <a:cs typeface="2  Nazanin" panose="00000400000000000000" pitchFamily="2" charset="-78"/>
                        </a:rPr>
                        <a:t>MGRS</a:t>
                      </a:r>
                      <a:r>
                        <a:rPr lang="fa-IR" sz="1800" b="1" dirty="0" smtClean="0">
                          <a:solidFill>
                            <a:schemeClr val="bg1"/>
                          </a:solidFill>
                          <a:cs typeface="2  Nazanin" panose="00000400000000000000" pitchFamily="2" charset="-78"/>
                        </a:rPr>
                        <a:t> </a:t>
                      </a:r>
                      <a:endParaRPr lang="en-US" sz="1800" b="1" dirty="0">
                        <a:solidFill>
                          <a:schemeClr val="bg1"/>
                        </a:solidFill>
                        <a:cs typeface="2  Nazanin" panose="00000400000000000000" pitchFamily="2" charset="-78"/>
                      </a:endParaRPr>
                    </a:p>
                  </a:txBody>
                  <a:tcPr anchor="ctr"/>
                </a:tc>
                <a:tc hMerge="1">
                  <a:txBody>
                    <a:bodyPr/>
                    <a:lstStyle/>
                    <a:p>
                      <a:pPr algn="r" rtl="1"/>
                      <a:endParaRPr lang="en-US" sz="1400" b="1" dirty="0">
                        <a:solidFill>
                          <a:schemeClr val="bg1"/>
                        </a:solidFill>
                        <a:cs typeface="2  Nazanin" panose="00000400000000000000" pitchFamily="2" charset="-78"/>
                      </a:endParaRPr>
                    </a:p>
                  </a:txBody>
                  <a:tcPr anchor="ctr"/>
                </a:tc>
                <a:tc hMerge="1">
                  <a:txBody>
                    <a:bodyPr/>
                    <a:lstStyle/>
                    <a:p>
                      <a:pPr algn="r" rtl="1"/>
                      <a:endParaRPr lang="en-US" sz="1400" b="1" dirty="0">
                        <a:solidFill>
                          <a:schemeClr val="bg1"/>
                        </a:solidFill>
                        <a:cs typeface="2  Nazanin" panose="00000400000000000000" pitchFamily="2" charset="-78"/>
                      </a:endParaRPr>
                    </a:p>
                  </a:txBody>
                  <a:tcPr anchor="ctr"/>
                </a:tc>
                <a:tc rowSpan="2">
                  <a:txBody>
                    <a:bodyPr/>
                    <a:lstStyle/>
                    <a:p>
                      <a:pPr algn="ctr" rtl="1"/>
                      <a:r>
                        <a:rPr lang="fa-IR" sz="1600" b="1" dirty="0" smtClean="0">
                          <a:solidFill>
                            <a:schemeClr val="bg1"/>
                          </a:solidFill>
                          <a:cs typeface="2  Nazanin" panose="00000400000000000000" pitchFamily="2" charset="-78"/>
                        </a:rPr>
                        <a:t>سن اصلاح شده برای استفاده از منحنی </a:t>
                      </a:r>
                      <a:r>
                        <a:rPr lang="en-US" sz="1600" b="1" dirty="0" smtClean="0">
                          <a:solidFill>
                            <a:schemeClr val="bg1"/>
                          </a:solidFill>
                          <a:cs typeface="2  Nazanin" panose="00000400000000000000" pitchFamily="2" charset="-78"/>
                        </a:rPr>
                        <a:t>MGRS</a:t>
                      </a:r>
                      <a:endParaRPr lang="en-US" sz="1600" b="1" dirty="0">
                        <a:solidFill>
                          <a:schemeClr val="bg1"/>
                        </a:solidFill>
                        <a:cs typeface="2  Nazanin" panose="00000400000000000000" pitchFamily="2" charset="-78"/>
                      </a:endParaRPr>
                    </a:p>
                  </a:txBody>
                  <a:tcPr anchor="ctr"/>
                </a:tc>
                <a:tc row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b="1" dirty="0" smtClean="0">
                          <a:solidFill>
                            <a:schemeClr val="bg1"/>
                          </a:solidFill>
                          <a:cs typeface="2  Nazanin" panose="00000400000000000000" pitchFamily="2" charset="-78"/>
                        </a:rPr>
                        <a:t>آخرین سن </a:t>
                      </a:r>
                      <a:r>
                        <a:rPr lang="fa-IR" sz="1600" b="1" baseline="0" dirty="0" smtClean="0">
                          <a:solidFill>
                            <a:schemeClr val="bg1"/>
                          </a:solidFill>
                          <a:cs typeface="2  Nazanin" panose="00000400000000000000" pitchFamily="2" charset="-78"/>
                        </a:rPr>
                        <a:t>تقویمی برای استفاده از منحنی </a:t>
                      </a:r>
                      <a:r>
                        <a:rPr lang="en-US" sz="1600" b="1" dirty="0" smtClean="0">
                          <a:solidFill>
                            <a:schemeClr val="bg1"/>
                          </a:solidFill>
                          <a:cs typeface="2  Nazanin" panose="00000400000000000000" pitchFamily="2" charset="-78"/>
                        </a:rPr>
                        <a:t>intergrowth- 21 </a:t>
                      </a:r>
                      <a:r>
                        <a:rPr lang="en-US" sz="1600" b="0" dirty="0" err="1" smtClean="0">
                          <a:solidFill>
                            <a:schemeClr val="bg1"/>
                          </a:solidFill>
                          <a:cs typeface="2  Nazanin" panose="00000400000000000000" pitchFamily="2" charset="-78"/>
                        </a:rPr>
                        <a:t>st</a:t>
                      </a:r>
                      <a:r>
                        <a:rPr lang="en-US" sz="1600" b="1" dirty="0" smtClean="0">
                          <a:solidFill>
                            <a:schemeClr val="bg1"/>
                          </a:solidFill>
                          <a:cs typeface="2  Nazanin" panose="00000400000000000000" pitchFamily="2" charset="-78"/>
                        </a:rPr>
                        <a:t> </a:t>
                      </a:r>
                    </a:p>
                  </a:txBody>
                  <a:tcPr anchor="ctr"/>
                </a:tc>
                <a:tc rowSpan="2">
                  <a:txBody>
                    <a:bodyPr/>
                    <a:lstStyle/>
                    <a:p>
                      <a:pPr algn="ctr" rtl="1"/>
                      <a:r>
                        <a:rPr lang="fa-IR" sz="1600" b="1" dirty="0" smtClean="0">
                          <a:solidFill>
                            <a:schemeClr val="bg1"/>
                          </a:solidFill>
                          <a:cs typeface="2  Nazanin" panose="00000400000000000000" pitchFamily="2" charset="-78"/>
                        </a:rPr>
                        <a:t>آخرین سن</a:t>
                      </a:r>
                      <a:r>
                        <a:rPr lang="fa-IR" sz="1600" b="1" baseline="0" dirty="0" smtClean="0">
                          <a:solidFill>
                            <a:schemeClr val="bg1"/>
                          </a:solidFill>
                          <a:cs typeface="2  Nazanin" panose="00000400000000000000" pitchFamily="2" charset="-78"/>
                        </a:rPr>
                        <a:t> بارداری برای استفاده از منحنی </a:t>
                      </a:r>
                      <a:r>
                        <a:rPr lang="en-US" sz="1600" b="1" dirty="0" smtClean="0">
                          <a:solidFill>
                            <a:schemeClr val="bg1"/>
                          </a:solidFill>
                          <a:cs typeface="2  Nazanin" panose="00000400000000000000" pitchFamily="2" charset="-78"/>
                        </a:rPr>
                        <a:t>intergrowth- 21 </a:t>
                      </a:r>
                      <a:r>
                        <a:rPr lang="en-US" sz="1600" b="0" dirty="0" err="1" smtClean="0">
                          <a:solidFill>
                            <a:schemeClr val="bg1"/>
                          </a:solidFill>
                          <a:cs typeface="2  Nazanin" panose="00000400000000000000" pitchFamily="2" charset="-78"/>
                        </a:rPr>
                        <a:t>st</a:t>
                      </a:r>
                      <a:r>
                        <a:rPr lang="en-US" sz="1600" b="1" dirty="0" smtClean="0">
                          <a:solidFill>
                            <a:schemeClr val="bg1"/>
                          </a:solidFill>
                          <a:cs typeface="2  Nazanin" panose="00000400000000000000" pitchFamily="2" charset="-78"/>
                        </a:rPr>
                        <a:t> </a:t>
                      </a:r>
                      <a:endParaRPr lang="en-US" sz="1600" b="1" dirty="0">
                        <a:solidFill>
                          <a:schemeClr val="bg1"/>
                        </a:solidFill>
                        <a:cs typeface="2  Nazanin" panose="00000400000000000000" pitchFamily="2" charset="-78"/>
                      </a:endParaRPr>
                    </a:p>
                  </a:txBody>
                  <a:tcPr anchor="ctr"/>
                </a:tc>
                <a:tc rowSpan="2">
                  <a:txBody>
                    <a:bodyPr/>
                    <a:lstStyle/>
                    <a:p>
                      <a:pPr algn="ctr" rtl="1"/>
                      <a:r>
                        <a:rPr lang="fa-IR" sz="1600" b="1" dirty="0" smtClean="0">
                          <a:solidFill>
                            <a:schemeClr val="bg1"/>
                          </a:solidFill>
                          <a:cs typeface="2  Nazanin" panose="00000400000000000000" pitchFamily="2" charset="-78"/>
                        </a:rPr>
                        <a:t>سن بارداری هنگام تولد ( هفته )</a:t>
                      </a:r>
                      <a:endParaRPr lang="en-US" sz="1600" b="1" dirty="0">
                        <a:solidFill>
                          <a:schemeClr val="bg1"/>
                        </a:solidFill>
                        <a:cs typeface="2  Nazanin" panose="00000400000000000000" pitchFamily="2" charset="-78"/>
                      </a:endParaRPr>
                    </a:p>
                  </a:txBody>
                  <a:tcPr anchor="ctr"/>
                </a:tc>
                <a:extLst>
                  <a:ext uri="{0D108BD9-81ED-4DB2-BD59-A6C34878D82A}">
                    <a16:rowId xmlns:a16="http://schemas.microsoft.com/office/drawing/2014/main" val="2522795943"/>
                  </a:ext>
                </a:extLst>
              </a:tr>
              <a:tr h="370840">
                <a:tc>
                  <a:txBody>
                    <a:bodyPr/>
                    <a:lstStyle/>
                    <a:p>
                      <a:pPr algn="ctr" rtl="1"/>
                      <a:r>
                        <a:rPr lang="fa-IR" b="1" dirty="0" smtClean="0">
                          <a:cs typeface="2  Nazanin" panose="00000400000000000000" pitchFamily="2" charset="-78"/>
                        </a:rPr>
                        <a:t>دورسر</a:t>
                      </a:r>
                      <a:endParaRPr lang="en-US" b="1" dirty="0">
                        <a:cs typeface="2  Nazanin" panose="00000400000000000000" pitchFamily="2" charset="-78"/>
                      </a:endParaRPr>
                    </a:p>
                  </a:txBody>
                  <a:tcPr>
                    <a:solidFill>
                      <a:schemeClr val="accent1">
                        <a:lumMod val="60000"/>
                        <a:lumOff val="40000"/>
                      </a:schemeClr>
                    </a:solidFill>
                  </a:tcPr>
                </a:tc>
                <a:tc>
                  <a:txBody>
                    <a:bodyPr/>
                    <a:lstStyle/>
                    <a:p>
                      <a:pPr algn="ctr" rtl="1"/>
                      <a:r>
                        <a:rPr lang="fa-IR" b="1" dirty="0" smtClean="0">
                          <a:cs typeface="2  Nazanin" panose="00000400000000000000" pitchFamily="2" charset="-78"/>
                        </a:rPr>
                        <a:t>قد </a:t>
                      </a:r>
                      <a:endParaRPr lang="en-US" b="1" dirty="0">
                        <a:cs typeface="2  Nazanin" panose="00000400000000000000" pitchFamily="2" charset="-78"/>
                      </a:endParaRPr>
                    </a:p>
                  </a:txBody>
                  <a:tcPr>
                    <a:solidFill>
                      <a:schemeClr val="accent1">
                        <a:lumMod val="60000"/>
                        <a:lumOff val="40000"/>
                      </a:schemeClr>
                    </a:solidFill>
                  </a:tcPr>
                </a:tc>
                <a:tc>
                  <a:txBody>
                    <a:bodyPr/>
                    <a:lstStyle/>
                    <a:p>
                      <a:pPr algn="ctr" rtl="1"/>
                      <a:r>
                        <a:rPr lang="fa-IR" b="1" dirty="0" smtClean="0">
                          <a:cs typeface="2  Nazanin" panose="00000400000000000000" pitchFamily="2" charset="-78"/>
                        </a:rPr>
                        <a:t>وزن </a:t>
                      </a:r>
                      <a:endParaRPr lang="en-US" b="1" dirty="0">
                        <a:cs typeface="2  Nazanin" panose="00000400000000000000" pitchFamily="2" charset="-78"/>
                      </a:endParaRPr>
                    </a:p>
                  </a:txBody>
                  <a:tcPr>
                    <a:solidFill>
                      <a:schemeClr val="accent1">
                        <a:lumMod val="60000"/>
                        <a:lumOff val="40000"/>
                      </a:schemeClr>
                    </a:solidFill>
                  </a:tcPr>
                </a:tc>
                <a:tc vMerge="1">
                  <a:txBody>
                    <a:bodyPr/>
                    <a:lstStyle/>
                    <a:p>
                      <a:pPr algn="ctr" rtl="1"/>
                      <a:endParaRPr lang="en-US" b="1" dirty="0">
                        <a:cs typeface="2  Nazanin" panose="00000400000000000000" pitchFamily="2" charset="-78"/>
                      </a:endParaRPr>
                    </a:p>
                  </a:txBody>
                  <a:tcPr/>
                </a:tc>
                <a:tc vMerge="1">
                  <a:txBody>
                    <a:bodyPr/>
                    <a:lstStyle/>
                    <a:p>
                      <a:pPr algn="ctr" rtl="1"/>
                      <a:endParaRPr lang="en-US" b="1" dirty="0">
                        <a:cs typeface="2  Nazanin" panose="00000400000000000000" pitchFamily="2" charset="-78"/>
                      </a:endParaRPr>
                    </a:p>
                  </a:txBody>
                  <a:tcPr/>
                </a:tc>
                <a:tc vMerge="1">
                  <a:txBody>
                    <a:bodyPr/>
                    <a:lstStyle/>
                    <a:p>
                      <a:pPr algn="ctr" rtl="1"/>
                      <a:endParaRPr lang="en-US" b="1" dirty="0">
                        <a:cs typeface="2  Nazanin" panose="00000400000000000000" pitchFamily="2" charset="-78"/>
                      </a:endParaRPr>
                    </a:p>
                  </a:txBody>
                  <a:tcPr/>
                </a:tc>
                <a:tc vMerge="1">
                  <a:txBody>
                    <a:bodyPr/>
                    <a:lstStyle/>
                    <a:p>
                      <a:pPr algn="ctr" rtl="1"/>
                      <a:endParaRPr lang="en-US" b="1" dirty="0">
                        <a:cs typeface="2  Nazanin" panose="00000400000000000000" pitchFamily="2" charset="-78"/>
                      </a:endParaRPr>
                    </a:p>
                  </a:txBody>
                  <a:tcPr/>
                </a:tc>
                <a:extLst>
                  <a:ext uri="{0D108BD9-81ED-4DB2-BD59-A6C34878D82A}">
                    <a16:rowId xmlns:a16="http://schemas.microsoft.com/office/drawing/2014/main" val="809363961"/>
                  </a:ext>
                </a:extLst>
              </a:tr>
              <a:tr h="370840">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6 ماه </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9 ماه و صفر روز</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64 هفته </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28</a:t>
                      </a:r>
                      <a:endParaRPr lang="en-US" b="1" dirty="0">
                        <a:cs typeface="2  Nazanin" panose="00000400000000000000" pitchFamily="2" charset="-78"/>
                      </a:endParaRPr>
                    </a:p>
                  </a:txBody>
                  <a:tcPr/>
                </a:tc>
                <a:extLst>
                  <a:ext uri="{0D108BD9-81ED-4DB2-BD59-A6C34878D82A}">
                    <a16:rowId xmlns:a16="http://schemas.microsoft.com/office/drawing/2014/main" val="4209610917"/>
                  </a:ext>
                </a:extLst>
              </a:tr>
              <a:tr h="370840">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8 ماه 21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29</a:t>
                      </a:r>
                      <a:endParaRPr lang="en-US" b="1" dirty="0">
                        <a:cs typeface="2  Nazanin" panose="00000400000000000000" pitchFamily="2" charset="-78"/>
                      </a:endParaRPr>
                    </a:p>
                  </a:txBody>
                  <a:tcPr/>
                </a:tc>
                <a:extLst>
                  <a:ext uri="{0D108BD9-81ED-4DB2-BD59-A6C34878D82A}">
                    <a16:rowId xmlns:a16="http://schemas.microsoft.com/office/drawing/2014/main" val="1805698358"/>
                  </a:ext>
                </a:extLst>
              </a:tr>
              <a:tr h="370840">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8 ماه 14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30</a:t>
                      </a:r>
                      <a:endParaRPr lang="en-US" b="1" dirty="0">
                        <a:cs typeface="2  Nazanin" panose="00000400000000000000" pitchFamily="2" charset="-78"/>
                      </a:endParaRPr>
                    </a:p>
                  </a:txBody>
                  <a:tcPr/>
                </a:tc>
                <a:extLst>
                  <a:ext uri="{0D108BD9-81ED-4DB2-BD59-A6C34878D82A}">
                    <a16:rowId xmlns:a16="http://schemas.microsoft.com/office/drawing/2014/main" val="3811588650"/>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8 ماه 7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31</a:t>
                      </a:r>
                      <a:endParaRPr lang="en-US" b="1" dirty="0">
                        <a:cs typeface="2  Nazanin" panose="00000400000000000000" pitchFamily="2" charset="-78"/>
                      </a:endParaRPr>
                    </a:p>
                  </a:txBody>
                  <a:tcPr/>
                </a:tc>
                <a:extLst>
                  <a:ext uri="{0D108BD9-81ED-4DB2-BD59-A6C34878D82A}">
                    <a16:rowId xmlns:a16="http://schemas.microsoft.com/office/drawing/2014/main" val="238303556"/>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8 ماه صفر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32</a:t>
                      </a:r>
                      <a:endParaRPr lang="en-US" b="1" dirty="0">
                        <a:cs typeface="2  Nazanin" panose="00000400000000000000" pitchFamily="2" charset="-78"/>
                      </a:endParaRPr>
                    </a:p>
                  </a:txBody>
                  <a:tcPr/>
                </a:tc>
                <a:extLst>
                  <a:ext uri="{0D108BD9-81ED-4DB2-BD59-A6C34878D82A}">
                    <a16:rowId xmlns:a16="http://schemas.microsoft.com/office/drawing/2014/main" val="3147176483"/>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7 ماه و 21 روز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33</a:t>
                      </a:r>
                      <a:endParaRPr lang="en-US" b="1" dirty="0">
                        <a:cs typeface="2  Nazanin" panose="00000400000000000000" pitchFamily="2" charset="-78"/>
                      </a:endParaRPr>
                    </a:p>
                  </a:txBody>
                  <a:tcPr/>
                </a:tc>
                <a:extLst>
                  <a:ext uri="{0D108BD9-81ED-4DB2-BD59-A6C34878D82A}">
                    <a16:rowId xmlns:a16="http://schemas.microsoft.com/office/drawing/2014/main" val="413236432"/>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7 ماه 14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34</a:t>
                      </a:r>
                      <a:endParaRPr lang="en-US" b="1" dirty="0">
                        <a:cs typeface="2  Nazanin" panose="00000400000000000000" pitchFamily="2" charset="-78"/>
                      </a:endParaRPr>
                    </a:p>
                  </a:txBody>
                  <a:tcPr/>
                </a:tc>
                <a:extLst>
                  <a:ext uri="{0D108BD9-81ED-4DB2-BD59-A6C34878D82A}">
                    <a16:rowId xmlns:a16="http://schemas.microsoft.com/office/drawing/2014/main" val="2405275617"/>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7 ماه 7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35</a:t>
                      </a:r>
                      <a:endParaRPr lang="en-US" b="1" dirty="0">
                        <a:cs typeface="2  Nazanin" panose="00000400000000000000" pitchFamily="2" charset="-78"/>
                      </a:endParaRPr>
                    </a:p>
                  </a:txBody>
                  <a:tcPr/>
                </a:tc>
                <a:extLst>
                  <a:ext uri="{0D108BD9-81ED-4DB2-BD59-A6C34878D82A}">
                    <a16:rowId xmlns:a16="http://schemas.microsoft.com/office/drawing/2014/main" val="2821567808"/>
                  </a:ext>
                </a:extLst>
              </a:tr>
              <a:tr h="370840">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7 ماه صفر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36</a:t>
                      </a:r>
                      <a:endParaRPr lang="en-US" b="1" dirty="0">
                        <a:cs typeface="2  Nazanin" panose="00000400000000000000" pitchFamily="2" charset="-78"/>
                      </a:endParaRPr>
                    </a:p>
                  </a:txBody>
                  <a:tcPr/>
                </a:tc>
                <a:extLst>
                  <a:ext uri="{0D108BD9-81ED-4DB2-BD59-A6C34878D82A}">
                    <a16:rowId xmlns:a16="http://schemas.microsoft.com/office/drawing/2014/main" val="1405880539"/>
                  </a:ext>
                </a:extLst>
              </a:tr>
            </a:tbl>
          </a:graphicData>
        </a:graphic>
      </p:graphicFrame>
      <p:sp>
        <p:nvSpPr>
          <p:cNvPr id="2" name="Title 1"/>
          <p:cNvSpPr>
            <a:spLocks noGrp="1"/>
          </p:cNvSpPr>
          <p:nvPr>
            <p:ph type="title"/>
          </p:nvPr>
        </p:nvSpPr>
        <p:spPr>
          <a:xfrm>
            <a:off x="1219200" y="577339"/>
            <a:ext cx="10820400" cy="1293028"/>
          </a:xfrm>
        </p:spPr>
        <p:txBody>
          <a:bodyPr>
            <a:normAutofit/>
          </a:bodyPr>
          <a:lstStyle/>
          <a:p>
            <a:pPr rtl="1"/>
            <a:r>
              <a:rPr lang="fa-IR" sz="2800" dirty="0" smtClean="0">
                <a:solidFill>
                  <a:schemeClr val="accent4">
                    <a:lumMod val="75000"/>
                  </a:schemeClr>
                </a:solidFill>
                <a:cs typeface="2  Titr" panose="00000700000000000000" pitchFamily="2" charset="-78"/>
              </a:rPr>
              <a:t>جدول (1):چگونگی استفاده از منحنی های  </a:t>
            </a:r>
            <a:r>
              <a:rPr lang="en-US" sz="2800" b="1" dirty="0" smtClean="0">
                <a:solidFill>
                  <a:schemeClr val="accent4">
                    <a:lumMod val="75000"/>
                  </a:schemeClr>
                </a:solidFill>
                <a:cs typeface="2  Nazanin" panose="00000400000000000000" pitchFamily="2" charset="-78"/>
              </a:rPr>
              <a:t>intergrowth- 21</a:t>
            </a:r>
            <a:r>
              <a:rPr lang="en-US" sz="2800" b="1" dirty="0" smtClean="0">
                <a:solidFill>
                  <a:schemeClr val="accent4">
                    <a:lumMod val="75000"/>
                  </a:schemeClr>
                </a:solidFill>
                <a:cs typeface="2  Titr" panose="00000700000000000000" pitchFamily="2" charset="-78"/>
              </a:rPr>
              <a:t>st</a:t>
            </a:r>
            <a:r>
              <a:rPr lang="fa-IR" sz="2800" dirty="0" smtClean="0">
                <a:solidFill>
                  <a:schemeClr val="accent4">
                    <a:lumMod val="75000"/>
                  </a:schemeClr>
                </a:solidFill>
                <a:cs typeface="2  Titr" panose="00000700000000000000" pitchFamily="2" charset="-78"/>
              </a:rPr>
              <a:t> </a:t>
            </a:r>
            <a:endParaRPr lang="en-US" sz="2800" dirty="0"/>
          </a:p>
        </p:txBody>
      </p:sp>
      <p:pic>
        <p:nvPicPr>
          <p:cNvPr id="3" name="Picture 2"/>
          <p:cNvPicPr>
            <a:picLocks noChangeAspect="1"/>
          </p:cNvPicPr>
          <p:nvPr/>
        </p:nvPicPr>
        <p:blipFill>
          <a:blip r:embed="rId2"/>
          <a:stretch>
            <a:fillRect/>
          </a:stretch>
        </p:blipFill>
        <p:spPr>
          <a:xfrm>
            <a:off x="0" y="40864"/>
            <a:ext cx="1761897" cy="2005758"/>
          </a:xfrm>
          <a:prstGeom prst="rect">
            <a:avLst/>
          </a:prstGeom>
        </p:spPr>
      </p:pic>
    </p:spTree>
    <p:extLst>
      <p:ext uri="{BB962C8B-B14F-4D97-AF65-F5344CB8AC3E}">
        <p14:creationId xmlns:p14="http://schemas.microsoft.com/office/powerpoint/2010/main" val="34223369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292" y="2770911"/>
            <a:ext cx="3345873" cy="2050474"/>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fa-IR" sz="5400" cap="none" dirty="0" smtClean="0">
                <a:ln w="0"/>
                <a:solidFill>
                  <a:schemeClr val="tx1"/>
                </a:solidFill>
                <a:effectLst>
                  <a:outerShdw blurRad="38100" dist="19050" dir="2700000" algn="tl" rotWithShape="0">
                    <a:schemeClr val="dk1">
                      <a:alpha val="40000"/>
                    </a:schemeClr>
                  </a:outerShdw>
                </a:effectLst>
                <a:cs typeface="2  Titr" panose="00000700000000000000" pitchFamily="2" charset="-78"/>
              </a:rPr>
              <a:t>تمرین</a:t>
            </a:r>
            <a:endParaRPr lang="en-US" sz="5400" cap="none" dirty="0">
              <a:ln w="0"/>
              <a:solidFill>
                <a:schemeClr val="tx1"/>
              </a:solidFill>
              <a:effectLst>
                <a:outerShdw blurRad="38100" dist="19050" dir="2700000" algn="tl" rotWithShape="0">
                  <a:schemeClr val="dk1">
                    <a:alpha val="40000"/>
                  </a:schemeClr>
                </a:outerShdw>
              </a:effectLst>
            </a:endParaRPr>
          </a:p>
        </p:txBody>
      </p:sp>
      <p:sp>
        <p:nvSpPr>
          <p:cNvPr id="5" name="Cloud Callout 4"/>
          <p:cNvSpPr/>
          <p:nvPr/>
        </p:nvSpPr>
        <p:spPr>
          <a:xfrm>
            <a:off x="6774873" y="221672"/>
            <a:ext cx="2909454" cy="1648692"/>
          </a:xfrm>
          <a:prstGeom prst="cloudCallout">
            <a:avLst>
              <a:gd name="adj1" fmla="val -47825"/>
              <a:gd name="adj2" fmla="val 10424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7352707" y="374072"/>
            <a:ext cx="1753785" cy="2064328"/>
          </a:xfrm>
          <a:prstGeom prst="rect">
            <a:avLst/>
          </a:prstGeom>
        </p:spPr>
      </p:pic>
    </p:spTree>
    <p:extLst>
      <p:ext uri="{BB962C8B-B14F-4D97-AF65-F5344CB8AC3E}">
        <p14:creationId xmlns:p14="http://schemas.microsoft.com/office/powerpoint/2010/main" val="4345262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688" y="814771"/>
            <a:ext cx="10266218" cy="5264726"/>
          </a:xfrm>
        </p:spPr>
        <p:txBody>
          <a:bodyPr>
            <a:noAutofit/>
          </a:bodyPr>
          <a:lstStyle/>
          <a:p>
            <a:pPr algn="ctr" rtl="1">
              <a:lnSpc>
                <a:spcPct val="100000"/>
              </a:lnSpc>
            </a:pPr>
            <a:r>
              <a:rPr lang="fa-IR" sz="3600" dirty="0">
                <a:latin typeface="+mn-lt"/>
                <a:ea typeface="+mn-ea"/>
                <a:cs typeface="2  Nazanin" panose="00000400000000000000" pitchFamily="2" charset="-78"/>
              </a:rPr>
              <a:t>درجهان</a:t>
            </a:r>
            <a:r>
              <a:rPr lang="en-US" sz="3600" dirty="0">
                <a:latin typeface="+mn-lt"/>
                <a:ea typeface="+mn-ea"/>
                <a:cs typeface="2  Nazanin" panose="00000400000000000000" pitchFamily="2" charset="-78"/>
              </a:rPr>
              <a:t> </a:t>
            </a:r>
            <a:r>
              <a:rPr lang="fa-IR" sz="3600" dirty="0">
                <a:latin typeface="+mn-lt"/>
                <a:ea typeface="+mn-ea"/>
                <a:cs typeface="2  Nazanin" panose="00000400000000000000" pitchFamily="2" charset="-78"/>
              </a:rPr>
              <a:t>امروزمابه</a:t>
            </a:r>
            <a:r>
              <a:rPr lang="en-US" sz="3600" dirty="0">
                <a:latin typeface="+mn-lt"/>
                <a:ea typeface="+mn-ea"/>
                <a:cs typeface="2  Nazanin" panose="00000400000000000000" pitchFamily="2" charset="-78"/>
              </a:rPr>
              <a:t> </a:t>
            </a:r>
            <a:r>
              <a:rPr lang="fa-IR" sz="3600" dirty="0">
                <a:latin typeface="+mn-lt"/>
                <a:ea typeface="+mn-ea"/>
                <a:cs typeface="2  Nazanin" panose="00000400000000000000" pitchFamily="2" charset="-78"/>
              </a:rPr>
              <a:t>دليل اشتباهات زيادي كه مرتكب</a:t>
            </a:r>
            <a:br>
              <a:rPr lang="fa-IR" sz="3600" dirty="0">
                <a:latin typeface="+mn-lt"/>
                <a:ea typeface="+mn-ea"/>
                <a:cs typeface="2  Nazanin" panose="00000400000000000000" pitchFamily="2" charset="-78"/>
              </a:rPr>
            </a:br>
            <a:r>
              <a:rPr lang="fa-IR" sz="3600" dirty="0">
                <a:latin typeface="+mn-lt"/>
                <a:ea typeface="+mn-ea"/>
                <a:cs typeface="2  Nazanin" panose="00000400000000000000" pitchFamily="2" charset="-78"/>
              </a:rPr>
              <a:t>شده ايم،مقصريم اما</a:t>
            </a:r>
            <a:r>
              <a:rPr lang="en-US" sz="3600" dirty="0">
                <a:latin typeface="+mn-lt"/>
                <a:ea typeface="+mn-ea"/>
                <a:cs typeface="2  Nazanin" panose="00000400000000000000" pitchFamily="2" charset="-78"/>
              </a:rPr>
              <a:t> </a:t>
            </a:r>
            <a:r>
              <a:rPr lang="fa-IR" sz="3600" dirty="0">
                <a:latin typeface="+mn-lt"/>
                <a:ea typeface="+mn-ea"/>
                <a:cs typeface="2  Nazanin" panose="00000400000000000000" pitchFamily="2" charset="-78"/>
              </a:rPr>
              <a:t>بزرگترين اشتباه ما يا بهتر بگويم</a:t>
            </a:r>
            <a:br>
              <a:rPr lang="fa-IR" sz="3600" dirty="0">
                <a:latin typeface="+mn-lt"/>
                <a:ea typeface="+mn-ea"/>
                <a:cs typeface="2  Nazanin" panose="00000400000000000000" pitchFamily="2" charset="-78"/>
              </a:rPr>
            </a:br>
            <a:r>
              <a:rPr lang="fa-IR" sz="3600" dirty="0">
                <a:solidFill>
                  <a:srgbClr val="FF0000"/>
                </a:solidFill>
                <a:latin typeface="+mn-lt"/>
                <a:ea typeface="+mn-ea"/>
                <a:cs typeface="2  Nazanin" panose="00000400000000000000" pitchFamily="2" charset="-78"/>
              </a:rPr>
              <a:t>جنايتي</a:t>
            </a:r>
            <a:r>
              <a:rPr lang="fa-IR" sz="3600" dirty="0">
                <a:latin typeface="+mn-lt"/>
                <a:ea typeface="+mn-ea"/>
                <a:cs typeface="2  Nazanin" panose="00000400000000000000" pitchFamily="2" charset="-78"/>
              </a:rPr>
              <a:t> كه مرتكب شده</a:t>
            </a:r>
            <a:r>
              <a:rPr lang="en-US" sz="3600" dirty="0">
                <a:latin typeface="+mn-lt"/>
                <a:ea typeface="+mn-ea"/>
                <a:cs typeface="2  Nazanin" panose="00000400000000000000" pitchFamily="2" charset="-78"/>
              </a:rPr>
              <a:t> </a:t>
            </a:r>
            <a:r>
              <a:rPr lang="fa-IR" sz="3600" dirty="0">
                <a:latin typeface="+mn-lt"/>
                <a:ea typeface="+mn-ea"/>
                <a:cs typeface="2  Nazanin" panose="00000400000000000000" pitchFamily="2" charset="-78"/>
              </a:rPr>
              <a:t>ايم </a:t>
            </a:r>
            <a:r>
              <a:rPr lang="fa-IR" sz="3600" dirty="0">
                <a:solidFill>
                  <a:srgbClr val="FF0000"/>
                </a:solidFill>
                <a:latin typeface="+mn-lt"/>
                <a:ea typeface="+mn-ea"/>
                <a:cs typeface="2  Nazanin" panose="00000400000000000000" pitchFamily="2" charset="-78"/>
              </a:rPr>
              <a:t>بي توجهي به نوزادان وكودكان</a:t>
            </a:r>
            <a:r>
              <a:rPr lang="fa-IR" sz="3600" dirty="0">
                <a:latin typeface="+mn-lt"/>
                <a:ea typeface="+mn-ea"/>
                <a:cs typeface="2  Nazanin" panose="00000400000000000000" pitchFamily="2" charset="-78"/>
              </a:rPr>
              <a:t/>
            </a:r>
            <a:br>
              <a:rPr lang="fa-IR" sz="3600" dirty="0">
                <a:latin typeface="+mn-lt"/>
                <a:ea typeface="+mn-ea"/>
                <a:cs typeface="2  Nazanin" panose="00000400000000000000" pitchFamily="2" charset="-78"/>
              </a:rPr>
            </a:br>
            <a:r>
              <a:rPr lang="fa-IR" sz="3600" dirty="0">
                <a:latin typeface="+mn-lt"/>
                <a:ea typeface="+mn-ea"/>
                <a:cs typeface="2  Nazanin" panose="00000400000000000000" pitchFamily="2" charset="-78"/>
              </a:rPr>
              <a:t>بوده است.بسياري ازنيازهارا</a:t>
            </a:r>
            <a:r>
              <a:rPr lang="en-US" sz="3600" dirty="0">
                <a:latin typeface="+mn-lt"/>
                <a:ea typeface="+mn-ea"/>
                <a:cs typeface="2  Nazanin" panose="00000400000000000000" pitchFamily="2" charset="-78"/>
              </a:rPr>
              <a:t> </a:t>
            </a:r>
            <a:r>
              <a:rPr lang="fa-IR" sz="3600" dirty="0">
                <a:latin typeface="+mn-lt"/>
                <a:ea typeface="+mn-ea"/>
                <a:cs typeface="2  Nazanin" panose="00000400000000000000" pitchFamily="2" charset="-78"/>
              </a:rPr>
              <a:t>مي توان به بعد موكول كرد</a:t>
            </a:r>
            <a:br>
              <a:rPr lang="fa-IR" sz="3600" dirty="0">
                <a:latin typeface="+mn-lt"/>
                <a:ea typeface="+mn-ea"/>
                <a:cs typeface="2  Nazanin" panose="00000400000000000000" pitchFamily="2" charset="-78"/>
              </a:rPr>
            </a:br>
            <a:r>
              <a:rPr lang="fa-IR" sz="3600" dirty="0">
                <a:latin typeface="+mn-lt"/>
                <a:ea typeface="+mn-ea"/>
                <a:cs typeface="2  Nazanin" panose="00000400000000000000" pitchFamily="2" charset="-78"/>
              </a:rPr>
              <a:t>اما</a:t>
            </a:r>
            <a:r>
              <a:rPr lang="en-US" sz="3600" dirty="0">
                <a:latin typeface="+mn-lt"/>
                <a:ea typeface="+mn-ea"/>
                <a:cs typeface="2  Nazanin" panose="00000400000000000000" pitchFamily="2" charset="-78"/>
              </a:rPr>
              <a:t> </a:t>
            </a:r>
            <a:r>
              <a:rPr lang="fa-IR" sz="3600" dirty="0">
                <a:solidFill>
                  <a:srgbClr val="FF0000"/>
                </a:solidFill>
                <a:latin typeface="+mn-lt"/>
                <a:ea typeface="+mn-ea"/>
                <a:cs typeface="2  Nazanin" panose="00000400000000000000" pitchFamily="2" charset="-78"/>
              </a:rPr>
              <a:t>در</a:t>
            </a:r>
            <a:r>
              <a:rPr lang="en-US" sz="3600" dirty="0">
                <a:solidFill>
                  <a:srgbClr val="FF0000"/>
                </a:solidFill>
                <a:latin typeface="+mn-lt"/>
                <a:ea typeface="+mn-ea"/>
                <a:cs typeface="2  Nazanin" panose="00000400000000000000" pitchFamily="2" charset="-78"/>
              </a:rPr>
              <a:t> </a:t>
            </a:r>
            <a:r>
              <a:rPr lang="fa-IR" sz="3600" dirty="0">
                <a:solidFill>
                  <a:srgbClr val="FF0000"/>
                </a:solidFill>
                <a:latin typeface="+mn-lt"/>
                <a:ea typeface="+mn-ea"/>
                <a:cs typeface="2  Nazanin" panose="00000400000000000000" pitchFamily="2" charset="-78"/>
              </a:rPr>
              <a:t>مورد</a:t>
            </a:r>
            <a:r>
              <a:rPr lang="en-US" sz="3600" dirty="0">
                <a:solidFill>
                  <a:srgbClr val="FF0000"/>
                </a:solidFill>
                <a:latin typeface="+mn-lt"/>
                <a:ea typeface="+mn-ea"/>
                <a:cs typeface="2  Nazanin" panose="00000400000000000000" pitchFamily="2" charset="-78"/>
              </a:rPr>
              <a:t> </a:t>
            </a:r>
            <a:r>
              <a:rPr lang="fa-IR" sz="3600" dirty="0">
                <a:solidFill>
                  <a:srgbClr val="FF0000"/>
                </a:solidFill>
                <a:latin typeface="+mn-lt"/>
                <a:ea typeface="+mn-ea"/>
                <a:cs typeface="2  Nazanin" panose="00000400000000000000" pitchFamily="2" charset="-78"/>
              </a:rPr>
              <a:t>كودكان اين چنين نيست </a:t>
            </a:r>
            <a:r>
              <a:rPr lang="fa-IR" sz="3600" dirty="0">
                <a:latin typeface="+mn-lt"/>
                <a:ea typeface="+mn-ea"/>
                <a:cs typeface="2  Nazanin" panose="00000400000000000000" pitchFamily="2" charset="-78"/>
              </a:rPr>
              <a:t>زيرا همين لحظه</a:t>
            </a:r>
            <a:br>
              <a:rPr lang="fa-IR" sz="3600" dirty="0">
                <a:latin typeface="+mn-lt"/>
                <a:ea typeface="+mn-ea"/>
                <a:cs typeface="2  Nazanin" panose="00000400000000000000" pitchFamily="2" charset="-78"/>
              </a:rPr>
            </a:br>
            <a:r>
              <a:rPr lang="fa-IR" sz="3600" dirty="0">
                <a:latin typeface="+mn-lt"/>
                <a:ea typeface="+mn-ea"/>
                <a:cs typeface="2  Nazanin" panose="00000400000000000000" pitchFamily="2" charset="-78"/>
              </a:rPr>
              <a:t>استخوانش درحال تكميل شدن،خونش درحال ساخته</a:t>
            </a:r>
            <a:br>
              <a:rPr lang="fa-IR" sz="3600" dirty="0">
                <a:latin typeface="+mn-lt"/>
                <a:ea typeface="+mn-ea"/>
                <a:cs typeface="2  Nazanin" panose="00000400000000000000" pitchFamily="2" charset="-78"/>
              </a:rPr>
            </a:br>
            <a:r>
              <a:rPr lang="fa-IR" sz="3600" dirty="0">
                <a:latin typeface="+mn-lt"/>
                <a:ea typeface="+mn-ea"/>
                <a:cs typeface="2  Nazanin" panose="00000400000000000000" pitchFamily="2" charset="-78"/>
              </a:rPr>
              <a:t>شدن وشعور و احساسش درحال رشد است.به همين</a:t>
            </a:r>
            <a:br>
              <a:rPr lang="fa-IR" sz="3600" dirty="0">
                <a:latin typeface="+mn-lt"/>
                <a:ea typeface="+mn-ea"/>
                <a:cs typeface="2  Nazanin" panose="00000400000000000000" pitchFamily="2" charset="-78"/>
              </a:rPr>
            </a:br>
            <a:r>
              <a:rPr lang="fa-IR" sz="3600" dirty="0">
                <a:latin typeface="+mn-lt"/>
                <a:ea typeface="+mn-ea"/>
                <a:cs typeface="2  Nazanin" panose="00000400000000000000" pitchFamily="2" charset="-78"/>
              </a:rPr>
              <a:t>دليل نيازهايش را</a:t>
            </a:r>
            <a:r>
              <a:rPr lang="en-US" sz="3600" dirty="0">
                <a:latin typeface="+mn-lt"/>
                <a:ea typeface="+mn-ea"/>
                <a:cs typeface="2  Nazanin" panose="00000400000000000000" pitchFamily="2" charset="-78"/>
              </a:rPr>
              <a:t> </a:t>
            </a:r>
            <a:r>
              <a:rPr lang="fa-IR" sz="3600" dirty="0">
                <a:latin typeface="+mn-lt"/>
                <a:ea typeface="+mn-ea"/>
                <a:cs typeface="2  Nazanin" panose="00000400000000000000" pitchFamily="2" charset="-78"/>
              </a:rPr>
              <a:t>نمي توانيم به فردا موكول كنيم </a:t>
            </a:r>
            <a:r>
              <a:rPr lang="fa-IR" sz="3600" dirty="0" smtClean="0">
                <a:latin typeface="+mn-lt"/>
                <a:ea typeface="+mn-ea"/>
                <a:cs typeface="2  Nazanin" panose="00000400000000000000" pitchFamily="2" charset="-78"/>
              </a:rPr>
              <a:t/>
            </a:r>
            <a:br>
              <a:rPr lang="fa-IR" sz="3600" dirty="0" smtClean="0">
                <a:latin typeface="+mn-lt"/>
                <a:ea typeface="+mn-ea"/>
                <a:cs typeface="2  Nazanin" panose="00000400000000000000" pitchFamily="2" charset="-78"/>
              </a:rPr>
            </a:br>
            <a:r>
              <a:rPr lang="fa-IR" sz="3600" dirty="0" smtClean="0">
                <a:latin typeface="+mn-lt"/>
                <a:ea typeface="+mn-ea"/>
                <a:cs typeface="2  Nazanin" panose="00000400000000000000" pitchFamily="2" charset="-78"/>
              </a:rPr>
              <a:t>زيرا </a:t>
            </a:r>
            <a:r>
              <a:rPr lang="fa-IR" sz="3600" dirty="0">
                <a:solidFill>
                  <a:srgbClr val="FF0000"/>
                </a:solidFill>
                <a:latin typeface="+mn-lt"/>
                <a:ea typeface="+mn-ea"/>
                <a:cs typeface="2  Nazanin" panose="00000400000000000000" pitchFamily="2" charset="-78"/>
              </a:rPr>
              <a:t>اسم او امروز </a:t>
            </a:r>
            <a:r>
              <a:rPr lang="fa-IR" sz="3600" dirty="0">
                <a:latin typeface="+mn-lt"/>
                <a:ea typeface="+mn-ea"/>
                <a:cs typeface="2  Nazanin" panose="00000400000000000000" pitchFamily="2" charset="-78"/>
              </a:rPr>
              <a:t>است</a:t>
            </a:r>
            <a:r>
              <a:rPr lang="fa-IR" sz="3600" dirty="0">
                <a:cs typeface="B Nazanin" panose="00000400000000000000" pitchFamily="2" charset="-78"/>
              </a:rPr>
              <a:t>.</a:t>
            </a:r>
            <a:br>
              <a:rPr lang="fa-IR" sz="3600" dirty="0">
                <a:cs typeface="B Nazanin" panose="00000400000000000000" pitchFamily="2" charset="-78"/>
              </a:rPr>
            </a:br>
            <a:r>
              <a:rPr lang="fa-IR" sz="2400" dirty="0">
                <a:cs typeface="_MRT_Khodkar" panose="00000700000000000000" pitchFamily="2" charset="-78"/>
              </a:rPr>
              <a:t>گابريال ميسترال شاعر شيليايي وبرنده جايزه نوبل در ادبيات</a:t>
            </a:r>
            <a:endParaRPr lang="en-US" sz="2400" dirty="0">
              <a:cs typeface="_MRT_Khodkar" panose="00000700000000000000" pitchFamily="2" charset="-78"/>
            </a:endParaRPr>
          </a:p>
        </p:txBody>
      </p:sp>
      <p:pic>
        <p:nvPicPr>
          <p:cNvPr id="5" name="Picture 4"/>
          <p:cNvPicPr>
            <a:picLocks noChangeAspect="1"/>
          </p:cNvPicPr>
          <p:nvPr/>
        </p:nvPicPr>
        <p:blipFill>
          <a:blip r:embed="rId2"/>
          <a:stretch>
            <a:fillRect/>
          </a:stretch>
        </p:blipFill>
        <p:spPr>
          <a:xfrm>
            <a:off x="0" y="1360393"/>
            <a:ext cx="2127688" cy="2834886"/>
          </a:xfrm>
          <a:prstGeom prst="rect">
            <a:avLst/>
          </a:prstGeom>
        </p:spPr>
      </p:pic>
      <p:pic>
        <p:nvPicPr>
          <p:cNvPr id="6" name="Picture 5"/>
          <p:cNvPicPr>
            <a:picLocks noChangeAspect="1"/>
          </p:cNvPicPr>
          <p:nvPr/>
        </p:nvPicPr>
        <p:blipFill>
          <a:blip r:embed="rId2"/>
          <a:stretch>
            <a:fillRect/>
          </a:stretch>
        </p:blipFill>
        <p:spPr>
          <a:xfrm>
            <a:off x="368162" y="3447134"/>
            <a:ext cx="1759526" cy="2000967"/>
          </a:xfrm>
          <a:prstGeom prst="rect">
            <a:avLst/>
          </a:prstGeom>
        </p:spPr>
      </p:pic>
      <p:pic>
        <p:nvPicPr>
          <p:cNvPr id="7" name="Picture 6"/>
          <p:cNvPicPr>
            <a:picLocks noChangeAspect="1"/>
          </p:cNvPicPr>
          <p:nvPr/>
        </p:nvPicPr>
        <p:blipFill>
          <a:blip r:embed="rId2"/>
          <a:stretch>
            <a:fillRect/>
          </a:stretch>
        </p:blipFill>
        <p:spPr>
          <a:xfrm>
            <a:off x="637309" y="5004800"/>
            <a:ext cx="1385454" cy="1600507"/>
          </a:xfrm>
          <a:prstGeom prst="rect">
            <a:avLst/>
          </a:prstGeom>
        </p:spPr>
      </p:pic>
    </p:spTree>
    <p:extLst>
      <p:ext uri="{BB962C8B-B14F-4D97-AF65-F5344CB8AC3E}">
        <p14:creationId xmlns:p14="http://schemas.microsoft.com/office/powerpoint/2010/main" val="315992683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8D65EA">
                    <a:lumMod val="75000"/>
                  </a:srgbClr>
                </a:solidFill>
                <a:cs typeface="2  Nazanin" panose="00000400000000000000" pitchFamily="2" charset="-78"/>
              </a:rPr>
              <a:t>مثال 1:</a:t>
            </a:r>
            <a:endParaRPr lang="en-US" dirty="0"/>
          </a:p>
        </p:txBody>
      </p:sp>
      <p:sp>
        <p:nvSpPr>
          <p:cNvPr id="3" name="Content Placeholder 2"/>
          <p:cNvSpPr>
            <a:spLocks noGrp="1"/>
          </p:cNvSpPr>
          <p:nvPr>
            <p:ph idx="1"/>
          </p:nvPr>
        </p:nvSpPr>
        <p:spPr>
          <a:xfrm>
            <a:off x="374073" y="2194560"/>
            <a:ext cx="11499271" cy="4024125"/>
          </a:xfrm>
        </p:spPr>
        <p:txBody>
          <a:bodyPr/>
          <a:lstStyle/>
          <a:p>
            <a:pPr marL="0" lvl="0" indent="0" algn="just" rtl="1">
              <a:lnSpc>
                <a:spcPct val="150000"/>
              </a:lnSpc>
              <a:buNone/>
            </a:pPr>
            <a:r>
              <a:rPr lang="fa-IR" sz="3000" dirty="0" smtClean="0">
                <a:solidFill>
                  <a:prstClr val="black"/>
                </a:solidFill>
                <a:cs typeface="2  Nazanin" panose="00000400000000000000" pitchFamily="2" charset="-78"/>
              </a:rPr>
              <a:t>تاریخ </a:t>
            </a:r>
            <a:r>
              <a:rPr lang="fa-IR" sz="3000" dirty="0">
                <a:solidFill>
                  <a:prstClr val="black"/>
                </a:solidFill>
                <a:cs typeface="2  Nazanin" panose="00000400000000000000" pitchFamily="2" charset="-78"/>
              </a:rPr>
              <a:t>تولد شیرخواری که در سن بارداری 29 هفتگی بدنیا آمده است، </a:t>
            </a:r>
            <a:r>
              <a:rPr lang="fa-IR" sz="3000" dirty="0" smtClean="0">
                <a:solidFill>
                  <a:prstClr val="black"/>
                </a:solidFill>
                <a:cs typeface="2  Nazanin" panose="00000400000000000000" pitchFamily="2" charset="-78"/>
              </a:rPr>
              <a:t>برابر1400/2/20 </a:t>
            </a:r>
            <a:r>
              <a:rPr lang="fa-IR" sz="3000" dirty="0">
                <a:solidFill>
                  <a:prstClr val="black"/>
                </a:solidFill>
                <a:cs typeface="2  Nazanin" panose="00000400000000000000" pitchFamily="2" charset="-78"/>
              </a:rPr>
              <a:t>می باشد، شیرخوار در تاریخ 1400/10/15 به پایگاه سلامت مراجعه نموده است </a:t>
            </a:r>
            <a:r>
              <a:rPr lang="fa-IR" sz="3000" u="sng" dirty="0">
                <a:solidFill>
                  <a:srgbClr val="9D074E">
                    <a:lumMod val="40000"/>
                    <a:lumOff val="60000"/>
                  </a:srgbClr>
                </a:solidFill>
                <a:cs typeface="2  Nazanin" panose="00000400000000000000" pitchFamily="2" charset="-78"/>
              </a:rPr>
              <a:t>سن تقویمی </a:t>
            </a:r>
            <a:r>
              <a:rPr lang="fa-IR" sz="3000" dirty="0">
                <a:solidFill>
                  <a:prstClr val="black"/>
                </a:solidFill>
                <a:cs typeface="2  Nazanin" panose="00000400000000000000" pitchFamily="2" charset="-78"/>
              </a:rPr>
              <a:t>شیرخوار را محاسبه نمایید.</a:t>
            </a:r>
          </a:p>
          <a:p>
            <a:endParaRPr lang="en-US" dirty="0"/>
          </a:p>
        </p:txBody>
      </p:sp>
      <p:pic>
        <p:nvPicPr>
          <p:cNvPr id="4" name="Picture 3"/>
          <p:cNvPicPr>
            <a:picLocks noChangeAspect="1"/>
          </p:cNvPicPr>
          <p:nvPr/>
        </p:nvPicPr>
        <p:blipFill>
          <a:blip r:embed="rId2"/>
          <a:stretch>
            <a:fillRect/>
          </a:stretch>
        </p:blipFill>
        <p:spPr>
          <a:xfrm>
            <a:off x="0" y="120223"/>
            <a:ext cx="1761897" cy="2005758"/>
          </a:xfrm>
          <a:prstGeom prst="rect">
            <a:avLst/>
          </a:prstGeom>
        </p:spPr>
      </p:pic>
    </p:spTree>
    <p:extLst>
      <p:ext uri="{BB962C8B-B14F-4D97-AF65-F5344CB8AC3E}">
        <p14:creationId xmlns:p14="http://schemas.microsoft.com/office/powerpoint/2010/main" val="40847375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4">
                    <a:lumMod val="75000"/>
                  </a:schemeClr>
                </a:solidFill>
                <a:cs typeface="2  Titr" panose="00000700000000000000" pitchFamily="2" charset="-78"/>
              </a:rPr>
              <a:t>پاسخ سوال یک:</a:t>
            </a:r>
            <a:endParaRPr lang="en-US" dirty="0">
              <a:solidFill>
                <a:schemeClr val="accent4">
                  <a:lumMod val="75000"/>
                </a:schemeClr>
              </a:solidFill>
              <a:cs typeface="2  Titr" panose="000007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3200" dirty="0" smtClean="0">
                <a:cs typeface="2  Nazanin" panose="00000400000000000000" pitchFamily="2" charset="-78"/>
              </a:rPr>
              <a:t>در محاسبه سن تقویمی سن بارداری هنگام تولد در نظر گرفته نمی شود بنابراین از تاریخ تولد کودک سن محاسبه می شود و برابر است با </a:t>
            </a:r>
            <a:r>
              <a:rPr lang="fa-IR" sz="2400" b="1" dirty="0" smtClean="0">
                <a:solidFill>
                  <a:schemeClr val="accent2">
                    <a:lumMod val="60000"/>
                    <a:lumOff val="40000"/>
                  </a:schemeClr>
                </a:solidFill>
                <a:cs typeface="2  Nazanin" panose="00000400000000000000" pitchFamily="2" charset="-78"/>
              </a:rPr>
              <a:t>7 ماه 25 روز</a:t>
            </a:r>
            <a:r>
              <a:rPr lang="fa-IR" sz="2400" b="1" dirty="0" smtClean="0">
                <a:solidFill>
                  <a:srgbClr val="92D050"/>
                </a:solidFill>
                <a:cs typeface="2  Nazanin" panose="00000400000000000000" pitchFamily="2" charset="-78"/>
              </a:rPr>
              <a:t> (61هفته و1 روز)</a:t>
            </a:r>
            <a:endParaRPr lang="en-US" sz="3200" b="1" dirty="0">
              <a:solidFill>
                <a:srgbClr val="92D050"/>
              </a:solidFill>
              <a:cs typeface="2  Nazanin" panose="00000400000000000000" pitchFamily="2" charset="-78"/>
            </a:endParaRPr>
          </a:p>
        </p:txBody>
      </p:sp>
      <p:pic>
        <p:nvPicPr>
          <p:cNvPr id="4" name="Picture 3"/>
          <p:cNvPicPr>
            <a:picLocks noChangeAspect="1"/>
          </p:cNvPicPr>
          <p:nvPr/>
        </p:nvPicPr>
        <p:blipFill>
          <a:blip r:embed="rId2"/>
          <a:stretch>
            <a:fillRect/>
          </a:stretch>
        </p:blipFill>
        <p:spPr>
          <a:xfrm>
            <a:off x="0" y="0"/>
            <a:ext cx="1761897" cy="2005758"/>
          </a:xfrm>
          <a:prstGeom prst="rect">
            <a:avLst/>
          </a:prstGeom>
        </p:spPr>
      </p:pic>
      <p:sp>
        <p:nvSpPr>
          <p:cNvPr id="5" name="Rectangle 4"/>
          <p:cNvSpPr/>
          <p:nvPr/>
        </p:nvSpPr>
        <p:spPr>
          <a:xfrm>
            <a:off x="4331164" y="6060378"/>
            <a:ext cx="4527200" cy="590931"/>
          </a:xfrm>
          <a:prstGeom prst="rect">
            <a:avLst/>
          </a:prstGeom>
        </p:spPr>
        <p:txBody>
          <a:bodyPr wrap="none">
            <a:spAutoFit/>
          </a:bodyPr>
          <a:lstStyle/>
          <a:p>
            <a:pPr marL="228600" lvl="0" indent="-228600" algn="just" rtl="1">
              <a:lnSpc>
                <a:spcPct val="90000"/>
              </a:lnSpc>
              <a:spcBef>
                <a:spcPts val="1000"/>
              </a:spcBef>
              <a:buFont typeface="Arial" panose="020B0604020202020204" pitchFamily="34" charset="0"/>
              <a:buChar char="•"/>
            </a:pPr>
            <a:r>
              <a:rPr lang="fa-IR" sz="3600" b="1" cap="all" dirty="0">
                <a:solidFill>
                  <a:srgbClr val="8D65EA">
                    <a:lumMod val="75000"/>
                  </a:srgbClr>
                </a:solidFill>
                <a:cs typeface="2  Nazanin" panose="00000400000000000000" pitchFamily="2" charset="-78"/>
              </a:rPr>
              <a:t>منحنی </a:t>
            </a:r>
            <a:r>
              <a:rPr lang="en-US" sz="2800" b="1" dirty="0">
                <a:solidFill>
                  <a:srgbClr val="8D65EA">
                    <a:lumMod val="75000"/>
                  </a:srgbClr>
                </a:solidFill>
                <a:cs typeface="2  Nazanin" panose="00000400000000000000" pitchFamily="2" charset="-78"/>
              </a:rPr>
              <a:t>intergrowth- 21</a:t>
            </a:r>
            <a:r>
              <a:rPr lang="en-US" sz="2800" dirty="0">
                <a:solidFill>
                  <a:srgbClr val="8D65EA">
                    <a:lumMod val="75000"/>
                  </a:srgbClr>
                </a:solidFill>
                <a:cs typeface="2  Titr" panose="00000700000000000000" pitchFamily="2" charset="-78"/>
              </a:rPr>
              <a:t>st</a:t>
            </a:r>
            <a:r>
              <a:rPr lang="fa-IR" sz="2800" dirty="0">
                <a:solidFill>
                  <a:srgbClr val="8D65EA">
                    <a:lumMod val="75000"/>
                  </a:srgbClr>
                </a:solidFill>
                <a:cs typeface="2  Titr" panose="00000700000000000000" pitchFamily="2" charset="-78"/>
              </a:rPr>
              <a:t> </a:t>
            </a:r>
            <a:endParaRPr lang="en-US" sz="2400"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94719357"/>
              </p:ext>
            </p:extLst>
          </p:nvPr>
        </p:nvGraphicFramePr>
        <p:xfrm>
          <a:off x="685803" y="3948545"/>
          <a:ext cx="10820397" cy="1676400"/>
        </p:xfrm>
        <a:graphic>
          <a:graphicData uri="http://schemas.openxmlformats.org/drawingml/2006/table">
            <a:tbl>
              <a:tblPr firstRow="1" bandRow="1">
                <a:tableStyleId>{5C22544A-7EE6-4342-B048-85BDC9FD1C3A}</a:tableStyleId>
              </a:tblPr>
              <a:tblGrid>
                <a:gridCol w="1545771">
                  <a:extLst>
                    <a:ext uri="{9D8B030D-6E8A-4147-A177-3AD203B41FA5}">
                      <a16:colId xmlns:a16="http://schemas.microsoft.com/office/drawing/2014/main" val="1958115413"/>
                    </a:ext>
                  </a:extLst>
                </a:gridCol>
                <a:gridCol w="1545771">
                  <a:extLst>
                    <a:ext uri="{9D8B030D-6E8A-4147-A177-3AD203B41FA5}">
                      <a16:colId xmlns:a16="http://schemas.microsoft.com/office/drawing/2014/main" val="75581807"/>
                    </a:ext>
                  </a:extLst>
                </a:gridCol>
                <a:gridCol w="1545771">
                  <a:extLst>
                    <a:ext uri="{9D8B030D-6E8A-4147-A177-3AD203B41FA5}">
                      <a16:colId xmlns:a16="http://schemas.microsoft.com/office/drawing/2014/main" val="3634014090"/>
                    </a:ext>
                  </a:extLst>
                </a:gridCol>
                <a:gridCol w="1545771">
                  <a:extLst>
                    <a:ext uri="{9D8B030D-6E8A-4147-A177-3AD203B41FA5}">
                      <a16:colId xmlns:a16="http://schemas.microsoft.com/office/drawing/2014/main" val="1387173344"/>
                    </a:ext>
                  </a:extLst>
                </a:gridCol>
                <a:gridCol w="1545771">
                  <a:extLst>
                    <a:ext uri="{9D8B030D-6E8A-4147-A177-3AD203B41FA5}">
                      <a16:colId xmlns:a16="http://schemas.microsoft.com/office/drawing/2014/main" val="1861535738"/>
                    </a:ext>
                  </a:extLst>
                </a:gridCol>
                <a:gridCol w="1545771">
                  <a:extLst>
                    <a:ext uri="{9D8B030D-6E8A-4147-A177-3AD203B41FA5}">
                      <a16:colId xmlns:a16="http://schemas.microsoft.com/office/drawing/2014/main" val="806055531"/>
                    </a:ext>
                  </a:extLst>
                </a:gridCol>
                <a:gridCol w="1545771">
                  <a:extLst>
                    <a:ext uri="{9D8B030D-6E8A-4147-A177-3AD203B41FA5}">
                      <a16:colId xmlns:a16="http://schemas.microsoft.com/office/drawing/2014/main" val="1181235088"/>
                    </a:ext>
                  </a:extLst>
                </a:gridCol>
              </a:tblGrid>
              <a:tr h="418658">
                <a:tc gridSpan="3">
                  <a:txBody>
                    <a:bodyPr/>
                    <a:lstStyle/>
                    <a:p>
                      <a:pPr algn="ctr" rtl="1"/>
                      <a:r>
                        <a:rPr lang="fa-IR" sz="1800" b="1" dirty="0" smtClean="0">
                          <a:solidFill>
                            <a:schemeClr val="bg1"/>
                          </a:solidFill>
                          <a:cs typeface="2  Nazanin" panose="00000400000000000000" pitchFamily="2" charset="-78"/>
                        </a:rPr>
                        <a:t>آخرین سن اصلاح شده برای استفاده از منحنی </a:t>
                      </a:r>
                      <a:r>
                        <a:rPr lang="en-US" sz="1800" b="1" dirty="0" smtClean="0">
                          <a:solidFill>
                            <a:schemeClr val="bg1"/>
                          </a:solidFill>
                          <a:cs typeface="2  Nazanin" panose="00000400000000000000" pitchFamily="2" charset="-78"/>
                        </a:rPr>
                        <a:t>MGRS</a:t>
                      </a:r>
                      <a:r>
                        <a:rPr lang="fa-IR" sz="1800" b="1" dirty="0" smtClean="0">
                          <a:solidFill>
                            <a:schemeClr val="bg1"/>
                          </a:solidFill>
                          <a:cs typeface="2  Nazanin" panose="00000400000000000000" pitchFamily="2" charset="-78"/>
                        </a:rPr>
                        <a:t> </a:t>
                      </a:r>
                      <a:endParaRPr lang="en-US" sz="1800" b="1" dirty="0">
                        <a:solidFill>
                          <a:schemeClr val="bg1"/>
                        </a:solidFill>
                        <a:cs typeface="2  Nazanin" panose="00000400000000000000" pitchFamily="2" charset="-78"/>
                      </a:endParaRPr>
                    </a:p>
                  </a:txBody>
                  <a:tcPr anchor="ctr"/>
                </a:tc>
                <a:tc hMerge="1">
                  <a:txBody>
                    <a:bodyPr/>
                    <a:lstStyle/>
                    <a:p>
                      <a:pPr algn="r" rtl="1"/>
                      <a:endParaRPr lang="en-US" sz="1400" b="1" dirty="0">
                        <a:solidFill>
                          <a:schemeClr val="bg1"/>
                        </a:solidFill>
                        <a:cs typeface="2  Nazanin" panose="00000400000000000000" pitchFamily="2" charset="-78"/>
                      </a:endParaRPr>
                    </a:p>
                  </a:txBody>
                  <a:tcPr anchor="ctr"/>
                </a:tc>
                <a:tc hMerge="1">
                  <a:txBody>
                    <a:bodyPr/>
                    <a:lstStyle/>
                    <a:p>
                      <a:pPr algn="r" rtl="1"/>
                      <a:endParaRPr lang="en-US" sz="1400" b="1" dirty="0">
                        <a:solidFill>
                          <a:schemeClr val="bg1"/>
                        </a:solidFill>
                        <a:cs typeface="2  Nazanin" panose="00000400000000000000" pitchFamily="2" charset="-78"/>
                      </a:endParaRPr>
                    </a:p>
                  </a:txBody>
                  <a:tcPr anchor="ctr"/>
                </a:tc>
                <a:tc rowSpan="2">
                  <a:txBody>
                    <a:bodyPr/>
                    <a:lstStyle/>
                    <a:p>
                      <a:pPr algn="ctr" rtl="1"/>
                      <a:r>
                        <a:rPr lang="fa-IR" sz="1600" b="1" dirty="0" smtClean="0">
                          <a:solidFill>
                            <a:schemeClr val="bg1"/>
                          </a:solidFill>
                          <a:cs typeface="2  Nazanin" panose="00000400000000000000" pitchFamily="2" charset="-78"/>
                        </a:rPr>
                        <a:t>سن اصلاح شده برای استفاده از منحنی </a:t>
                      </a:r>
                      <a:r>
                        <a:rPr lang="en-US" sz="1600" b="1" dirty="0" smtClean="0">
                          <a:solidFill>
                            <a:schemeClr val="bg1"/>
                          </a:solidFill>
                          <a:cs typeface="2  Nazanin" panose="00000400000000000000" pitchFamily="2" charset="-78"/>
                        </a:rPr>
                        <a:t>MGRS</a:t>
                      </a:r>
                      <a:endParaRPr lang="en-US" sz="1600" b="1" dirty="0">
                        <a:solidFill>
                          <a:schemeClr val="bg1"/>
                        </a:solidFill>
                        <a:cs typeface="2  Nazanin" panose="00000400000000000000" pitchFamily="2" charset="-78"/>
                      </a:endParaRPr>
                    </a:p>
                  </a:txBody>
                  <a:tcPr anchor="ctr"/>
                </a:tc>
                <a:tc row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b="1" dirty="0" smtClean="0">
                          <a:solidFill>
                            <a:schemeClr val="bg1"/>
                          </a:solidFill>
                          <a:cs typeface="2  Nazanin" panose="00000400000000000000" pitchFamily="2" charset="-78"/>
                        </a:rPr>
                        <a:t>آخرین سن </a:t>
                      </a:r>
                      <a:r>
                        <a:rPr lang="fa-IR" sz="1600" b="1" baseline="0" dirty="0" smtClean="0">
                          <a:solidFill>
                            <a:schemeClr val="bg1"/>
                          </a:solidFill>
                          <a:cs typeface="2  Nazanin" panose="00000400000000000000" pitchFamily="2" charset="-78"/>
                        </a:rPr>
                        <a:t>تقویمی برای استفاده از منحنی </a:t>
                      </a:r>
                      <a:r>
                        <a:rPr lang="en-US" sz="1600" b="1" dirty="0" smtClean="0">
                          <a:solidFill>
                            <a:schemeClr val="bg1"/>
                          </a:solidFill>
                          <a:cs typeface="2  Nazanin" panose="00000400000000000000" pitchFamily="2" charset="-78"/>
                        </a:rPr>
                        <a:t>intergrowth- 21 </a:t>
                      </a:r>
                      <a:r>
                        <a:rPr lang="en-US" sz="1600" b="0" dirty="0" err="1" smtClean="0">
                          <a:solidFill>
                            <a:schemeClr val="bg1"/>
                          </a:solidFill>
                          <a:cs typeface="2  Nazanin" panose="00000400000000000000" pitchFamily="2" charset="-78"/>
                        </a:rPr>
                        <a:t>st</a:t>
                      </a:r>
                      <a:r>
                        <a:rPr lang="en-US" sz="1600" b="1" dirty="0" smtClean="0">
                          <a:solidFill>
                            <a:schemeClr val="bg1"/>
                          </a:solidFill>
                          <a:cs typeface="2  Nazanin" panose="00000400000000000000" pitchFamily="2" charset="-78"/>
                        </a:rPr>
                        <a:t> </a:t>
                      </a:r>
                    </a:p>
                  </a:txBody>
                  <a:tcPr anchor="ctr"/>
                </a:tc>
                <a:tc rowSpan="2">
                  <a:txBody>
                    <a:bodyPr/>
                    <a:lstStyle/>
                    <a:p>
                      <a:pPr algn="ctr" rtl="1"/>
                      <a:r>
                        <a:rPr lang="fa-IR" sz="1600" b="1" dirty="0" smtClean="0">
                          <a:solidFill>
                            <a:schemeClr val="bg1"/>
                          </a:solidFill>
                          <a:cs typeface="2  Nazanin" panose="00000400000000000000" pitchFamily="2" charset="-78"/>
                        </a:rPr>
                        <a:t>آخرین سن</a:t>
                      </a:r>
                      <a:r>
                        <a:rPr lang="fa-IR" sz="1600" b="1" baseline="0" dirty="0" smtClean="0">
                          <a:solidFill>
                            <a:schemeClr val="bg1"/>
                          </a:solidFill>
                          <a:cs typeface="2  Nazanin" panose="00000400000000000000" pitchFamily="2" charset="-78"/>
                        </a:rPr>
                        <a:t> بارداری برای استفاده از منحنی </a:t>
                      </a:r>
                      <a:r>
                        <a:rPr lang="en-US" sz="1600" b="1" dirty="0" smtClean="0">
                          <a:solidFill>
                            <a:schemeClr val="bg1"/>
                          </a:solidFill>
                          <a:cs typeface="2  Nazanin" panose="00000400000000000000" pitchFamily="2" charset="-78"/>
                        </a:rPr>
                        <a:t>intergrowth- 21 </a:t>
                      </a:r>
                      <a:r>
                        <a:rPr lang="en-US" sz="1600" b="0" dirty="0" err="1" smtClean="0">
                          <a:solidFill>
                            <a:schemeClr val="bg1"/>
                          </a:solidFill>
                          <a:cs typeface="2  Nazanin" panose="00000400000000000000" pitchFamily="2" charset="-78"/>
                        </a:rPr>
                        <a:t>st</a:t>
                      </a:r>
                      <a:r>
                        <a:rPr lang="en-US" sz="1600" b="1" dirty="0" smtClean="0">
                          <a:solidFill>
                            <a:schemeClr val="bg1"/>
                          </a:solidFill>
                          <a:cs typeface="2  Nazanin" panose="00000400000000000000" pitchFamily="2" charset="-78"/>
                        </a:rPr>
                        <a:t> </a:t>
                      </a:r>
                      <a:endParaRPr lang="en-US" sz="1600" b="1" dirty="0">
                        <a:solidFill>
                          <a:schemeClr val="bg1"/>
                        </a:solidFill>
                        <a:cs typeface="2  Nazanin" panose="00000400000000000000" pitchFamily="2" charset="-78"/>
                      </a:endParaRPr>
                    </a:p>
                  </a:txBody>
                  <a:tcPr anchor="ctr"/>
                </a:tc>
                <a:tc rowSpan="2">
                  <a:txBody>
                    <a:bodyPr/>
                    <a:lstStyle/>
                    <a:p>
                      <a:pPr algn="ctr" rtl="1"/>
                      <a:r>
                        <a:rPr lang="fa-IR" sz="1600" b="1" dirty="0" smtClean="0">
                          <a:solidFill>
                            <a:schemeClr val="bg1"/>
                          </a:solidFill>
                          <a:cs typeface="2  Nazanin" panose="00000400000000000000" pitchFamily="2" charset="-78"/>
                        </a:rPr>
                        <a:t>سن بارداری هنگام تولد ( هفته )</a:t>
                      </a:r>
                      <a:endParaRPr lang="en-US" sz="1600" b="1" dirty="0">
                        <a:solidFill>
                          <a:schemeClr val="bg1"/>
                        </a:solidFill>
                        <a:cs typeface="2  Nazanin" panose="00000400000000000000" pitchFamily="2" charset="-78"/>
                      </a:endParaRPr>
                    </a:p>
                  </a:txBody>
                  <a:tcPr anchor="ctr"/>
                </a:tc>
                <a:extLst>
                  <a:ext uri="{0D108BD9-81ED-4DB2-BD59-A6C34878D82A}">
                    <a16:rowId xmlns:a16="http://schemas.microsoft.com/office/drawing/2014/main" val="2783927343"/>
                  </a:ext>
                </a:extLst>
              </a:tr>
              <a:tr h="493044">
                <a:tc>
                  <a:txBody>
                    <a:bodyPr/>
                    <a:lstStyle/>
                    <a:p>
                      <a:pPr algn="ctr" rtl="1"/>
                      <a:r>
                        <a:rPr lang="fa-IR" b="1" dirty="0" smtClean="0">
                          <a:cs typeface="2  Nazanin" panose="00000400000000000000" pitchFamily="2" charset="-78"/>
                        </a:rPr>
                        <a:t>دورسر</a:t>
                      </a:r>
                      <a:endParaRPr lang="en-US" b="1" dirty="0">
                        <a:cs typeface="2  Nazanin" panose="00000400000000000000" pitchFamily="2" charset="-78"/>
                      </a:endParaRPr>
                    </a:p>
                  </a:txBody>
                  <a:tcPr>
                    <a:solidFill>
                      <a:schemeClr val="accent1">
                        <a:lumMod val="60000"/>
                        <a:lumOff val="40000"/>
                      </a:schemeClr>
                    </a:solidFill>
                  </a:tcPr>
                </a:tc>
                <a:tc>
                  <a:txBody>
                    <a:bodyPr/>
                    <a:lstStyle/>
                    <a:p>
                      <a:pPr algn="ctr" rtl="1"/>
                      <a:r>
                        <a:rPr lang="fa-IR" b="1" dirty="0" smtClean="0">
                          <a:cs typeface="2  Nazanin" panose="00000400000000000000" pitchFamily="2" charset="-78"/>
                        </a:rPr>
                        <a:t>قد </a:t>
                      </a:r>
                      <a:endParaRPr lang="en-US" b="1" dirty="0">
                        <a:cs typeface="2  Nazanin" panose="00000400000000000000" pitchFamily="2" charset="-78"/>
                      </a:endParaRPr>
                    </a:p>
                  </a:txBody>
                  <a:tcPr>
                    <a:solidFill>
                      <a:schemeClr val="accent1">
                        <a:lumMod val="60000"/>
                        <a:lumOff val="40000"/>
                      </a:schemeClr>
                    </a:solidFill>
                  </a:tcPr>
                </a:tc>
                <a:tc>
                  <a:txBody>
                    <a:bodyPr/>
                    <a:lstStyle/>
                    <a:p>
                      <a:pPr algn="ctr" rtl="1"/>
                      <a:r>
                        <a:rPr lang="fa-IR" b="1" dirty="0" smtClean="0">
                          <a:cs typeface="2  Nazanin" panose="00000400000000000000" pitchFamily="2" charset="-78"/>
                        </a:rPr>
                        <a:t>وزن </a:t>
                      </a:r>
                      <a:endParaRPr lang="en-US" b="1" dirty="0">
                        <a:cs typeface="2  Nazanin" panose="00000400000000000000" pitchFamily="2" charset="-78"/>
                      </a:endParaRPr>
                    </a:p>
                  </a:txBody>
                  <a:tcPr>
                    <a:solidFill>
                      <a:schemeClr val="accent1">
                        <a:lumMod val="60000"/>
                        <a:lumOff val="40000"/>
                      </a:schemeClr>
                    </a:solidFill>
                  </a:tcPr>
                </a:tc>
                <a:tc vMerge="1">
                  <a:txBody>
                    <a:bodyPr/>
                    <a:lstStyle/>
                    <a:p>
                      <a:pPr algn="ctr" rtl="1"/>
                      <a:endParaRPr lang="en-US" b="1" dirty="0">
                        <a:cs typeface="2  Nazanin" panose="00000400000000000000" pitchFamily="2" charset="-78"/>
                      </a:endParaRPr>
                    </a:p>
                  </a:txBody>
                  <a:tcPr/>
                </a:tc>
                <a:tc vMerge="1">
                  <a:txBody>
                    <a:bodyPr/>
                    <a:lstStyle/>
                    <a:p>
                      <a:pPr algn="ctr" rtl="1"/>
                      <a:endParaRPr lang="en-US" b="1" dirty="0">
                        <a:cs typeface="2  Nazanin" panose="00000400000000000000" pitchFamily="2" charset="-78"/>
                      </a:endParaRPr>
                    </a:p>
                  </a:txBody>
                  <a:tcPr/>
                </a:tc>
                <a:tc vMerge="1">
                  <a:txBody>
                    <a:bodyPr/>
                    <a:lstStyle/>
                    <a:p>
                      <a:pPr algn="ctr" rtl="1"/>
                      <a:endParaRPr lang="en-US" b="1" dirty="0">
                        <a:cs typeface="2  Nazanin" panose="00000400000000000000" pitchFamily="2" charset="-78"/>
                      </a:endParaRPr>
                    </a:p>
                  </a:txBody>
                  <a:tcPr/>
                </a:tc>
                <a:tc vMerge="1">
                  <a:txBody>
                    <a:bodyPr/>
                    <a:lstStyle/>
                    <a:p>
                      <a:pPr algn="ctr" rtl="1"/>
                      <a:endParaRPr lang="en-US" b="1" dirty="0">
                        <a:cs typeface="2  Nazanin" panose="00000400000000000000" pitchFamily="2" charset="-78"/>
                      </a:endParaRPr>
                    </a:p>
                  </a:txBody>
                  <a:tcPr/>
                </a:tc>
                <a:extLst>
                  <a:ext uri="{0D108BD9-81ED-4DB2-BD59-A6C34878D82A}">
                    <a16:rowId xmlns:a16="http://schemas.microsoft.com/office/drawing/2014/main" val="3772786325"/>
                  </a:ext>
                </a:extLst>
              </a:tr>
              <a:tr h="254428">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8 ماه 21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29</a:t>
                      </a:r>
                      <a:endParaRPr lang="en-US" b="1" dirty="0">
                        <a:cs typeface="2  Nazanin" panose="00000400000000000000" pitchFamily="2" charset="-78"/>
                      </a:endParaRPr>
                    </a:p>
                  </a:txBody>
                  <a:tcPr/>
                </a:tc>
                <a:extLst>
                  <a:ext uri="{0D108BD9-81ED-4DB2-BD59-A6C34878D82A}">
                    <a16:rowId xmlns:a16="http://schemas.microsoft.com/office/drawing/2014/main" val="2029174707"/>
                  </a:ext>
                </a:extLst>
              </a:tr>
            </a:tbl>
          </a:graphicData>
        </a:graphic>
      </p:graphicFrame>
    </p:spTree>
    <p:extLst>
      <p:ext uri="{BB962C8B-B14F-4D97-AF65-F5344CB8AC3E}">
        <p14:creationId xmlns:p14="http://schemas.microsoft.com/office/powerpoint/2010/main" val="16438516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4">
                    <a:lumMod val="75000"/>
                  </a:schemeClr>
                </a:solidFill>
                <a:cs typeface="2  Titr" panose="00000700000000000000" pitchFamily="2" charset="-78"/>
              </a:rPr>
              <a:t>مثال 2:</a:t>
            </a:r>
            <a:endParaRPr lang="en-US" dirty="0">
              <a:solidFill>
                <a:schemeClr val="accent4">
                  <a:lumMod val="75000"/>
                </a:schemeClr>
              </a:solidFill>
              <a:cs typeface="2  Titr" panose="00000700000000000000" pitchFamily="2" charset="-78"/>
            </a:endParaRPr>
          </a:p>
        </p:txBody>
      </p:sp>
      <p:sp>
        <p:nvSpPr>
          <p:cNvPr id="3" name="Content Placeholder 2"/>
          <p:cNvSpPr>
            <a:spLocks noGrp="1"/>
          </p:cNvSpPr>
          <p:nvPr>
            <p:ph idx="1"/>
          </p:nvPr>
        </p:nvSpPr>
        <p:spPr/>
        <p:txBody>
          <a:bodyPr>
            <a:normAutofit/>
          </a:bodyPr>
          <a:lstStyle/>
          <a:p>
            <a:pPr marL="0" indent="0" algn="just" rtl="1">
              <a:buNone/>
            </a:pPr>
            <a:endParaRPr lang="en-US" sz="3200" dirty="0">
              <a:cs typeface="2  Nazanin" panose="00000400000000000000" pitchFamily="2" charset="-78"/>
            </a:endParaRPr>
          </a:p>
          <a:p>
            <a:pPr marL="0" indent="0" algn="just" rtl="1">
              <a:lnSpc>
                <a:spcPct val="150000"/>
              </a:lnSpc>
              <a:buNone/>
            </a:pPr>
            <a:r>
              <a:rPr lang="fa-IR" sz="3200" dirty="0" smtClean="0">
                <a:cs typeface="2  Nazanin" panose="00000400000000000000" pitchFamily="2" charset="-78"/>
              </a:rPr>
              <a:t>تاریخ تولد شیرخواری که در سن بارداری 29 هفتگی بدنیا آمده است برابر 1400/2/20 می باشد، شیرخوار در تاریخ 1401/10/15 به پایگاه سلامت مراجعه نموده است، از کدام </a:t>
            </a:r>
            <a:r>
              <a:rPr lang="fa-IR" sz="3200" u="sng" dirty="0" smtClean="0">
                <a:solidFill>
                  <a:schemeClr val="accent2">
                    <a:lumMod val="40000"/>
                    <a:lumOff val="60000"/>
                  </a:schemeClr>
                </a:solidFill>
                <a:cs typeface="2  Nazanin" panose="00000400000000000000" pitchFamily="2" charset="-78"/>
              </a:rPr>
              <a:t>نمودار رشد </a:t>
            </a:r>
            <a:r>
              <a:rPr lang="fa-IR" sz="3200" dirty="0" smtClean="0">
                <a:cs typeface="2  Nazanin" panose="00000400000000000000" pitchFamily="2" charset="-78"/>
              </a:rPr>
              <a:t>استفاده می شود؟</a:t>
            </a:r>
          </a:p>
        </p:txBody>
      </p:sp>
      <p:pic>
        <p:nvPicPr>
          <p:cNvPr id="4" name="Picture 3"/>
          <p:cNvPicPr>
            <a:picLocks noChangeAspect="1"/>
          </p:cNvPicPr>
          <p:nvPr/>
        </p:nvPicPr>
        <p:blipFill>
          <a:blip r:embed="rId2"/>
          <a:stretch>
            <a:fillRect/>
          </a:stretch>
        </p:blipFill>
        <p:spPr>
          <a:xfrm>
            <a:off x="0" y="0"/>
            <a:ext cx="1761897" cy="2005758"/>
          </a:xfrm>
          <a:prstGeom prst="rect">
            <a:avLst/>
          </a:prstGeom>
        </p:spPr>
      </p:pic>
    </p:spTree>
    <p:extLst>
      <p:ext uri="{BB962C8B-B14F-4D97-AF65-F5344CB8AC3E}">
        <p14:creationId xmlns:p14="http://schemas.microsoft.com/office/powerpoint/2010/main" val="3213583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0509" y="254915"/>
            <a:ext cx="8610600" cy="1293028"/>
          </a:xfrm>
        </p:spPr>
        <p:txBody>
          <a:bodyPr/>
          <a:lstStyle/>
          <a:p>
            <a:r>
              <a:rPr lang="fa-IR" dirty="0" smtClean="0">
                <a:solidFill>
                  <a:schemeClr val="accent4">
                    <a:lumMod val="75000"/>
                  </a:schemeClr>
                </a:solidFill>
                <a:cs typeface="2  Titr" panose="00000700000000000000" pitchFamily="2" charset="-78"/>
              </a:rPr>
              <a:t>پاسخ مثال دو :</a:t>
            </a:r>
            <a:endParaRPr lang="en-US" dirty="0">
              <a:solidFill>
                <a:schemeClr val="accent4">
                  <a:lumMod val="75000"/>
                </a:schemeClr>
              </a:solidFill>
              <a:cs typeface="2  Titr" panose="00000700000000000000" pitchFamily="2" charset="-78"/>
            </a:endParaRPr>
          </a:p>
        </p:txBody>
      </p:sp>
      <p:sp>
        <p:nvSpPr>
          <p:cNvPr id="3" name="Content Placeholder 2"/>
          <p:cNvSpPr>
            <a:spLocks noGrp="1"/>
          </p:cNvSpPr>
          <p:nvPr>
            <p:ph idx="1"/>
          </p:nvPr>
        </p:nvSpPr>
        <p:spPr>
          <a:xfrm>
            <a:off x="374074" y="1336888"/>
            <a:ext cx="11471562" cy="4537517"/>
          </a:xfrm>
        </p:spPr>
        <p:txBody>
          <a:bodyPr>
            <a:normAutofit/>
          </a:bodyPr>
          <a:lstStyle/>
          <a:p>
            <a:pPr lvl="0" algn="just" rtl="1">
              <a:lnSpc>
                <a:spcPct val="150000"/>
              </a:lnSpc>
            </a:pPr>
            <a:r>
              <a:rPr lang="fa-IR" sz="2800" dirty="0">
                <a:cs typeface="2  Nazanin" panose="00000400000000000000" pitchFamily="2" charset="-78"/>
              </a:rPr>
              <a:t>سن </a:t>
            </a:r>
            <a:r>
              <a:rPr lang="fa-IR" sz="2800" dirty="0" smtClean="0">
                <a:cs typeface="2  Nazanin" panose="00000400000000000000" pitchFamily="2" charset="-78"/>
              </a:rPr>
              <a:t>تقویمی این کودک 1 سال 7 ماه و 25 روزکه </a:t>
            </a:r>
            <a:r>
              <a:rPr lang="fa-IR" sz="2800" dirty="0">
                <a:cs typeface="2  Nazanin" panose="00000400000000000000" pitchFamily="2" charset="-78"/>
              </a:rPr>
              <a:t>اگر به هفته محاسبه کنیم می شود 19 ماه و 25 روز که مطابق جدول یک تا 64 هفته بارداری می توان از منحنی </a:t>
            </a:r>
            <a:r>
              <a:rPr lang="en-US" sz="2800" dirty="0">
                <a:cs typeface="2  Nazanin" panose="00000400000000000000" pitchFamily="2" charset="-78"/>
              </a:rPr>
              <a:t>intergrowth- 21st</a:t>
            </a:r>
            <a:r>
              <a:rPr lang="fa-IR" sz="2800" dirty="0">
                <a:cs typeface="2  Nazanin" panose="00000400000000000000" pitchFamily="2" charset="-78"/>
              </a:rPr>
              <a:t> می توان استفاده </a:t>
            </a:r>
            <a:r>
              <a:rPr lang="fa-IR" sz="2800" dirty="0" smtClean="0">
                <a:cs typeface="2  Nazanin" panose="00000400000000000000" pitchFamily="2" charset="-78"/>
              </a:rPr>
              <a:t>نمود</a:t>
            </a:r>
          </a:p>
          <a:p>
            <a:pPr lvl="0" algn="just" rtl="1">
              <a:lnSpc>
                <a:spcPct val="150000"/>
              </a:lnSpc>
            </a:pPr>
            <a:r>
              <a:rPr lang="fa-IR" sz="2800" dirty="0" smtClean="0">
                <a:cs typeface="2  Nazanin" panose="00000400000000000000" pitchFamily="2" charset="-78"/>
              </a:rPr>
              <a:t> </a:t>
            </a:r>
            <a:r>
              <a:rPr lang="fa-IR" sz="2800" dirty="0">
                <a:cs typeface="2  Nazanin" panose="00000400000000000000" pitchFamily="2" charset="-78"/>
              </a:rPr>
              <a:t>در مثال بالا کودک ما </a:t>
            </a:r>
            <a:r>
              <a:rPr lang="fa-IR" sz="2800" b="1" i="1" u="sng" dirty="0" smtClean="0">
                <a:cs typeface="2  Nazanin" panose="00000400000000000000" pitchFamily="2" charset="-78"/>
              </a:rPr>
              <a:t>79 </a:t>
            </a:r>
            <a:r>
              <a:rPr lang="fa-IR" sz="2800" b="1" i="1" u="sng" dirty="0">
                <a:cs typeface="2  Nazanin" panose="00000400000000000000" pitchFamily="2" charset="-78"/>
              </a:rPr>
              <a:t>هفته و </a:t>
            </a:r>
            <a:r>
              <a:rPr lang="fa-IR" sz="2800" b="1" i="1" u="sng" dirty="0" smtClean="0">
                <a:cs typeface="2  Nazanin" panose="00000400000000000000" pitchFamily="2" charset="-78"/>
              </a:rPr>
              <a:t>3 </a:t>
            </a:r>
            <a:r>
              <a:rPr lang="fa-IR" sz="2800" b="1" i="1" u="sng" dirty="0">
                <a:cs typeface="2  Nazanin" panose="00000400000000000000" pitchFamily="2" charset="-78"/>
              </a:rPr>
              <a:t>روز </a:t>
            </a:r>
            <a:r>
              <a:rPr lang="fa-IR" sz="2800" dirty="0">
                <a:cs typeface="2  Nazanin" panose="00000400000000000000" pitchFamily="2" charset="-78"/>
              </a:rPr>
              <a:t>بوده </a:t>
            </a:r>
            <a:r>
              <a:rPr lang="fa-IR" sz="2800" dirty="0" smtClean="0">
                <a:cs typeface="2  Nazanin" panose="00000400000000000000" pitchFamily="2" charset="-78"/>
              </a:rPr>
              <a:t>که با احتساب 29 هفته بارداری می شود: 108 هفته و 3 روزپس </a:t>
            </a:r>
            <a:r>
              <a:rPr lang="fa-IR" sz="2800" dirty="0">
                <a:cs typeface="2  Nazanin" panose="00000400000000000000" pitchFamily="2" charset="-78"/>
              </a:rPr>
              <a:t>باید از منحنی های </a:t>
            </a:r>
            <a:r>
              <a:rPr lang="en-US" sz="2800" dirty="0" smtClean="0">
                <a:cs typeface="2  Nazanin" panose="00000400000000000000" pitchFamily="2" charset="-78"/>
              </a:rPr>
              <a:t>MGRS</a:t>
            </a:r>
            <a:r>
              <a:rPr lang="fa-IR" sz="2800" dirty="0">
                <a:cs typeface="2  Nazanin" panose="00000400000000000000" pitchFamily="2" charset="-78"/>
              </a:rPr>
              <a:t>البته با سن اصلاح شده استفاده </a:t>
            </a:r>
            <a:r>
              <a:rPr lang="fa-IR" sz="2800" dirty="0" smtClean="0">
                <a:cs typeface="2  Nazanin" panose="00000400000000000000" pitchFamily="2" charset="-78"/>
              </a:rPr>
              <a:t>نمود.</a:t>
            </a:r>
          </a:p>
          <a:p>
            <a:pPr marL="0" lvl="0" indent="0" algn="just" rtl="1">
              <a:lnSpc>
                <a:spcPct val="150000"/>
              </a:lnSpc>
              <a:buNone/>
            </a:pPr>
            <a:endParaRPr lang="fa-IR" sz="2800" dirty="0" smtClean="0">
              <a:cs typeface="2  Nazanin" panose="00000400000000000000" pitchFamily="2" charset="-78"/>
            </a:endParaRPr>
          </a:p>
          <a:p>
            <a:pPr marL="0" lvl="0" indent="0" algn="just" rtl="1">
              <a:lnSpc>
                <a:spcPct val="150000"/>
              </a:lnSpc>
              <a:buNone/>
            </a:pPr>
            <a:endParaRPr lang="fa-IR" sz="2800" dirty="0" smtClean="0">
              <a:cs typeface="2  Nazanin" panose="00000400000000000000" pitchFamily="2" charset="-78"/>
            </a:endParaRPr>
          </a:p>
          <a:p>
            <a:pPr marL="0" indent="0" algn="just" rtl="1">
              <a:lnSpc>
                <a:spcPct val="150000"/>
              </a:lnSpc>
              <a:buNone/>
            </a:pPr>
            <a:endParaRPr lang="en-US" sz="2800" dirty="0">
              <a:cs typeface="2  Nazanin" panose="00000400000000000000" pitchFamily="2" charset="-78"/>
            </a:endParaRPr>
          </a:p>
        </p:txBody>
      </p:sp>
      <p:pic>
        <p:nvPicPr>
          <p:cNvPr id="5" name="Picture 4"/>
          <p:cNvPicPr>
            <a:picLocks noChangeAspect="1"/>
          </p:cNvPicPr>
          <p:nvPr/>
        </p:nvPicPr>
        <p:blipFill>
          <a:blip r:embed="rId2"/>
          <a:stretch>
            <a:fillRect/>
          </a:stretch>
        </p:blipFill>
        <p:spPr>
          <a:xfrm>
            <a:off x="0" y="51643"/>
            <a:ext cx="1761897" cy="2005758"/>
          </a:xfrm>
          <a:prstGeom prst="rect">
            <a:avLst/>
          </a:prstGeom>
        </p:spPr>
      </p:pic>
      <p:pic>
        <p:nvPicPr>
          <p:cNvPr id="9" name="Picture 8"/>
          <p:cNvPicPr>
            <a:picLocks noChangeAspect="1"/>
          </p:cNvPicPr>
          <p:nvPr/>
        </p:nvPicPr>
        <p:blipFill>
          <a:blip r:embed="rId3"/>
          <a:stretch>
            <a:fillRect/>
          </a:stretch>
        </p:blipFill>
        <p:spPr>
          <a:xfrm>
            <a:off x="680896" y="4758957"/>
            <a:ext cx="10857917" cy="1828959"/>
          </a:xfrm>
          <a:prstGeom prst="rect">
            <a:avLst/>
          </a:prstGeom>
        </p:spPr>
      </p:pic>
      <p:sp>
        <p:nvSpPr>
          <p:cNvPr id="10" name="Down Arrow 9"/>
          <p:cNvSpPr/>
          <p:nvPr/>
        </p:nvSpPr>
        <p:spPr>
          <a:xfrm rot="20378251">
            <a:off x="8766864" y="4501885"/>
            <a:ext cx="360219" cy="454206"/>
          </a:xfrm>
          <a:prstGeom prst="downArrow">
            <a:avLst>
              <a:gd name="adj1" fmla="val 28143"/>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9342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109" y="307173"/>
            <a:ext cx="8610600" cy="1293028"/>
          </a:xfrm>
        </p:spPr>
        <p:txBody>
          <a:bodyPr>
            <a:normAutofit/>
          </a:bodyPr>
          <a:lstStyle/>
          <a:p>
            <a:r>
              <a:rPr lang="fa-IR" dirty="0">
                <a:solidFill>
                  <a:schemeClr val="accent4">
                    <a:lumMod val="75000"/>
                  </a:schemeClr>
                </a:solidFill>
                <a:cs typeface="2  Titr" panose="00000700000000000000" pitchFamily="2" charset="-78"/>
              </a:rPr>
              <a:t>محاسبه سن اصلاح شده:</a:t>
            </a:r>
            <a:endParaRPr lang="en-US" dirty="0">
              <a:solidFill>
                <a:schemeClr val="accent4">
                  <a:lumMod val="75000"/>
                </a:schemeClr>
              </a:solidFill>
              <a:cs typeface="2  Titr" panose="00000700000000000000" pitchFamily="2" charset="-78"/>
            </a:endParaRPr>
          </a:p>
        </p:txBody>
      </p:sp>
      <p:sp>
        <p:nvSpPr>
          <p:cNvPr id="3" name="Content Placeholder 2"/>
          <p:cNvSpPr>
            <a:spLocks noGrp="1"/>
          </p:cNvSpPr>
          <p:nvPr>
            <p:ph idx="1"/>
          </p:nvPr>
        </p:nvSpPr>
        <p:spPr>
          <a:xfrm>
            <a:off x="1018309" y="1501832"/>
            <a:ext cx="10820400" cy="4843550"/>
          </a:xfrm>
        </p:spPr>
        <p:txBody>
          <a:bodyPr/>
          <a:lstStyle/>
          <a:p>
            <a:pPr marL="0" lvl="0" indent="0" algn="just" rtl="1">
              <a:lnSpc>
                <a:spcPct val="150000"/>
              </a:lnSpc>
              <a:buNone/>
            </a:pPr>
            <a:r>
              <a:rPr lang="fa-IR" sz="2600" dirty="0">
                <a:solidFill>
                  <a:prstClr val="black"/>
                </a:solidFill>
                <a:cs typeface="2  Nazanin" panose="00000400000000000000" pitchFamily="2" charset="-78"/>
              </a:rPr>
              <a:t>1- ابتدا سن بارداری هنگام تولد از 40 هفته بارداری کم شود. تعداد هفته بارداری که زود متولد شده است برابر با       </a:t>
            </a:r>
            <a:r>
              <a:rPr lang="fa-IR" sz="2600" dirty="0" smtClean="0">
                <a:solidFill>
                  <a:srgbClr val="9D074E">
                    <a:lumMod val="60000"/>
                    <a:lumOff val="40000"/>
                  </a:srgbClr>
                </a:solidFill>
                <a:cs typeface="2  Nazanin" panose="00000400000000000000" pitchFamily="2" charset="-78"/>
              </a:rPr>
              <a:t>11</a:t>
            </a:r>
            <a:r>
              <a:rPr lang="fa-IR" sz="3000" dirty="0" smtClean="0">
                <a:solidFill>
                  <a:prstClr val="black"/>
                </a:solidFill>
                <a:cs typeface="2  Nazanin" panose="00000400000000000000" pitchFamily="2" charset="-78"/>
              </a:rPr>
              <a:t>=</a:t>
            </a:r>
            <a:r>
              <a:rPr lang="fa-IR" sz="2600" dirty="0" smtClean="0">
                <a:solidFill>
                  <a:prstClr val="black"/>
                </a:solidFill>
                <a:cs typeface="2  Nazanin" panose="00000400000000000000" pitchFamily="2" charset="-78"/>
              </a:rPr>
              <a:t>29-40</a:t>
            </a:r>
          </a:p>
          <a:p>
            <a:pPr marL="0" lvl="0" indent="0" algn="just" rtl="1">
              <a:lnSpc>
                <a:spcPct val="150000"/>
              </a:lnSpc>
              <a:buNone/>
            </a:pPr>
            <a:r>
              <a:rPr lang="fa-IR" sz="2800" dirty="0">
                <a:solidFill>
                  <a:prstClr val="black"/>
                </a:solidFill>
                <a:cs typeface="2  Nazanin" panose="00000400000000000000" pitchFamily="2" charset="-78"/>
              </a:rPr>
              <a:t>2- برای تبدیل تعداد هفته بارداری زود متولد شده11 به 4 تقسیم می شود:</a:t>
            </a:r>
            <a:r>
              <a:rPr lang="fa-IR" sz="2800" dirty="0">
                <a:solidFill>
                  <a:srgbClr val="9D074E">
                    <a:lumMod val="60000"/>
                    <a:lumOff val="40000"/>
                  </a:srgbClr>
                </a:solidFill>
                <a:cs typeface="2  Nazanin" panose="00000400000000000000" pitchFamily="2" charset="-78"/>
              </a:rPr>
              <a:t> 2 ماه 3 هفته </a:t>
            </a:r>
            <a:r>
              <a:rPr lang="fa-IR" sz="3200" dirty="0">
                <a:solidFill>
                  <a:prstClr val="black"/>
                </a:solidFill>
                <a:cs typeface="2  Nazanin" panose="00000400000000000000" pitchFamily="2" charset="-78"/>
              </a:rPr>
              <a:t>=</a:t>
            </a:r>
            <a:r>
              <a:rPr lang="fa-IR" sz="2800" dirty="0">
                <a:solidFill>
                  <a:prstClr val="black"/>
                </a:solidFill>
                <a:cs typeface="2  Nazanin" panose="00000400000000000000" pitchFamily="2" charset="-78"/>
              </a:rPr>
              <a:t> </a:t>
            </a:r>
            <a:r>
              <a:rPr lang="fa-IR" sz="2800" dirty="0" smtClean="0">
                <a:solidFill>
                  <a:prstClr val="black"/>
                </a:solidFill>
                <a:cs typeface="2  Nazanin" panose="00000400000000000000" pitchFamily="2" charset="-78"/>
              </a:rPr>
              <a:t>4÷11</a:t>
            </a:r>
          </a:p>
          <a:p>
            <a:pPr marL="0" lvl="0" indent="0" algn="just" rtl="1">
              <a:lnSpc>
                <a:spcPct val="150000"/>
              </a:lnSpc>
              <a:buNone/>
            </a:pPr>
            <a:r>
              <a:rPr lang="fa-IR" sz="2800" dirty="0">
                <a:solidFill>
                  <a:prstClr val="black"/>
                </a:solidFill>
                <a:cs typeface="2  Nazanin" panose="00000400000000000000" pitchFamily="2" charset="-78"/>
              </a:rPr>
              <a:t>3- تعداد ماه زود متولد شده از سن تقویمی کم شود </a:t>
            </a:r>
            <a:r>
              <a:rPr lang="fa-IR" sz="2800" b="1" dirty="0">
                <a:solidFill>
                  <a:srgbClr val="E5224E"/>
                </a:solidFill>
                <a:cs typeface="2  Nazanin" panose="00000400000000000000" pitchFamily="2" charset="-78"/>
              </a:rPr>
              <a:t>سن اصلاح شده بدست می آید</a:t>
            </a:r>
            <a:r>
              <a:rPr lang="fa-IR" sz="2800" b="1" dirty="0" smtClean="0">
                <a:solidFill>
                  <a:srgbClr val="E5224E"/>
                </a:solidFill>
                <a:cs typeface="2  Nazanin" panose="00000400000000000000" pitchFamily="2" charset="-78"/>
              </a:rPr>
              <a:t>:</a:t>
            </a:r>
          </a:p>
          <a:p>
            <a:pPr marL="0" lvl="0" indent="0" algn="just" rtl="1">
              <a:lnSpc>
                <a:spcPct val="150000"/>
              </a:lnSpc>
              <a:buNone/>
            </a:pPr>
            <a:endParaRPr lang="fa-IR" sz="2800" b="1" dirty="0">
              <a:solidFill>
                <a:srgbClr val="E5224E"/>
              </a:solidFill>
              <a:cs typeface="2  Nazanin" panose="00000400000000000000" pitchFamily="2" charset="-78"/>
            </a:endParaRPr>
          </a:p>
          <a:p>
            <a:pPr marL="0" lvl="0" indent="0" algn="just" rtl="1">
              <a:lnSpc>
                <a:spcPct val="150000"/>
              </a:lnSpc>
              <a:buNone/>
            </a:pPr>
            <a:endParaRPr lang="fa-IR" sz="2800" dirty="0">
              <a:solidFill>
                <a:prstClr val="black"/>
              </a:solidFill>
              <a:cs typeface="2  Nazanin" panose="00000400000000000000" pitchFamily="2" charset="-78"/>
            </a:endParaRPr>
          </a:p>
          <a:p>
            <a:pPr marL="0" lvl="0" indent="0" algn="just" rtl="1">
              <a:lnSpc>
                <a:spcPct val="150000"/>
              </a:lnSpc>
              <a:buNone/>
            </a:pPr>
            <a:endParaRPr lang="fa-IR" sz="2600" dirty="0">
              <a:solidFill>
                <a:prstClr val="black"/>
              </a:solidFill>
              <a:cs typeface="2  Nazanin" panose="00000400000000000000" pitchFamily="2" charset="-78"/>
            </a:endParaRPr>
          </a:p>
          <a:p>
            <a:endParaRPr lang="en-US" dirty="0"/>
          </a:p>
        </p:txBody>
      </p:sp>
      <p:pic>
        <p:nvPicPr>
          <p:cNvPr id="4" name="Picture 3"/>
          <p:cNvPicPr>
            <a:picLocks noChangeAspect="1"/>
          </p:cNvPicPr>
          <p:nvPr/>
        </p:nvPicPr>
        <p:blipFill>
          <a:blip r:embed="rId2"/>
          <a:stretch>
            <a:fillRect/>
          </a:stretch>
        </p:blipFill>
        <p:spPr>
          <a:xfrm>
            <a:off x="250897" y="5077303"/>
            <a:ext cx="3377477" cy="1268078"/>
          </a:xfrm>
          <a:prstGeom prst="rect">
            <a:avLst/>
          </a:prstGeom>
        </p:spPr>
      </p:pic>
      <p:pic>
        <p:nvPicPr>
          <p:cNvPr id="5" name="Picture 4"/>
          <p:cNvPicPr>
            <a:picLocks noChangeAspect="1"/>
          </p:cNvPicPr>
          <p:nvPr/>
        </p:nvPicPr>
        <p:blipFill>
          <a:blip r:embed="rId3"/>
          <a:stretch>
            <a:fillRect/>
          </a:stretch>
        </p:blipFill>
        <p:spPr>
          <a:xfrm>
            <a:off x="4211782" y="4796863"/>
            <a:ext cx="7744692" cy="1828959"/>
          </a:xfrm>
          <a:prstGeom prst="rect">
            <a:avLst/>
          </a:prstGeom>
        </p:spPr>
      </p:pic>
    </p:spTree>
    <p:extLst>
      <p:ext uri="{BB962C8B-B14F-4D97-AF65-F5344CB8AC3E}">
        <p14:creationId xmlns:p14="http://schemas.microsoft.com/office/powerpoint/2010/main" val="2585056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4">
                    <a:lumMod val="75000"/>
                  </a:schemeClr>
                </a:solidFill>
                <a:cs typeface="2  Titr" panose="00000700000000000000" pitchFamily="2" charset="-78"/>
              </a:rPr>
              <a:t>مثال 3:</a:t>
            </a:r>
            <a:endParaRPr lang="en-US" dirty="0">
              <a:solidFill>
                <a:schemeClr val="accent4">
                  <a:lumMod val="75000"/>
                </a:schemeClr>
              </a:solidFill>
              <a:cs typeface="2  Titr" panose="000007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2800" dirty="0">
                <a:cs typeface="2  Nazanin" panose="00000400000000000000" pitchFamily="2" charset="-78"/>
              </a:rPr>
              <a:t>تاریخ تولد </a:t>
            </a:r>
            <a:r>
              <a:rPr lang="fa-IR" sz="2800" dirty="0" smtClean="0">
                <a:cs typeface="2  Nazanin" panose="00000400000000000000" pitchFamily="2" charset="-78"/>
              </a:rPr>
              <a:t>شیرخوار پسر </a:t>
            </a:r>
            <a:r>
              <a:rPr lang="fa-IR" sz="2800" dirty="0">
                <a:cs typeface="2  Nazanin" panose="00000400000000000000" pitchFamily="2" charset="-78"/>
              </a:rPr>
              <a:t>که در سن بارداری </a:t>
            </a:r>
            <a:r>
              <a:rPr lang="fa-IR" sz="2800" dirty="0" smtClean="0">
                <a:cs typeface="2  Nazanin" panose="00000400000000000000" pitchFamily="2" charset="-78"/>
              </a:rPr>
              <a:t>34 </a:t>
            </a:r>
            <a:r>
              <a:rPr lang="fa-IR" sz="2800" dirty="0">
                <a:cs typeface="2  Nazanin" panose="00000400000000000000" pitchFamily="2" charset="-78"/>
              </a:rPr>
              <a:t>هفتگی بدنیا آمده است برابر </a:t>
            </a:r>
            <a:r>
              <a:rPr lang="fa-IR" sz="2800" dirty="0" smtClean="0">
                <a:cs typeface="2  Nazanin" panose="00000400000000000000" pitchFamily="2" charset="-78"/>
              </a:rPr>
              <a:t>1400/1/23 </a:t>
            </a:r>
            <a:r>
              <a:rPr lang="en-US" sz="2800" dirty="0" smtClean="0">
                <a:cs typeface="2  Nazanin" panose="00000400000000000000" pitchFamily="2" charset="-78"/>
              </a:rPr>
              <a:t/>
            </a:r>
            <a:br>
              <a:rPr lang="en-US" sz="2800" dirty="0" smtClean="0">
                <a:cs typeface="2  Nazanin" panose="00000400000000000000" pitchFamily="2" charset="-78"/>
              </a:rPr>
            </a:br>
            <a:r>
              <a:rPr lang="fa-IR" sz="2800" dirty="0" smtClean="0">
                <a:cs typeface="2  Nazanin" panose="00000400000000000000" pitchFamily="2" charset="-78"/>
              </a:rPr>
              <a:t>می </a:t>
            </a:r>
            <a:r>
              <a:rPr lang="fa-IR" sz="2800" dirty="0">
                <a:cs typeface="2  Nazanin" panose="00000400000000000000" pitchFamily="2" charset="-78"/>
              </a:rPr>
              <a:t>باشد، شیرخوار در تاریخ 1400/10/15 به پایگاه سلامت مراجعه نموده است، </a:t>
            </a:r>
            <a:r>
              <a:rPr lang="fa-IR" sz="2800" dirty="0" smtClean="0">
                <a:cs typeface="2  Nazanin" panose="00000400000000000000" pitchFamily="2" charset="-78"/>
              </a:rPr>
              <a:t>با توجه </a:t>
            </a:r>
            <a:r>
              <a:rPr lang="fa-IR" sz="2800" dirty="0">
                <a:cs typeface="2  Nazanin" panose="00000400000000000000" pitchFamily="2" charset="-78"/>
              </a:rPr>
              <a:t>به نتایج اندازه گیری </a:t>
            </a:r>
            <a:r>
              <a:rPr lang="fa-IR" sz="2800" dirty="0" smtClean="0">
                <a:cs typeface="2  Nazanin" panose="00000400000000000000" pitchFamily="2" charset="-78"/>
              </a:rPr>
              <a:t>وزن:</a:t>
            </a:r>
            <a:r>
              <a:rPr lang="en-US" sz="2800" dirty="0">
                <a:cs typeface="2  Nazanin" panose="00000400000000000000" pitchFamily="2" charset="-78"/>
              </a:rPr>
              <a:t>kg</a:t>
            </a:r>
            <a:r>
              <a:rPr lang="fa-IR" sz="2800" dirty="0" smtClean="0">
                <a:cs typeface="2  Nazanin" panose="00000400000000000000" pitchFamily="2" charset="-78"/>
              </a:rPr>
              <a:t> 7/5</a:t>
            </a:r>
            <a:r>
              <a:rPr lang="en-US" sz="2800" dirty="0" smtClean="0">
                <a:cs typeface="2  Nazanin" panose="00000400000000000000" pitchFamily="2" charset="-78"/>
              </a:rPr>
              <a:t> </a:t>
            </a:r>
            <a:r>
              <a:rPr lang="fa-IR" sz="2800" dirty="0" smtClean="0">
                <a:cs typeface="2  Nazanin" panose="00000400000000000000" pitchFamily="2" charset="-78"/>
              </a:rPr>
              <a:t> </a:t>
            </a:r>
            <a:r>
              <a:rPr lang="fa-IR" sz="2800" dirty="0">
                <a:cs typeface="2  Nazanin" panose="00000400000000000000" pitchFamily="2" charset="-78"/>
              </a:rPr>
              <a:t>، قد </a:t>
            </a:r>
            <a:r>
              <a:rPr lang="en-US" sz="2800" dirty="0">
                <a:cs typeface="2  Nazanin" panose="00000400000000000000" pitchFamily="2" charset="-78"/>
              </a:rPr>
              <a:t>cm </a:t>
            </a:r>
            <a:r>
              <a:rPr lang="fa-IR" sz="2800" dirty="0" smtClean="0">
                <a:cs typeface="2  Nazanin" panose="00000400000000000000" pitchFamily="2" charset="-78"/>
              </a:rPr>
              <a:t>62و </a:t>
            </a:r>
            <a:r>
              <a:rPr lang="fa-IR" sz="2800" dirty="0">
                <a:cs typeface="2  Nazanin" panose="00000400000000000000" pitchFamily="2" charset="-78"/>
              </a:rPr>
              <a:t>دورسر </a:t>
            </a:r>
            <a:r>
              <a:rPr lang="fa-IR" sz="2800" dirty="0" smtClean="0">
                <a:cs typeface="2  Nazanin" panose="00000400000000000000" pitchFamily="2" charset="-78"/>
              </a:rPr>
              <a:t>:</a:t>
            </a:r>
            <a:r>
              <a:rPr lang="en-US" sz="2800" dirty="0">
                <a:cs typeface="2  Nazanin" panose="00000400000000000000" pitchFamily="2" charset="-78"/>
              </a:rPr>
              <a:t>cm</a:t>
            </a:r>
            <a:r>
              <a:rPr lang="fa-IR" sz="2800" dirty="0" smtClean="0">
                <a:cs typeface="2  Nazanin" panose="00000400000000000000" pitchFamily="2" charset="-78"/>
              </a:rPr>
              <a:t> 43</a:t>
            </a:r>
            <a:r>
              <a:rPr lang="en-US" sz="2800" dirty="0" smtClean="0">
                <a:cs typeface="2  Nazanin" panose="00000400000000000000" pitchFamily="2" charset="-78"/>
              </a:rPr>
              <a:t> </a:t>
            </a:r>
            <a:r>
              <a:rPr lang="fa-IR" sz="2800" dirty="0" smtClean="0">
                <a:cs typeface="2  Nazanin" panose="00000400000000000000" pitchFamily="2" charset="-78"/>
              </a:rPr>
              <a:t>منحنی </a:t>
            </a:r>
            <a:r>
              <a:rPr lang="fa-IR" sz="2800" dirty="0">
                <a:cs typeface="2  Nazanin" panose="00000400000000000000" pitchFamily="2" charset="-78"/>
              </a:rPr>
              <a:t>های رشد و دورسر شیرخوار را رسم نمایید. </a:t>
            </a:r>
          </a:p>
          <a:p>
            <a:pPr algn="just" rtl="1"/>
            <a:endParaRPr lang="en-US" sz="2800" dirty="0"/>
          </a:p>
        </p:txBody>
      </p:sp>
      <p:pic>
        <p:nvPicPr>
          <p:cNvPr id="4" name="Picture 3"/>
          <p:cNvPicPr>
            <a:picLocks noChangeAspect="1"/>
          </p:cNvPicPr>
          <p:nvPr/>
        </p:nvPicPr>
        <p:blipFill>
          <a:blip r:embed="rId2"/>
          <a:stretch>
            <a:fillRect/>
          </a:stretch>
        </p:blipFill>
        <p:spPr>
          <a:xfrm>
            <a:off x="130433" y="0"/>
            <a:ext cx="1761897" cy="2005758"/>
          </a:xfrm>
          <a:prstGeom prst="rect">
            <a:avLst/>
          </a:prstGeom>
        </p:spPr>
      </p:pic>
    </p:spTree>
    <p:extLst>
      <p:ext uri="{BB962C8B-B14F-4D97-AF65-F5344CB8AC3E}">
        <p14:creationId xmlns:p14="http://schemas.microsoft.com/office/powerpoint/2010/main" val="2468204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06960381"/>
              </p:ext>
            </p:extLst>
          </p:nvPr>
        </p:nvGraphicFramePr>
        <p:xfrm>
          <a:off x="1004455" y="1690257"/>
          <a:ext cx="10820397" cy="4917440"/>
        </p:xfrm>
        <a:graphic>
          <a:graphicData uri="http://schemas.openxmlformats.org/drawingml/2006/table">
            <a:tbl>
              <a:tblPr firstRow="1" bandRow="1">
                <a:tableStyleId>{5C22544A-7EE6-4342-B048-85BDC9FD1C3A}</a:tableStyleId>
              </a:tblPr>
              <a:tblGrid>
                <a:gridCol w="1545771">
                  <a:extLst>
                    <a:ext uri="{9D8B030D-6E8A-4147-A177-3AD203B41FA5}">
                      <a16:colId xmlns:a16="http://schemas.microsoft.com/office/drawing/2014/main" val="2699645864"/>
                    </a:ext>
                  </a:extLst>
                </a:gridCol>
                <a:gridCol w="1545771">
                  <a:extLst>
                    <a:ext uri="{9D8B030D-6E8A-4147-A177-3AD203B41FA5}">
                      <a16:colId xmlns:a16="http://schemas.microsoft.com/office/drawing/2014/main" val="2926308745"/>
                    </a:ext>
                  </a:extLst>
                </a:gridCol>
                <a:gridCol w="1545771">
                  <a:extLst>
                    <a:ext uri="{9D8B030D-6E8A-4147-A177-3AD203B41FA5}">
                      <a16:colId xmlns:a16="http://schemas.microsoft.com/office/drawing/2014/main" val="3218827626"/>
                    </a:ext>
                  </a:extLst>
                </a:gridCol>
                <a:gridCol w="1545771">
                  <a:extLst>
                    <a:ext uri="{9D8B030D-6E8A-4147-A177-3AD203B41FA5}">
                      <a16:colId xmlns:a16="http://schemas.microsoft.com/office/drawing/2014/main" val="857183162"/>
                    </a:ext>
                  </a:extLst>
                </a:gridCol>
                <a:gridCol w="1545771">
                  <a:extLst>
                    <a:ext uri="{9D8B030D-6E8A-4147-A177-3AD203B41FA5}">
                      <a16:colId xmlns:a16="http://schemas.microsoft.com/office/drawing/2014/main" val="3935289923"/>
                    </a:ext>
                  </a:extLst>
                </a:gridCol>
                <a:gridCol w="1545771">
                  <a:extLst>
                    <a:ext uri="{9D8B030D-6E8A-4147-A177-3AD203B41FA5}">
                      <a16:colId xmlns:a16="http://schemas.microsoft.com/office/drawing/2014/main" val="2424324731"/>
                    </a:ext>
                  </a:extLst>
                </a:gridCol>
                <a:gridCol w="1545771">
                  <a:extLst>
                    <a:ext uri="{9D8B030D-6E8A-4147-A177-3AD203B41FA5}">
                      <a16:colId xmlns:a16="http://schemas.microsoft.com/office/drawing/2014/main" val="3558807025"/>
                    </a:ext>
                  </a:extLst>
                </a:gridCol>
              </a:tblGrid>
              <a:tr h="845125">
                <a:tc gridSpan="3">
                  <a:txBody>
                    <a:bodyPr/>
                    <a:lstStyle/>
                    <a:p>
                      <a:pPr algn="ctr" rtl="1"/>
                      <a:r>
                        <a:rPr lang="fa-IR" sz="1800" b="1" dirty="0" smtClean="0">
                          <a:solidFill>
                            <a:schemeClr val="bg1"/>
                          </a:solidFill>
                          <a:cs typeface="2  Nazanin" panose="00000400000000000000" pitchFamily="2" charset="-78"/>
                        </a:rPr>
                        <a:t>آخرین سن اصلاح شده برای استفاده از منحنی </a:t>
                      </a:r>
                      <a:r>
                        <a:rPr lang="en-US" sz="1800" b="1" dirty="0" smtClean="0">
                          <a:solidFill>
                            <a:schemeClr val="bg1"/>
                          </a:solidFill>
                          <a:cs typeface="2  Nazanin" panose="00000400000000000000" pitchFamily="2" charset="-78"/>
                        </a:rPr>
                        <a:t>MGRS</a:t>
                      </a:r>
                      <a:r>
                        <a:rPr lang="fa-IR" sz="1800" b="1" dirty="0" smtClean="0">
                          <a:solidFill>
                            <a:schemeClr val="bg1"/>
                          </a:solidFill>
                          <a:cs typeface="2  Nazanin" panose="00000400000000000000" pitchFamily="2" charset="-78"/>
                        </a:rPr>
                        <a:t> </a:t>
                      </a:r>
                      <a:endParaRPr lang="en-US" sz="1800" b="1" dirty="0">
                        <a:solidFill>
                          <a:schemeClr val="bg1"/>
                        </a:solidFill>
                        <a:cs typeface="2  Nazanin" panose="00000400000000000000" pitchFamily="2" charset="-78"/>
                      </a:endParaRPr>
                    </a:p>
                  </a:txBody>
                  <a:tcPr anchor="ctr"/>
                </a:tc>
                <a:tc hMerge="1">
                  <a:txBody>
                    <a:bodyPr/>
                    <a:lstStyle/>
                    <a:p>
                      <a:pPr algn="r" rtl="1"/>
                      <a:endParaRPr lang="en-US" sz="1400" b="1" dirty="0">
                        <a:solidFill>
                          <a:schemeClr val="bg1"/>
                        </a:solidFill>
                        <a:cs typeface="2  Nazanin" panose="00000400000000000000" pitchFamily="2" charset="-78"/>
                      </a:endParaRPr>
                    </a:p>
                  </a:txBody>
                  <a:tcPr anchor="ctr"/>
                </a:tc>
                <a:tc hMerge="1">
                  <a:txBody>
                    <a:bodyPr/>
                    <a:lstStyle/>
                    <a:p>
                      <a:pPr algn="r" rtl="1"/>
                      <a:endParaRPr lang="en-US" sz="1400" b="1" dirty="0">
                        <a:solidFill>
                          <a:schemeClr val="bg1"/>
                        </a:solidFill>
                        <a:cs typeface="2  Nazanin" panose="00000400000000000000" pitchFamily="2" charset="-78"/>
                      </a:endParaRPr>
                    </a:p>
                  </a:txBody>
                  <a:tcPr anchor="ctr"/>
                </a:tc>
                <a:tc rowSpan="2">
                  <a:txBody>
                    <a:bodyPr/>
                    <a:lstStyle/>
                    <a:p>
                      <a:pPr algn="ctr" rtl="1"/>
                      <a:r>
                        <a:rPr lang="fa-IR" sz="1600" b="1" dirty="0" smtClean="0">
                          <a:solidFill>
                            <a:schemeClr val="bg1"/>
                          </a:solidFill>
                          <a:cs typeface="2  Nazanin" panose="00000400000000000000" pitchFamily="2" charset="-78"/>
                        </a:rPr>
                        <a:t>سن اصلاح شده برای استفاده از منحنی </a:t>
                      </a:r>
                      <a:r>
                        <a:rPr lang="en-US" sz="1600" b="1" dirty="0" smtClean="0">
                          <a:solidFill>
                            <a:schemeClr val="bg1"/>
                          </a:solidFill>
                          <a:cs typeface="2  Nazanin" panose="00000400000000000000" pitchFamily="2" charset="-78"/>
                        </a:rPr>
                        <a:t>MGRS</a:t>
                      </a:r>
                      <a:endParaRPr lang="en-US" sz="1600" b="1" dirty="0">
                        <a:solidFill>
                          <a:schemeClr val="bg1"/>
                        </a:solidFill>
                        <a:cs typeface="2  Nazanin" panose="00000400000000000000" pitchFamily="2" charset="-78"/>
                      </a:endParaRPr>
                    </a:p>
                  </a:txBody>
                  <a:tcPr anchor="ctr"/>
                </a:tc>
                <a:tc row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b="1" dirty="0" smtClean="0">
                          <a:solidFill>
                            <a:schemeClr val="bg1"/>
                          </a:solidFill>
                          <a:cs typeface="2  Nazanin" panose="00000400000000000000" pitchFamily="2" charset="-78"/>
                        </a:rPr>
                        <a:t>آخرین سن </a:t>
                      </a:r>
                      <a:r>
                        <a:rPr lang="fa-IR" sz="1600" b="1" baseline="0" dirty="0" smtClean="0">
                          <a:solidFill>
                            <a:schemeClr val="bg1"/>
                          </a:solidFill>
                          <a:cs typeface="2  Nazanin" panose="00000400000000000000" pitchFamily="2" charset="-78"/>
                        </a:rPr>
                        <a:t>تقویمی برای استفاده از منحنی </a:t>
                      </a:r>
                      <a:r>
                        <a:rPr lang="en-US" sz="1600" b="1" dirty="0" smtClean="0">
                          <a:solidFill>
                            <a:schemeClr val="bg1"/>
                          </a:solidFill>
                          <a:cs typeface="2  Nazanin" panose="00000400000000000000" pitchFamily="2" charset="-78"/>
                        </a:rPr>
                        <a:t>intergrowth- 21 </a:t>
                      </a:r>
                      <a:r>
                        <a:rPr lang="en-US" sz="1600" b="0" dirty="0" err="1" smtClean="0">
                          <a:solidFill>
                            <a:schemeClr val="bg1"/>
                          </a:solidFill>
                          <a:cs typeface="2  Nazanin" panose="00000400000000000000" pitchFamily="2" charset="-78"/>
                        </a:rPr>
                        <a:t>st</a:t>
                      </a:r>
                      <a:r>
                        <a:rPr lang="en-US" sz="1600" b="1" dirty="0" smtClean="0">
                          <a:solidFill>
                            <a:schemeClr val="bg1"/>
                          </a:solidFill>
                          <a:cs typeface="2  Nazanin" panose="00000400000000000000" pitchFamily="2" charset="-78"/>
                        </a:rPr>
                        <a:t> </a:t>
                      </a:r>
                    </a:p>
                  </a:txBody>
                  <a:tcPr anchor="ctr"/>
                </a:tc>
                <a:tc rowSpan="2">
                  <a:txBody>
                    <a:bodyPr/>
                    <a:lstStyle/>
                    <a:p>
                      <a:pPr algn="ctr" rtl="1"/>
                      <a:r>
                        <a:rPr lang="fa-IR" sz="1600" b="1" dirty="0" smtClean="0">
                          <a:solidFill>
                            <a:schemeClr val="bg1"/>
                          </a:solidFill>
                          <a:cs typeface="2  Nazanin" panose="00000400000000000000" pitchFamily="2" charset="-78"/>
                        </a:rPr>
                        <a:t>آخرین سن</a:t>
                      </a:r>
                      <a:r>
                        <a:rPr lang="fa-IR" sz="1600" b="1" baseline="0" dirty="0" smtClean="0">
                          <a:solidFill>
                            <a:schemeClr val="bg1"/>
                          </a:solidFill>
                          <a:cs typeface="2  Nazanin" panose="00000400000000000000" pitchFamily="2" charset="-78"/>
                        </a:rPr>
                        <a:t> بارداری برای استفاده از منحنی </a:t>
                      </a:r>
                      <a:r>
                        <a:rPr lang="en-US" sz="1600" b="1" dirty="0" smtClean="0">
                          <a:solidFill>
                            <a:schemeClr val="bg1"/>
                          </a:solidFill>
                          <a:cs typeface="2  Nazanin" panose="00000400000000000000" pitchFamily="2" charset="-78"/>
                        </a:rPr>
                        <a:t>intergrowth- 21 </a:t>
                      </a:r>
                      <a:r>
                        <a:rPr lang="en-US" sz="1600" b="0" dirty="0" err="1" smtClean="0">
                          <a:solidFill>
                            <a:schemeClr val="bg1"/>
                          </a:solidFill>
                          <a:cs typeface="2  Nazanin" panose="00000400000000000000" pitchFamily="2" charset="-78"/>
                        </a:rPr>
                        <a:t>st</a:t>
                      </a:r>
                      <a:r>
                        <a:rPr lang="en-US" sz="1600" b="1" dirty="0" smtClean="0">
                          <a:solidFill>
                            <a:schemeClr val="bg1"/>
                          </a:solidFill>
                          <a:cs typeface="2  Nazanin" panose="00000400000000000000" pitchFamily="2" charset="-78"/>
                        </a:rPr>
                        <a:t> </a:t>
                      </a:r>
                      <a:endParaRPr lang="en-US" sz="1600" b="1" dirty="0">
                        <a:solidFill>
                          <a:schemeClr val="bg1"/>
                        </a:solidFill>
                        <a:cs typeface="2  Nazanin" panose="00000400000000000000" pitchFamily="2" charset="-78"/>
                      </a:endParaRPr>
                    </a:p>
                  </a:txBody>
                  <a:tcPr anchor="ctr"/>
                </a:tc>
                <a:tc rowSpan="2">
                  <a:txBody>
                    <a:bodyPr/>
                    <a:lstStyle/>
                    <a:p>
                      <a:pPr algn="ctr" rtl="1"/>
                      <a:r>
                        <a:rPr lang="fa-IR" sz="1600" b="1" dirty="0" smtClean="0">
                          <a:solidFill>
                            <a:schemeClr val="bg1"/>
                          </a:solidFill>
                          <a:cs typeface="2  Nazanin" panose="00000400000000000000" pitchFamily="2" charset="-78"/>
                        </a:rPr>
                        <a:t>سن بارداری هنگام تولد ( هفته )</a:t>
                      </a:r>
                      <a:endParaRPr lang="en-US" sz="1600" b="1" dirty="0">
                        <a:solidFill>
                          <a:schemeClr val="bg1"/>
                        </a:solidFill>
                        <a:cs typeface="2  Nazanin" panose="00000400000000000000" pitchFamily="2" charset="-78"/>
                      </a:endParaRPr>
                    </a:p>
                  </a:txBody>
                  <a:tcPr anchor="ctr"/>
                </a:tc>
                <a:extLst>
                  <a:ext uri="{0D108BD9-81ED-4DB2-BD59-A6C34878D82A}">
                    <a16:rowId xmlns:a16="http://schemas.microsoft.com/office/drawing/2014/main" val="2522795943"/>
                  </a:ext>
                </a:extLst>
              </a:tr>
              <a:tr h="370840">
                <a:tc>
                  <a:txBody>
                    <a:bodyPr/>
                    <a:lstStyle/>
                    <a:p>
                      <a:pPr algn="ctr" rtl="1"/>
                      <a:r>
                        <a:rPr lang="fa-IR" b="1" dirty="0" smtClean="0">
                          <a:cs typeface="2  Nazanin" panose="00000400000000000000" pitchFamily="2" charset="-78"/>
                        </a:rPr>
                        <a:t>دورسر</a:t>
                      </a:r>
                      <a:endParaRPr lang="en-US" b="1" dirty="0">
                        <a:cs typeface="2  Nazanin" panose="00000400000000000000" pitchFamily="2" charset="-78"/>
                      </a:endParaRPr>
                    </a:p>
                  </a:txBody>
                  <a:tcPr>
                    <a:solidFill>
                      <a:schemeClr val="accent1">
                        <a:lumMod val="60000"/>
                        <a:lumOff val="40000"/>
                      </a:schemeClr>
                    </a:solidFill>
                  </a:tcPr>
                </a:tc>
                <a:tc>
                  <a:txBody>
                    <a:bodyPr/>
                    <a:lstStyle/>
                    <a:p>
                      <a:pPr algn="ctr" rtl="1"/>
                      <a:r>
                        <a:rPr lang="fa-IR" b="1" dirty="0" smtClean="0">
                          <a:cs typeface="2  Nazanin" panose="00000400000000000000" pitchFamily="2" charset="-78"/>
                        </a:rPr>
                        <a:t>قد </a:t>
                      </a:r>
                      <a:endParaRPr lang="en-US" b="1" dirty="0">
                        <a:cs typeface="2  Nazanin" panose="00000400000000000000" pitchFamily="2" charset="-78"/>
                      </a:endParaRPr>
                    </a:p>
                  </a:txBody>
                  <a:tcPr>
                    <a:solidFill>
                      <a:schemeClr val="accent1">
                        <a:lumMod val="60000"/>
                        <a:lumOff val="40000"/>
                      </a:schemeClr>
                    </a:solidFill>
                  </a:tcPr>
                </a:tc>
                <a:tc>
                  <a:txBody>
                    <a:bodyPr/>
                    <a:lstStyle/>
                    <a:p>
                      <a:pPr algn="ctr" rtl="1"/>
                      <a:r>
                        <a:rPr lang="fa-IR" b="1" dirty="0" smtClean="0">
                          <a:cs typeface="2  Nazanin" panose="00000400000000000000" pitchFamily="2" charset="-78"/>
                        </a:rPr>
                        <a:t>وزن </a:t>
                      </a:r>
                      <a:endParaRPr lang="en-US" b="1" dirty="0">
                        <a:cs typeface="2  Nazanin" panose="00000400000000000000" pitchFamily="2" charset="-78"/>
                      </a:endParaRPr>
                    </a:p>
                  </a:txBody>
                  <a:tcPr>
                    <a:solidFill>
                      <a:schemeClr val="accent1">
                        <a:lumMod val="60000"/>
                        <a:lumOff val="40000"/>
                      </a:schemeClr>
                    </a:solidFill>
                  </a:tcPr>
                </a:tc>
                <a:tc vMerge="1">
                  <a:txBody>
                    <a:bodyPr/>
                    <a:lstStyle/>
                    <a:p>
                      <a:pPr algn="ctr" rtl="1"/>
                      <a:endParaRPr lang="en-US" b="1" dirty="0">
                        <a:cs typeface="2  Nazanin" panose="00000400000000000000" pitchFamily="2" charset="-78"/>
                      </a:endParaRPr>
                    </a:p>
                  </a:txBody>
                  <a:tcPr/>
                </a:tc>
                <a:tc vMerge="1">
                  <a:txBody>
                    <a:bodyPr/>
                    <a:lstStyle/>
                    <a:p>
                      <a:pPr algn="ctr" rtl="1"/>
                      <a:endParaRPr lang="en-US" b="1" dirty="0">
                        <a:cs typeface="2  Nazanin" panose="00000400000000000000" pitchFamily="2" charset="-78"/>
                      </a:endParaRPr>
                    </a:p>
                  </a:txBody>
                  <a:tcPr/>
                </a:tc>
                <a:tc vMerge="1">
                  <a:txBody>
                    <a:bodyPr/>
                    <a:lstStyle/>
                    <a:p>
                      <a:pPr algn="ctr" rtl="1"/>
                      <a:endParaRPr lang="en-US" b="1" dirty="0">
                        <a:cs typeface="2  Nazanin" panose="00000400000000000000" pitchFamily="2" charset="-78"/>
                      </a:endParaRPr>
                    </a:p>
                  </a:txBody>
                  <a:tcPr/>
                </a:tc>
                <a:tc vMerge="1">
                  <a:txBody>
                    <a:bodyPr/>
                    <a:lstStyle/>
                    <a:p>
                      <a:pPr algn="ctr" rtl="1"/>
                      <a:endParaRPr lang="en-US" b="1" dirty="0">
                        <a:cs typeface="2  Nazanin" panose="00000400000000000000" pitchFamily="2" charset="-78"/>
                      </a:endParaRPr>
                    </a:p>
                  </a:txBody>
                  <a:tcPr/>
                </a:tc>
                <a:extLst>
                  <a:ext uri="{0D108BD9-81ED-4DB2-BD59-A6C34878D82A}">
                    <a16:rowId xmlns:a16="http://schemas.microsoft.com/office/drawing/2014/main" val="809363961"/>
                  </a:ext>
                </a:extLst>
              </a:tr>
              <a:tr h="370840">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6 ماه </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9 ماه و صفر روز</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64 هفته </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28</a:t>
                      </a:r>
                      <a:endParaRPr lang="en-US" b="1" dirty="0">
                        <a:cs typeface="2  Nazanin" panose="00000400000000000000" pitchFamily="2" charset="-78"/>
                      </a:endParaRPr>
                    </a:p>
                  </a:txBody>
                  <a:tcPr/>
                </a:tc>
                <a:extLst>
                  <a:ext uri="{0D108BD9-81ED-4DB2-BD59-A6C34878D82A}">
                    <a16:rowId xmlns:a16="http://schemas.microsoft.com/office/drawing/2014/main" val="4209610917"/>
                  </a:ext>
                </a:extLst>
              </a:tr>
              <a:tr h="370840">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8 ماه 21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29</a:t>
                      </a:r>
                      <a:endParaRPr lang="en-US" b="1" dirty="0">
                        <a:cs typeface="2  Nazanin" panose="00000400000000000000" pitchFamily="2" charset="-78"/>
                      </a:endParaRPr>
                    </a:p>
                  </a:txBody>
                  <a:tcPr/>
                </a:tc>
                <a:extLst>
                  <a:ext uri="{0D108BD9-81ED-4DB2-BD59-A6C34878D82A}">
                    <a16:rowId xmlns:a16="http://schemas.microsoft.com/office/drawing/2014/main" val="1805698358"/>
                  </a:ext>
                </a:extLst>
              </a:tr>
              <a:tr h="370840">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8 ماه 14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30</a:t>
                      </a:r>
                      <a:endParaRPr lang="en-US" b="1" dirty="0">
                        <a:cs typeface="2  Nazanin" panose="00000400000000000000" pitchFamily="2" charset="-78"/>
                      </a:endParaRPr>
                    </a:p>
                  </a:txBody>
                  <a:tcPr/>
                </a:tc>
                <a:extLst>
                  <a:ext uri="{0D108BD9-81ED-4DB2-BD59-A6C34878D82A}">
                    <a16:rowId xmlns:a16="http://schemas.microsoft.com/office/drawing/2014/main" val="3811588650"/>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8 ماه 7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31</a:t>
                      </a:r>
                      <a:endParaRPr lang="en-US" b="1" dirty="0">
                        <a:cs typeface="2  Nazanin" panose="00000400000000000000" pitchFamily="2" charset="-78"/>
                      </a:endParaRPr>
                    </a:p>
                  </a:txBody>
                  <a:tcPr/>
                </a:tc>
                <a:extLst>
                  <a:ext uri="{0D108BD9-81ED-4DB2-BD59-A6C34878D82A}">
                    <a16:rowId xmlns:a16="http://schemas.microsoft.com/office/drawing/2014/main" val="238303556"/>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8 ماه صفر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32</a:t>
                      </a:r>
                      <a:endParaRPr lang="en-US" b="1" dirty="0">
                        <a:cs typeface="2  Nazanin" panose="00000400000000000000" pitchFamily="2" charset="-78"/>
                      </a:endParaRPr>
                    </a:p>
                  </a:txBody>
                  <a:tcPr/>
                </a:tc>
                <a:extLst>
                  <a:ext uri="{0D108BD9-81ED-4DB2-BD59-A6C34878D82A}">
                    <a16:rowId xmlns:a16="http://schemas.microsoft.com/office/drawing/2014/main" val="3147176483"/>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7 ماه و 21 روز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33</a:t>
                      </a:r>
                      <a:endParaRPr lang="en-US" b="1" dirty="0">
                        <a:cs typeface="2  Nazanin" panose="00000400000000000000" pitchFamily="2" charset="-78"/>
                      </a:endParaRPr>
                    </a:p>
                  </a:txBody>
                  <a:tcPr/>
                </a:tc>
                <a:extLst>
                  <a:ext uri="{0D108BD9-81ED-4DB2-BD59-A6C34878D82A}">
                    <a16:rowId xmlns:a16="http://schemas.microsoft.com/office/drawing/2014/main" val="413236432"/>
                  </a:ext>
                </a:extLst>
              </a:tr>
              <a:tr h="370840">
                <a:tc>
                  <a:txBody>
                    <a:bodyPr/>
                    <a:lstStyle/>
                    <a:p>
                      <a:pPr algn="ctr" rtl="1"/>
                      <a:r>
                        <a:rPr lang="fa-IR" b="1" dirty="0" smtClean="0">
                          <a:solidFill>
                            <a:schemeClr val="tx1"/>
                          </a:solidFill>
                          <a:cs typeface="2  Nazanin" panose="00000400000000000000" pitchFamily="2" charset="-78"/>
                        </a:rPr>
                        <a:t>18 ماه</a:t>
                      </a:r>
                    </a:p>
                    <a:p>
                      <a:pPr algn="ctr" rtl="1"/>
                      <a:r>
                        <a:rPr lang="fa-IR" b="1" dirty="0" smtClean="0">
                          <a:solidFill>
                            <a:schemeClr val="tx1"/>
                          </a:solidFill>
                          <a:cs typeface="2  Nazanin" panose="00000400000000000000" pitchFamily="2" charset="-78"/>
                        </a:rPr>
                        <a:t>1 سال و 6 ماه)</a:t>
                      </a:r>
                      <a:endParaRPr lang="en-US" b="1" dirty="0">
                        <a:solidFill>
                          <a:schemeClr val="tx1"/>
                        </a:solidFill>
                        <a:cs typeface="2  Nazanin" panose="00000400000000000000" pitchFamily="2" charset="-78"/>
                      </a:endParaRPr>
                    </a:p>
                  </a:txBody>
                  <a:tcPr>
                    <a:solidFill>
                      <a:srgbClr val="92D050"/>
                    </a:solidFill>
                  </a:tcPr>
                </a:tc>
                <a:tc>
                  <a:txBody>
                    <a:bodyPr/>
                    <a:lstStyle/>
                    <a:p>
                      <a:pPr algn="ctr" rtl="1"/>
                      <a:r>
                        <a:rPr lang="fa-IR" b="1" dirty="0" smtClean="0">
                          <a:solidFill>
                            <a:schemeClr val="tx1"/>
                          </a:solidFill>
                          <a:cs typeface="2  Nazanin" panose="00000400000000000000" pitchFamily="2" charset="-78"/>
                        </a:rPr>
                        <a:t>40 ماه</a:t>
                      </a:r>
                    </a:p>
                    <a:p>
                      <a:pPr algn="ctr" rtl="1"/>
                      <a:r>
                        <a:rPr lang="fa-IR" b="1" dirty="0" smtClean="0">
                          <a:solidFill>
                            <a:schemeClr val="tx1"/>
                          </a:solidFill>
                          <a:cs typeface="2  Nazanin" panose="00000400000000000000" pitchFamily="2" charset="-78"/>
                        </a:rPr>
                        <a:t>( 3سال و 4 ماه)</a:t>
                      </a:r>
                      <a:endParaRPr lang="en-US" b="1" dirty="0">
                        <a:solidFill>
                          <a:schemeClr val="tx1"/>
                        </a:solidFill>
                        <a:cs typeface="2  Nazanin" panose="00000400000000000000" pitchFamily="2" charset="-78"/>
                      </a:endParaRPr>
                    </a:p>
                  </a:txBody>
                  <a:tcPr>
                    <a:solidFill>
                      <a:srgbClr val="92D050"/>
                    </a:solidFill>
                  </a:tcPr>
                </a:tc>
                <a:tc>
                  <a:txBody>
                    <a:bodyPr/>
                    <a:lstStyle/>
                    <a:p>
                      <a:pPr algn="ctr" rtl="1"/>
                      <a:r>
                        <a:rPr lang="fa-IR" b="1" dirty="0" smtClean="0">
                          <a:solidFill>
                            <a:schemeClr val="tx1"/>
                          </a:solidFill>
                          <a:cs typeface="2  Nazanin" panose="00000400000000000000" pitchFamily="2" charset="-78"/>
                        </a:rPr>
                        <a:t>24 ماه </a:t>
                      </a:r>
                    </a:p>
                    <a:p>
                      <a:pPr algn="ctr" rtl="1"/>
                      <a:r>
                        <a:rPr lang="fa-IR" b="1" smtClean="0">
                          <a:solidFill>
                            <a:schemeClr val="tx1"/>
                          </a:solidFill>
                          <a:cs typeface="2  Nazanin" panose="00000400000000000000" pitchFamily="2" charset="-78"/>
                        </a:rPr>
                        <a:t>( 2 سال)</a:t>
                      </a:r>
                      <a:endParaRPr lang="en-US" b="1" dirty="0">
                        <a:solidFill>
                          <a:schemeClr val="tx1"/>
                        </a:solidFill>
                        <a:cs typeface="2  Nazanin" panose="00000400000000000000" pitchFamily="2" charset="-78"/>
                      </a:endParaRPr>
                    </a:p>
                  </a:txBody>
                  <a:tcP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schemeClr val="tx1"/>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schemeClr val="tx1"/>
                        </a:solidFill>
                        <a:effectLst/>
                        <a:uLnTx/>
                        <a:uFillTx/>
                        <a:latin typeface="Century Gothic" panose="020B0502020202020204"/>
                        <a:ea typeface="+mn-ea"/>
                        <a:cs typeface="2  Nazanin" panose="00000400000000000000" pitchFamily="2" charset="-78"/>
                      </a:endParaRPr>
                    </a:p>
                  </a:txBody>
                  <a:tcPr>
                    <a:solidFill>
                      <a:srgbClr val="92D050"/>
                    </a:solidFill>
                  </a:tcPr>
                </a:tc>
                <a:tc>
                  <a:txBody>
                    <a:bodyPr/>
                    <a:lstStyle/>
                    <a:p>
                      <a:pPr algn="ctr" rtl="1"/>
                      <a:r>
                        <a:rPr lang="fa-IR" b="1" dirty="0" smtClean="0">
                          <a:solidFill>
                            <a:schemeClr val="tx1"/>
                          </a:solidFill>
                          <a:cs typeface="2  Nazanin" panose="00000400000000000000" pitchFamily="2" charset="-78"/>
                        </a:rPr>
                        <a:t>7 ماه 14 روز</a:t>
                      </a:r>
                      <a:endParaRPr lang="en-US" b="1" dirty="0">
                        <a:solidFill>
                          <a:schemeClr val="tx1"/>
                        </a:solidFill>
                        <a:cs typeface="2  Nazanin" panose="00000400000000000000" pitchFamily="2" charset="-78"/>
                      </a:endParaRPr>
                    </a:p>
                  </a:txBody>
                  <a:tcP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schemeClr val="tx1"/>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schemeClr val="tx1"/>
                        </a:solidFill>
                        <a:effectLst/>
                        <a:uLnTx/>
                        <a:uFillTx/>
                        <a:latin typeface="Century Gothic" panose="020B0502020202020204"/>
                        <a:ea typeface="+mn-ea"/>
                        <a:cs typeface="2  Nazanin" panose="00000400000000000000" pitchFamily="2" charset="-78"/>
                      </a:endParaRPr>
                    </a:p>
                  </a:txBody>
                  <a:tcPr>
                    <a:solidFill>
                      <a:srgbClr val="92D050"/>
                    </a:solidFill>
                  </a:tcPr>
                </a:tc>
                <a:tc>
                  <a:txBody>
                    <a:bodyPr/>
                    <a:lstStyle/>
                    <a:p>
                      <a:pPr algn="ctr" rtl="1"/>
                      <a:r>
                        <a:rPr lang="fa-IR" b="1" dirty="0" smtClean="0">
                          <a:solidFill>
                            <a:schemeClr val="tx1"/>
                          </a:solidFill>
                          <a:cs typeface="2  Nazanin" panose="00000400000000000000" pitchFamily="2" charset="-78"/>
                        </a:rPr>
                        <a:t>34</a:t>
                      </a:r>
                      <a:endParaRPr lang="en-US" b="1" dirty="0">
                        <a:solidFill>
                          <a:schemeClr val="tx1"/>
                        </a:solidFill>
                        <a:cs typeface="2  Nazanin" panose="00000400000000000000" pitchFamily="2" charset="-78"/>
                      </a:endParaRPr>
                    </a:p>
                  </a:txBody>
                  <a:tcPr>
                    <a:solidFill>
                      <a:srgbClr val="92D050"/>
                    </a:solidFill>
                  </a:tcPr>
                </a:tc>
                <a:extLst>
                  <a:ext uri="{0D108BD9-81ED-4DB2-BD59-A6C34878D82A}">
                    <a16:rowId xmlns:a16="http://schemas.microsoft.com/office/drawing/2014/main" val="2405275617"/>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7 ماه 7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35</a:t>
                      </a:r>
                      <a:endParaRPr lang="en-US" b="1" dirty="0">
                        <a:cs typeface="2  Nazanin" panose="00000400000000000000" pitchFamily="2" charset="-78"/>
                      </a:endParaRPr>
                    </a:p>
                  </a:txBody>
                  <a:tcPr/>
                </a:tc>
                <a:extLst>
                  <a:ext uri="{0D108BD9-81ED-4DB2-BD59-A6C34878D82A}">
                    <a16:rowId xmlns:a16="http://schemas.microsoft.com/office/drawing/2014/main" val="2821567808"/>
                  </a:ext>
                </a:extLst>
              </a:tr>
              <a:tr h="370840">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7 ماه صفر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36</a:t>
                      </a:r>
                      <a:endParaRPr lang="en-US" b="1" dirty="0">
                        <a:cs typeface="2  Nazanin" panose="00000400000000000000" pitchFamily="2" charset="-78"/>
                      </a:endParaRPr>
                    </a:p>
                  </a:txBody>
                  <a:tcPr/>
                </a:tc>
                <a:extLst>
                  <a:ext uri="{0D108BD9-81ED-4DB2-BD59-A6C34878D82A}">
                    <a16:rowId xmlns:a16="http://schemas.microsoft.com/office/drawing/2014/main" val="1405880539"/>
                  </a:ext>
                </a:extLst>
              </a:tr>
            </a:tbl>
          </a:graphicData>
        </a:graphic>
      </p:graphicFrame>
      <p:sp>
        <p:nvSpPr>
          <p:cNvPr id="2" name="Title 1"/>
          <p:cNvSpPr>
            <a:spLocks noGrp="1"/>
          </p:cNvSpPr>
          <p:nvPr>
            <p:ph type="title"/>
          </p:nvPr>
        </p:nvSpPr>
        <p:spPr>
          <a:xfrm>
            <a:off x="1219200" y="397229"/>
            <a:ext cx="10820400" cy="1293028"/>
          </a:xfrm>
        </p:spPr>
        <p:txBody>
          <a:bodyPr>
            <a:normAutofit/>
          </a:bodyPr>
          <a:lstStyle/>
          <a:p>
            <a:pPr rtl="1"/>
            <a:r>
              <a:rPr lang="fa-IR" sz="2800" dirty="0" smtClean="0">
                <a:solidFill>
                  <a:schemeClr val="accent4">
                    <a:lumMod val="75000"/>
                  </a:schemeClr>
                </a:solidFill>
                <a:cs typeface="2  Titr" panose="00000700000000000000" pitchFamily="2" charset="-78"/>
              </a:rPr>
              <a:t>جدول (1):چگونگی استفاده از منحنی های  </a:t>
            </a:r>
            <a:r>
              <a:rPr lang="en-US" sz="2800" b="1" dirty="0" smtClean="0">
                <a:solidFill>
                  <a:schemeClr val="accent4">
                    <a:lumMod val="75000"/>
                  </a:schemeClr>
                </a:solidFill>
                <a:cs typeface="2  Nazanin" panose="00000400000000000000" pitchFamily="2" charset="-78"/>
              </a:rPr>
              <a:t>intergrowth- 21</a:t>
            </a:r>
            <a:r>
              <a:rPr lang="en-US" sz="2800" b="1" dirty="0" smtClean="0">
                <a:solidFill>
                  <a:schemeClr val="accent4">
                    <a:lumMod val="75000"/>
                  </a:schemeClr>
                </a:solidFill>
                <a:cs typeface="2  Titr" panose="00000700000000000000" pitchFamily="2" charset="-78"/>
              </a:rPr>
              <a:t>st</a:t>
            </a:r>
            <a:r>
              <a:rPr lang="fa-IR" sz="2800" dirty="0" smtClean="0">
                <a:solidFill>
                  <a:schemeClr val="accent4">
                    <a:lumMod val="75000"/>
                  </a:schemeClr>
                </a:solidFill>
                <a:cs typeface="2  Titr" panose="00000700000000000000" pitchFamily="2" charset="-78"/>
              </a:rPr>
              <a:t> </a:t>
            </a:r>
            <a:endParaRPr lang="en-US" sz="2800" dirty="0"/>
          </a:p>
        </p:txBody>
      </p:sp>
      <p:pic>
        <p:nvPicPr>
          <p:cNvPr id="3" name="Picture 2"/>
          <p:cNvPicPr>
            <a:picLocks noChangeAspect="1"/>
          </p:cNvPicPr>
          <p:nvPr/>
        </p:nvPicPr>
        <p:blipFill>
          <a:blip r:embed="rId2"/>
          <a:stretch>
            <a:fillRect/>
          </a:stretch>
        </p:blipFill>
        <p:spPr>
          <a:xfrm>
            <a:off x="0" y="40864"/>
            <a:ext cx="1761897" cy="2005758"/>
          </a:xfrm>
          <a:prstGeom prst="rect">
            <a:avLst/>
          </a:prstGeom>
        </p:spPr>
      </p:pic>
    </p:spTree>
    <p:extLst>
      <p:ext uri="{BB962C8B-B14F-4D97-AF65-F5344CB8AC3E}">
        <p14:creationId xmlns:p14="http://schemas.microsoft.com/office/powerpoint/2010/main" val="37355344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1573" y="98815"/>
            <a:ext cx="8610600" cy="940276"/>
          </a:xfrm>
        </p:spPr>
        <p:txBody>
          <a:bodyPr/>
          <a:lstStyle/>
          <a:p>
            <a:r>
              <a:rPr lang="fa-IR" dirty="0" smtClean="0">
                <a:solidFill>
                  <a:schemeClr val="accent4">
                    <a:lumMod val="75000"/>
                  </a:schemeClr>
                </a:solidFill>
                <a:cs typeface="2  Titr" panose="00000700000000000000" pitchFamily="2" charset="-78"/>
              </a:rPr>
              <a:t>پاسخ به سوال 3</a:t>
            </a:r>
            <a:endParaRPr lang="en-US" dirty="0">
              <a:solidFill>
                <a:schemeClr val="accent4">
                  <a:lumMod val="75000"/>
                </a:schemeClr>
              </a:solidFill>
              <a:cs typeface="2  Titr" panose="00000700000000000000" pitchFamily="2" charset="-78"/>
            </a:endParaRPr>
          </a:p>
        </p:txBody>
      </p:sp>
      <p:sp>
        <p:nvSpPr>
          <p:cNvPr id="3" name="Content Placeholder 2"/>
          <p:cNvSpPr>
            <a:spLocks noGrp="1"/>
          </p:cNvSpPr>
          <p:nvPr>
            <p:ph idx="1"/>
          </p:nvPr>
        </p:nvSpPr>
        <p:spPr>
          <a:xfrm>
            <a:off x="685800" y="1039091"/>
            <a:ext cx="10820400" cy="5582535"/>
          </a:xfrm>
        </p:spPr>
        <p:txBody>
          <a:bodyPr>
            <a:normAutofit fontScale="92500" lnSpcReduction="20000"/>
          </a:bodyPr>
          <a:lstStyle/>
          <a:p>
            <a:pPr marL="457200" indent="-457200" algn="just" rtl="1">
              <a:lnSpc>
                <a:spcPct val="150000"/>
              </a:lnSpc>
              <a:buFont typeface="+mj-lt"/>
              <a:buAutoNum type="arabicPeriod"/>
            </a:pPr>
            <a:r>
              <a:rPr lang="fa-IR" sz="2000" dirty="0">
                <a:cs typeface="2  Nazanin" panose="00000400000000000000" pitchFamily="2" charset="-78"/>
              </a:rPr>
              <a:t>مشاهده ستون مربوط به آخرین سن تقویمی برای استفاده از منحنی </a:t>
            </a:r>
            <a:r>
              <a:rPr lang="en-US" sz="2000" dirty="0">
                <a:cs typeface="2  Nazanin" panose="00000400000000000000" pitchFamily="2" charset="-78"/>
              </a:rPr>
              <a:t>intergrowth- 21 </a:t>
            </a:r>
            <a:r>
              <a:rPr lang="en-US" sz="2000" dirty="0" err="1">
                <a:cs typeface="2  Nazanin" panose="00000400000000000000" pitchFamily="2" charset="-78"/>
              </a:rPr>
              <a:t>st</a:t>
            </a:r>
            <a:r>
              <a:rPr lang="en-US" sz="2000" dirty="0">
                <a:cs typeface="2  Nazanin" panose="00000400000000000000" pitchFamily="2" charset="-78"/>
              </a:rPr>
              <a:t> </a:t>
            </a:r>
            <a:r>
              <a:rPr lang="fa-IR" sz="2000" dirty="0">
                <a:cs typeface="2  Nazanin" panose="00000400000000000000" pitchFamily="2" charset="-78"/>
              </a:rPr>
              <a:t> برای سن بارداری هنگام </a:t>
            </a:r>
            <a:r>
              <a:rPr lang="fa-IR" sz="2000" dirty="0" smtClean="0">
                <a:cs typeface="2  Nazanin" panose="00000400000000000000" pitchFamily="2" charset="-78"/>
              </a:rPr>
              <a:t>تولد : </a:t>
            </a:r>
            <a:r>
              <a:rPr lang="fa-IR" sz="2000" b="1" dirty="0" smtClean="0">
                <a:solidFill>
                  <a:schemeClr val="accent1">
                    <a:lumMod val="75000"/>
                  </a:schemeClr>
                </a:solidFill>
                <a:cs typeface="2  Nazanin" panose="00000400000000000000" pitchFamily="2" charset="-78"/>
              </a:rPr>
              <a:t>برای سن تولد 34 هفته  </a:t>
            </a:r>
            <a:r>
              <a:rPr lang="fa-IR" sz="2000" b="1" dirty="0">
                <a:solidFill>
                  <a:schemeClr val="accent1">
                    <a:lumMod val="75000"/>
                  </a:schemeClr>
                </a:solidFill>
                <a:cs typeface="2  Nazanin" panose="00000400000000000000" pitchFamily="2" charset="-78"/>
              </a:rPr>
              <a:t>تا سن تقویمی </a:t>
            </a:r>
            <a:r>
              <a:rPr lang="fa-IR" sz="2000" b="1" dirty="0" smtClean="0">
                <a:solidFill>
                  <a:schemeClr val="accent1">
                    <a:lumMod val="75000"/>
                  </a:schemeClr>
                </a:solidFill>
                <a:cs typeface="2  Nazanin" panose="00000400000000000000" pitchFamily="2" charset="-78"/>
              </a:rPr>
              <a:t>7 </a:t>
            </a:r>
            <a:r>
              <a:rPr lang="fa-IR" sz="2000" b="1" dirty="0">
                <a:solidFill>
                  <a:schemeClr val="accent1">
                    <a:lumMod val="75000"/>
                  </a:schemeClr>
                </a:solidFill>
                <a:cs typeface="2  Nazanin" panose="00000400000000000000" pitchFamily="2" charset="-78"/>
              </a:rPr>
              <a:t>ماه </a:t>
            </a:r>
            <a:r>
              <a:rPr lang="fa-IR" sz="2000" b="1" dirty="0" smtClean="0">
                <a:solidFill>
                  <a:schemeClr val="accent1">
                    <a:lumMod val="75000"/>
                  </a:schemeClr>
                </a:solidFill>
                <a:cs typeface="2  Nazanin" panose="00000400000000000000" pitchFamily="2" charset="-78"/>
              </a:rPr>
              <a:t>14 </a:t>
            </a:r>
            <a:r>
              <a:rPr lang="fa-IR" sz="2000" b="1" dirty="0">
                <a:solidFill>
                  <a:schemeClr val="accent1">
                    <a:lumMod val="75000"/>
                  </a:schemeClr>
                </a:solidFill>
                <a:cs typeface="2  Nazanin" panose="00000400000000000000" pitchFamily="2" charset="-78"/>
              </a:rPr>
              <a:t>روز  باید از منحنی فوق استفاده کرد.</a:t>
            </a:r>
            <a:r>
              <a:rPr lang="fa-IR" sz="2000" b="1" dirty="0">
                <a:solidFill>
                  <a:schemeClr val="accent2">
                    <a:lumMod val="60000"/>
                    <a:lumOff val="40000"/>
                  </a:schemeClr>
                </a:solidFill>
                <a:cs typeface="2  Nazanin" panose="00000400000000000000" pitchFamily="2" charset="-78"/>
              </a:rPr>
              <a:t> </a:t>
            </a:r>
          </a:p>
          <a:p>
            <a:pPr marL="457200" indent="-457200" algn="just" rtl="1">
              <a:lnSpc>
                <a:spcPct val="150000"/>
              </a:lnSpc>
              <a:buFont typeface="+mj-lt"/>
              <a:buAutoNum type="arabicPeriod"/>
            </a:pPr>
            <a:r>
              <a:rPr lang="fa-IR" sz="2000" dirty="0">
                <a:cs typeface="2  Nazanin" panose="00000400000000000000" pitchFamily="2" charset="-78"/>
              </a:rPr>
              <a:t>محاسبه سن تقویمی </a:t>
            </a:r>
            <a:r>
              <a:rPr lang="fa-IR" sz="2000" dirty="0" smtClean="0">
                <a:cs typeface="2  Nazanin" panose="00000400000000000000" pitchFamily="2" charset="-78"/>
              </a:rPr>
              <a:t>کودک :  </a:t>
            </a:r>
            <a:r>
              <a:rPr lang="fa-IR" sz="2000" b="1" dirty="0" smtClean="0">
                <a:solidFill>
                  <a:schemeClr val="accent2">
                    <a:lumMod val="60000"/>
                    <a:lumOff val="40000"/>
                  </a:schemeClr>
                </a:solidFill>
                <a:cs typeface="2  Nazanin" panose="00000400000000000000" pitchFamily="2" charset="-78"/>
              </a:rPr>
              <a:t>8 ماه 22 روز</a:t>
            </a:r>
            <a:endParaRPr lang="fa-IR" sz="2000" b="1" dirty="0">
              <a:cs typeface="2  Nazanin" panose="00000400000000000000" pitchFamily="2" charset="-78"/>
            </a:endParaRPr>
          </a:p>
          <a:p>
            <a:pPr marL="457200" indent="-457200" algn="just" rtl="1">
              <a:lnSpc>
                <a:spcPct val="150000"/>
              </a:lnSpc>
              <a:buFont typeface="+mj-lt"/>
              <a:buAutoNum type="arabicPeriod"/>
            </a:pPr>
            <a:r>
              <a:rPr lang="fa-IR" sz="2000" dirty="0">
                <a:cs typeface="2  Nazanin" panose="00000400000000000000" pitchFamily="2" charset="-78"/>
              </a:rPr>
              <a:t>انتخاب نوع نمودار مناسب (</a:t>
            </a:r>
            <a:r>
              <a:rPr lang="en-US" sz="2000" dirty="0">
                <a:cs typeface="2  Nazanin" panose="00000400000000000000" pitchFamily="2" charset="-78"/>
              </a:rPr>
              <a:t>intergrowth- 21 </a:t>
            </a:r>
            <a:r>
              <a:rPr lang="en-US" sz="2000" dirty="0" err="1">
                <a:cs typeface="2  Nazanin" panose="00000400000000000000" pitchFamily="2" charset="-78"/>
              </a:rPr>
              <a:t>st</a:t>
            </a:r>
            <a:r>
              <a:rPr lang="fa-IR" sz="2000" dirty="0">
                <a:cs typeface="2  Nazanin" panose="00000400000000000000" pitchFamily="2" charset="-78"/>
              </a:rPr>
              <a:t> یا </a:t>
            </a:r>
            <a:r>
              <a:rPr lang="en-US" sz="2000" dirty="0">
                <a:cs typeface="2  Nazanin" panose="00000400000000000000" pitchFamily="2" charset="-78"/>
              </a:rPr>
              <a:t>(MGRS</a:t>
            </a:r>
            <a:r>
              <a:rPr lang="fa-IR" sz="2000" dirty="0">
                <a:cs typeface="2  Nazanin" panose="00000400000000000000" pitchFamily="2" charset="-78"/>
              </a:rPr>
              <a:t> برای </a:t>
            </a:r>
            <a:r>
              <a:rPr lang="fa-IR" sz="2000" dirty="0" smtClean="0">
                <a:cs typeface="2  Nazanin" panose="00000400000000000000" pitchFamily="2" charset="-78"/>
              </a:rPr>
              <a:t>کودک:</a:t>
            </a:r>
          </a:p>
          <a:p>
            <a:pPr marL="457200" indent="-457200" algn="just" rtl="1">
              <a:lnSpc>
                <a:spcPct val="150000"/>
              </a:lnSpc>
              <a:buFont typeface="+mj-lt"/>
              <a:buAutoNum type="arabicPeriod"/>
            </a:pPr>
            <a:r>
              <a:rPr lang="fa-IR" sz="2000" b="1" dirty="0" smtClean="0">
                <a:solidFill>
                  <a:schemeClr val="accent4">
                    <a:lumMod val="75000"/>
                  </a:schemeClr>
                </a:solidFill>
                <a:cs typeface="2  Nazanin" panose="00000400000000000000" pitchFamily="2" charset="-78"/>
              </a:rPr>
              <a:t>روش </a:t>
            </a:r>
            <a:r>
              <a:rPr lang="fa-IR" sz="2000" b="1" dirty="0">
                <a:solidFill>
                  <a:schemeClr val="accent4">
                    <a:lumMod val="75000"/>
                  </a:schemeClr>
                </a:solidFill>
                <a:cs typeface="2  Nazanin" panose="00000400000000000000" pitchFamily="2" charset="-78"/>
              </a:rPr>
              <a:t>اول :  به هفته می شود 32 هفته و 22 روز که اگر با 34 هفته بارداری جمع کنیم 66 هفته و 22 روز شده پس باید برای این کودک منحنی</a:t>
            </a:r>
            <a:r>
              <a:rPr lang="en-US" sz="2000" b="1" dirty="0">
                <a:solidFill>
                  <a:schemeClr val="accent4">
                    <a:lumMod val="75000"/>
                  </a:schemeClr>
                </a:solidFill>
                <a:cs typeface="2  Nazanin" panose="00000400000000000000" pitchFamily="2" charset="-78"/>
              </a:rPr>
              <a:t>MGRS</a:t>
            </a:r>
            <a:r>
              <a:rPr lang="fa-IR" sz="2000" b="1" dirty="0">
                <a:solidFill>
                  <a:schemeClr val="accent4">
                    <a:lumMod val="75000"/>
                  </a:schemeClr>
                </a:solidFill>
                <a:cs typeface="2  Nazanin" panose="00000400000000000000" pitchFamily="2" charset="-78"/>
              </a:rPr>
              <a:t> استفاده شود.)</a:t>
            </a:r>
          </a:p>
          <a:p>
            <a:pPr marL="457200" indent="-457200" algn="just" rtl="1">
              <a:lnSpc>
                <a:spcPct val="150000"/>
              </a:lnSpc>
              <a:buFont typeface="+mj-lt"/>
              <a:buAutoNum type="arabicPeriod"/>
            </a:pPr>
            <a:r>
              <a:rPr lang="fa-IR" sz="2000" dirty="0" smtClean="0">
                <a:cs typeface="2  Nazanin" panose="00000400000000000000" pitchFamily="2" charset="-78"/>
              </a:rPr>
              <a:t> روش دوم : با </a:t>
            </a:r>
            <a:r>
              <a:rPr lang="fa-IR" sz="2000" dirty="0">
                <a:cs typeface="2  Nazanin" panose="00000400000000000000" pitchFamily="2" charset="-78"/>
              </a:rPr>
              <a:t>توجه به آخرین سن تقویمی و سن بارداری هنگام تولد </a:t>
            </a:r>
            <a:r>
              <a:rPr lang="fa-IR" sz="2000" dirty="0" smtClean="0">
                <a:cs typeface="2  Nazanin" panose="00000400000000000000" pitchFamily="2" charset="-78"/>
              </a:rPr>
              <a:t>، </a:t>
            </a:r>
            <a:r>
              <a:rPr lang="fa-IR" sz="2000" b="1" dirty="0" smtClean="0">
                <a:solidFill>
                  <a:schemeClr val="accent3">
                    <a:lumMod val="60000"/>
                    <a:lumOff val="40000"/>
                  </a:schemeClr>
                </a:solidFill>
                <a:cs typeface="2  Nazanin" panose="00000400000000000000" pitchFamily="2" charset="-78"/>
              </a:rPr>
              <a:t>برای </a:t>
            </a:r>
            <a:r>
              <a:rPr lang="fa-IR" sz="2000" b="1" dirty="0">
                <a:solidFill>
                  <a:schemeClr val="accent3">
                    <a:lumMod val="60000"/>
                    <a:lumOff val="40000"/>
                  </a:schemeClr>
                </a:solidFill>
                <a:cs typeface="2  Nazanin" panose="00000400000000000000" pitchFamily="2" charset="-78"/>
              </a:rPr>
              <a:t>سن بارداری 34 هفته تا سن تقویمی 7 ماه 14 روز از منحنی </a:t>
            </a:r>
            <a:r>
              <a:rPr lang="en-US" sz="2000" b="1" dirty="0">
                <a:solidFill>
                  <a:schemeClr val="accent3">
                    <a:lumMod val="60000"/>
                    <a:lumOff val="40000"/>
                  </a:schemeClr>
                </a:solidFill>
                <a:cs typeface="2  Nazanin" panose="00000400000000000000" pitchFamily="2" charset="-78"/>
              </a:rPr>
              <a:t> intergrowth- 21 </a:t>
            </a:r>
            <a:r>
              <a:rPr lang="en-US" sz="2000" b="1" dirty="0" err="1">
                <a:solidFill>
                  <a:schemeClr val="accent3">
                    <a:lumMod val="60000"/>
                    <a:lumOff val="40000"/>
                  </a:schemeClr>
                </a:solidFill>
                <a:cs typeface="2  Nazanin" panose="00000400000000000000" pitchFamily="2" charset="-78"/>
              </a:rPr>
              <a:t>st</a:t>
            </a:r>
            <a:r>
              <a:rPr lang="fa-IR" sz="2000" b="1" dirty="0">
                <a:solidFill>
                  <a:schemeClr val="accent3">
                    <a:lumMod val="60000"/>
                    <a:lumOff val="40000"/>
                  </a:schemeClr>
                </a:solidFill>
                <a:cs typeface="2  Nazanin" panose="00000400000000000000" pitchFamily="2" charset="-78"/>
              </a:rPr>
              <a:t> استفاده می شود  و در حال حاضر کودک 8 ماه 22 روز است باید از منحنی </a:t>
            </a:r>
            <a:r>
              <a:rPr lang="en-US" sz="2000" b="1" dirty="0">
                <a:solidFill>
                  <a:schemeClr val="accent3">
                    <a:lumMod val="60000"/>
                    <a:lumOff val="40000"/>
                  </a:schemeClr>
                </a:solidFill>
                <a:cs typeface="2  Nazanin" panose="00000400000000000000" pitchFamily="2" charset="-78"/>
              </a:rPr>
              <a:t>MGRS</a:t>
            </a:r>
            <a:r>
              <a:rPr lang="fa-IR" sz="2000" b="1" dirty="0">
                <a:solidFill>
                  <a:schemeClr val="accent3">
                    <a:lumMod val="60000"/>
                    <a:lumOff val="40000"/>
                  </a:schemeClr>
                </a:solidFill>
                <a:cs typeface="2  Nazanin" panose="00000400000000000000" pitchFamily="2" charset="-78"/>
              </a:rPr>
              <a:t> استفاده کرد</a:t>
            </a:r>
          </a:p>
          <a:p>
            <a:pPr marL="457200" indent="-457200" algn="just" rtl="1">
              <a:lnSpc>
                <a:spcPct val="150000"/>
              </a:lnSpc>
              <a:buFont typeface="+mj-lt"/>
              <a:buAutoNum type="arabicPeriod"/>
            </a:pPr>
            <a:r>
              <a:rPr lang="fa-IR" sz="2000" dirty="0">
                <a:cs typeface="2  Nazanin" panose="00000400000000000000" pitchFamily="2" charset="-78"/>
              </a:rPr>
              <a:t>محاسبه سن اصلاح </a:t>
            </a:r>
            <a:r>
              <a:rPr lang="fa-IR" sz="2000" dirty="0" smtClean="0">
                <a:cs typeface="2  Nazanin" panose="00000400000000000000" pitchFamily="2" charset="-78"/>
              </a:rPr>
              <a:t>شده جهت </a:t>
            </a:r>
            <a:r>
              <a:rPr lang="fa-IR" sz="2000" b="1" dirty="0" smtClean="0">
                <a:solidFill>
                  <a:schemeClr val="accent2">
                    <a:lumMod val="60000"/>
                    <a:lumOff val="40000"/>
                  </a:schemeClr>
                </a:solidFill>
                <a:cs typeface="2  Nazanin" panose="00000400000000000000" pitchFamily="2" charset="-78"/>
              </a:rPr>
              <a:t> </a:t>
            </a:r>
            <a:r>
              <a:rPr lang="fa-IR" sz="2000" dirty="0">
                <a:cs typeface="2  Nazanin" panose="00000400000000000000" pitchFamily="2" charset="-78"/>
              </a:rPr>
              <a:t>استفاده از نمودار </a:t>
            </a:r>
            <a:r>
              <a:rPr lang="en-US" sz="2000" dirty="0" smtClean="0">
                <a:cs typeface="2  Nazanin" panose="00000400000000000000" pitchFamily="2" charset="-78"/>
              </a:rPr>
              <a:t>MGRS</a:t>
            </a:r>
            <a:r>
              <a:rPr lang="fa-IR" sz="2000" dirty="0" smtClean="0">
                <a:cs typeface="2  Nazanin" panose="00000400000000000000" pitchFamily="2" charset="-78"/>
              </a:rPr>
              <a:t>: </a:t>
            </a:r>
            <a:r>
              <a:rPr lang="fa-IR" sz="2000" b="1" dirty="0" smtClean="0">
                <a:cs typeface="2  Nazanin" panose="00000400000000000000" pitchFamily="2" charset="-78"/>
              </a:rPr>
              <a:t>روش اول </a:t>
            </a:r>
          </a:p>
          <a:p>
            <a:pPr marL="0" indent="0" algn="just" rtl="1">
              <a:lnSpc>
                <a:spcPct val="150000"/>
              </a:lnSpc>
              <a:buNone/>
            </a:pPr>
            <a:r>
              <a:rPr lang="fa-IR" sz="2000" dirty="0">
                <a:solidFill>
                  <a:schemeClr val="accent2">
                    <a:lumMod val="60000"/>
                    <a:lumOff val="40000"/>
                  </a:schemeClr>
                </a:solidFill>
                <a:cs typeface="2  Nazanin" panose="00000400000000000000" pitchFamily="2" charset="-78"/>
              </a:rPr>
              <a:t> </a:t>
            </a:r>
            <a:r>
              <a:rPr lang="fa-IR" sz="2000" dirty="0" smtClean="0">
                <a:solidFill>
                  <a:schemeClr val="accent2">
                    <a:lumMod val="60000"/>
                    <a:lumOff val="40000"/>
                  </a:schemeClr>
                </a:solidFill>
                <a:cs typeface="2  Nazanin" panose="00000400000000000000" pitchFamily="2" charset="-78"/>
              </a:rPr>
              <a:t>                       6 </a:t>
            </a:r>
            <a:r>
              <a:rPr lang="fa-IR" sz="2000" dirty="0">
                <a:solidFill>
                  <a:schemeClr val="accent2">
                    <a:lumMod val="60000"/>
                    <a:lumOff val="40000"/>
                  </a:schemeClr>
                </a:solidFill>
                <a:cs typeface="2  Nazanin" panose="00000400000000000000" pitchFamily="2" charset="-78"/>
              </a:rPr>
              <a:t>هفته </a:t>
            </a:r>
            <a:r>
              <a:rPr lang="fa-IR" dirty="0">
                <a:cs typeface="2  Nazanin" panose="00000400000000000000" pitchFamily="2" charset="-78"/>
              </a:rPr>
              <a:t>= </a:t>
            </a:r>
            <a:r>
              <a:rPr lang="fa-IR" sz="2000" dirty="0" smtClean="0">
                <a:cs typeface="2  Nazanin" panose="00000400000000000000" pitchFamily="2" charset="-78"/>
              </a:rPr>
              <a:t>34-40                                     </a:t>
            </a:r>
            <a:r>
              <a:rPr lang="fa-IR" sz="2000" dirty="0">
                <a:solidFill>
                  <a:schemeClr val="accent2">
                    <a:lumMod val="60000"/>
                    <a:lumOff val="40000"/>
                  </a:schemeClr>
                </a:solidFill>
                <a:cs typeface="2  Nazanin" panose="00000400000000000000" pitchFamily="2" charset="-78"/>
              </a:rPr>
              <a:t>1 ماه 2 هفته </a:t>
            </a:r>
            <a:r>
              <a:rPr lang="fa-IR" dirty="0">
                <a:cs typeface="2  Nazanin" panose="00000400000000000000" pitchFamily="2" charset="-78"/>
              </a:rPr>
              <a:t>=</a:t>
            </a:r>
            <a:r>
              <a:rPr lang="fa-IR" sz="2000" dirty="0">
                <a:cs typeface="2  Nazanin" panose="00000400000000000000" pitchFamily="2" charset="-78"/>
              </a:rPr>
              <a:t>4÷6 </a:t>
            </a:r>
          </a:p>
          <a:p>
            <a:pPr marL="0" indent="0" algn="just" rtl="1">
              <a:lnSpc>
                <a:spcPct val="150000"/>
              </a:lnSpc>
              <a:buNone/>
            </a:pPr>
            <a:r>
              <a:rPr lang="fa-IR" sz="2000" dirty="0">
                <a:cs typeface="2  Nazanin" panose="00000400000000000000" pitchFamily="2" charset="-78"/>
              </a:rPr>
              <a:t>     </a:t>
            </a:r>
            <a:r>
              <a:rPr lang="fa-IR" sz="2000" dirty="0" smtClean="0">
                <a:cs typeface="2  Nazanin" panose="00000400000000000000" pitchFamily="2" charset="-78"/>
              </a:rPr>
              <a:t>                                   </a:t>
            </a:r>
            <a:endParaRPr lang="fa-IR" sz="2000" dirty="0">
              <a:cs typeface="2  Nazanin" panose="00000400000000000000" pitchFamily="2" charset="-78"/>
            </a:endParaRPr>
          </a:p>
          <a:p>
            <a:pPr marL="457200" indent="-457200" algn="just" rtl="1">
              <a:buFont typeface="+mj-lt"/>
              <a:buAutoNum type="arabicPeriod"/>
            </a:pPr>
            <a:endParaRPr lang="fa-IR" sz="2000" b="1" dirty="0">
              <a:solidFill>
                <a:schemeClr val="accent2">
                  <a:lumMod val="60000"/>
                  <a:lumOff val="40000"/>
                </a:schemeClr>
              </a:solidFill>
              <a:cs typeface="2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24432886"/>
              </p:ext>
            </p:extLst>
          </p:nvPr>
        </p:nvGraphicFramePr>
        <p:xfrm>
          <a:off x="1468582" y="5244369"/>
          <a:ext cx="1692563" cy="1280160"/>
        </p:xfrm>
        <a:graphic>
          <a:graphicData uri="http://schemas.openxmlformats.org/drawingml/2006/table">
            <a:tbl>
              <a:tblPr firstRow="1" bandRow="1">
                <a:tableStyleId>{5C22544A-7EE6-4342-B048-85BDC9FD1C3A}</a:tableStyleId>
              </a:tblPr>
              <a:tblGrid>
                <a:gridCol w="1692563">
                  <a:extLst>
                    <a:ext uri="{9D8B030D-6E8A-4147-A177-3AD203B41FA5}">
                      <a16:colId xmlns:a16="http://schemas.microsoft.com/office/drawing/2014/main" val="2074753423"/>
                    </a:ext>
                  </a:extLst>
                </a:gridCol>
              </a:tblGrid>
              <a:tr h="481291">
                <a:tc>
                  <a:txBody>
                    <a:bodyPr/>
                    <a:lstStyle/>
                    <a:p>
                      <a:r>
                        <a:rPr lang="fa-IR" dirty="0" smtClean="0">
                          <a:solidFill>
                            <a:schemeClr val="tx1"/>
                          </a:solidFill>
                          <a:cs typeface="2  Nazanin" panose="00000400000000000000" pitchFamily="2" charset="-78"/>
                        </a:rPr>
                        <a:t>8 ماه 22 روز –</a:t>
                      </a:r>
                    </a:p>
                    <a:p>
                      <a:r>
                        <a:rPr lang="fa-IR" dirty="0" smtClean="0">
                          <a:solidFill>
                            <a:schemeClr val="tx1"/>
                          </a:solidFill>
                          <a:cs typeface="2  Nazanin" panose="00000400000000000000" pitchFamily="2" charset="-78"/>
                        </a:rPr>
                        <a:t>1 ماه 14 روز     </a:t>
                      </a:r>
                      <a:endParaRPr lang="en-US" dirty="0">
                        <a:solidFill>
                          <a:schemeClr val="tx1"/>
                        </a:solidFill>
                        <a:cs typeface="2  Nazanin" panose="00000400000000000000" pitchFamily="2" charset="-78"/>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61443"/>
                  </a:ext>
                </a:extLst>
              </a:tr>
              <a:tr h="481291">
                <a:tc>
                  <a:txBody>
                    <a:bodyPr/>
                    <a:lstStyle/>
                    <a:p>
                      <a:r>
                        <a:rPr lang="fa-IR" b="1" dirty="0" smtClean="0">
                          <a:solidFill>
                            <a:schemeClr val="accent2">
                              <a:lumMod val="60000"/>
                              <a:lumOff val="40000"/>
                            </a:schemeClr>
                          </a:solidFill>
                          <a:cs typeface="2  Nazanin" panose="00000400000000000000" pitchFamily="2" charset="-78"/>
                        </a:rPr>
                        <a:t>7 ماه 8 روز  </a:t>
                      </a:r>
                    </a:p>
                    <a:p>
                      <a:r>
                        <a:rPr lang="fa-IR" b="1" dirty="0" smtClean="0">
                          <a:solidFill>
                            <a:schemeClr val="accent2">
                              <a:lumMod val="60000"/>
                              <a:lumOff val="40000"/>
                            </a:schemeClr>
                          </a:solidFill>
                          <a:cs typeface="2  Nazanin" panose="00000400000000000000" pitchFamily="2" charset="-78"/>
                        </a:rPr>
                        <a:t>سن اصلاح شده     </a:t>
                      </a:r>
                      <a:endParaRPr lang="en-US" b="1" dirty="0">
                        <a:solidFill>
                          <a:schemeClr val="accent2">
                            <a:lumMod val="60000"/>
                            <a:lumOff val="40000"/>
                          </a:schemeClr>
                        </a:solidFill>
                        <a:cs typeface="2  Nazanin" panose="00000400000000000000" pitchFamily="2" charset="-78"/>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593192721"/>
                  </a:ext>
                </a:extLst>
              </a:tr>
            </a:tbl>
          </a:graphicData>
        </a:graphic>
      </p:graphicFrame>
      <p:cxnSp>
        <p:nvCxnSpPr>
          <p:cNvPr id="6" name="Straight Arrow Connector 5"/>
          <p:cNvCxnSpPr/>
          <p:nvPr/>
        </p:nvCxnSpPr>
        <p:spPr>
          <a:xfrm flipH="1" flipV="1">
            <a:off x="7536873" y="5805055"/>
            <a:ext cx="1039091" cy="1385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p:nvPr/>
        </p:nvCxnSpPr>
        <p:spPr>
          <a:xfrm flipH="1">
            <a:off x="3574473" y="5818909"/>
            <a:ext cx="1288472"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pic>
        <p:nvPicPr>
          <p:cNvPr id="5" name="Picture 4"/>
          <p:cNvPicPr>
            <a:picLocks noChangeAspect="1"/>
          </p:cNvPicPr>
          <p:nvPr/>
        </p:nvPicPr>
        <p:blipFill>
          <a:blip r:embed="rId2"/>
          <a:stretch>
            <a:fillRect/>
          </a:stretch>
        </p:blipFill>
        <p:spPr>
          <a:xfrm>
            <a:off x="0" y="51643"/>
            <a:ext cx="1761897" cy="2005758"/>
          </a:xfrm>
          <a:prstGeom prst="rect">
            <a:avLst/>
          </a:prstGeom>
        </p:spPr>
      </p:pic>
    </p:spTree>
    <p:extLst>
      <p:ext uri="{BB962C8B-B14F-4D97-AF65-F5344CB8AC3E}">
        <p14:creationId xmlns:p14="http://schemas.microsoft.com/office/powerpoint/2010/main" val="30299177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4">
                    <a:lumMod val="75000"/>
                  </a:schemeClr>
                </a:solidFill>
                <a:cs typeface="2  Titr" panose="00000700000000000000" pitchFamily="2" charset="-78"/>
              </a:rPr>
              <a:t>ادامه پاسخ به سوال 3</a:t>
            </a:r>
            <a:endParaRPr lang="en-US" dirty="0">
              <a:solidFill>
                <a:schemeClr val="accent4">
                  <a:lumMod val="75000"/>
                </a:schemeClr>
              </a:solidFill>
              <a:cs typeface="2  Titr" panose="00000700000000000000" pitchFamily="2" charset="-78"/>
            </a:endParaRPr>
          </a:p>
        </p:txBody>
      </p:sp>
      <p:sp>
        <p:nvSpPr>
          <p:cNvPr id="3" name="Content Placeholder 2"/>
          <p:cNvSpPr>
            <a:spLocks noGrp="1"/>
          </p:cNvSpPr>
          <p:nvPr>
            <p:ph idx="1"/>
          </p:nvPr>
        </p:nvSpPr>
        <p:spPr>
          <a:xfrm>
            <a:off x="685800" y="2194560"/>
            <a:ext cx="10820400" cy="4427066"/>
          </a:xfrm>
        </p:spPr>
        <p:txBody>
          <a:bodyPr>
            <a:normAutofit/>
          </a:bodyPr>
          <a:lstStyle/>
          <a:p>
            <a:pPr marL="457200" indent="-457200" algn="just" rtl="1">
              <a:lnSpc>
                <a:spcPct val="150000"/>
              </a:lnSpc>
              <a:buFont typeface="+mj-lt"/>
              <a:buAutoNum type="arabicPeriod"/>
            </a:pPr>
            <a:r>
              <a:rPr lang="fa-IR" sz="2000" dirty="0" smtClean="0">
                <a:cs typeface="2  Nazanin" panose="00000400000000000000" pitchFamily="2" charset="-78"/>
              </a:rPr>
              <a:t>محاسبه </a:t>
            </a:r>
            <a:r>
              <a:rPr lang="fa-IR" sz="2000" dirty="0">
                <a:cs typeface="2  Nazanin" panose="00000400000000000000" pitchFamily="2" charset="-78"/>
              </a:rPr>
              <a:t>سن اصلاح </a:t>
            </a:r>
            <a:r>
              <a:rPr lang="fa-IR" sz="2000" dirty="0" smtClean="0">
                <a:cs typeface="2  Nazanin" panose="00000400000000000000" pitchFamily="2" charset="-78"/>
              </a:rPr>
              <a:t>شده جهت </a:t>
            </a:r>
            <a:r>
              <a:rPr lang="fa-IR" sz="2000" b="1" dirty="0" smtClean="0">
                <a:solidFill>
                  <a:schemeClr val="accent2">
                    <a:lumMod val="60000"/>
                    <a:lumOff val="40000"/>
                  </a:schemeClr>
                </a:solidFill>
                <a:cs typeface="2  Nazanin" panose="00000400000000000000" pitchFamily="2" charset="-78"/>
              </a:rPr>
              <a:t> </a:t>
            </a:r>
            <a:r>
              <a:rPr lang="fa-IR" sz="2000" dirty="0">
                <a:cs typeface="2  Nazanin" panose="00000400000000000000" pitchFamily="2" charset="-78"/>
              </a:rPr>
              <a:t>استفاده از نمودار </a:t>
            </a:r>
            <a:r>
              <a:rPr lang="en-US" sz="2000" dirty="0" smtClean="0">
                <a:cs typeface="2  Nazanin" panose="00000400000000000000" pitchFamily="2" charset="-78"/>
              </a:rPr>
              <a:t>MGRS</a:t>
            </a:r>
            <a:r>
              <a:rPr lang="fa-IR" sz="2000" dirty="0" smtClean="0">
                <a:cs typeface="2  Nazanin" panose="00000400000000000000" pitchFamily="2" charset="-78"/>
              </a:rPr>
              <a:t>: </a:t>
            </a:r>
            <a:r>
              <a:rPr lang="fa-IR" sz="2000" b="1" dirty="0" smtClean="0">
                <a:cs typeface="2  Nazanin" panose="00000400000000000000" pitchFamily="2" charset="-78"/>
              </a:rPr>
              <a:t>روش دوم استفاده از ستون چهار جدول شماره یک</a:t>
            </a:r>
          </a:p>
          <a:p>
            <a:pPr marL="457200" indent="-457200" algn="just" rtl="1">
              <a:lnSpc>
                <a:spcPct val="150000"/>
              </a:lnSpc>
              <a:buFont typeface="+mj-lt"/>
              <a:buAutoNum type="arabicPeriod"/>
            </a:pPr>
            <a:endParaRPr lang="fa-IR" sz="2000" b="1" dirty="0">
              <a:cs typeface="2  Nazanin" panose="00000400000000000000" pitchFamily="2" charset="-78"/>
            </a:endParaRPr>
          </a:p>
          <a:p>
            <a:pPr marL="457200" indent="-457200" algn="just" rtl="1">
              <a:lnSpc>
                <a:spcPct val="150000"/>
              </a:lnSpc>
              <a:buFont typeface="+mj-lt"/>
              <a:buAutoNum type="arabicPeriod"/>
            </a:pPr>
            <a:endParaRPr lang="fa-IR" sz="2000" b="1" dirty="0" smtClean="0">
              <a:cs typeface="2  Nazanin" panose="00000400000000000000" pitchFamily="2" charset="-78"/>
            </a:endParaRPr>
          </a:p>
          <a:p>
            <a:pPr marL="0" indent="0" algn="just" rtl="1">
              <a:lnSpc>
                <a:spcPct val="150000"/>
              </a:lnSpc>
              <a:buNone/>
            </a:pPr>
            <a:r>
              <a:rPr lang="fa-IR" sz="2000" b="1" dirty="0" smtClean="0">
                <a:cs typeface="2  Nazanin" panose="00000400000000000000" pitchFamily="2" charset="-78"/>
              </a:rPr>
              <a:t>برای این روش ستون چهارم را مبنا قرار داده  حاصل تفریق ستون سوم (مربوط به سن بارداری مورد نظر ) از سن تقویمی را به 6 ماهگی اضافه می کنیم حاصل سن اصلاح شده کودک می باشد. در مثال  3 کودک در سن 7 ماه 14 روز دارای سن اصلاح شده 6 ماهگی است که از سن تقویمی 8 ماه 22 روز تفریق و حاصل را (1 ماه 8 روز ) به 6 ماه اضافه کرده سن اصلاح شده برابر است با  </a:t>
            </a:r>
            <a:r>
              <a:rPr lang="fa-IR" sz="1800" b="1" u="sng" dirty="0">
                <a:solidFill>
                  <a:schemeClr val="accent2">
                    <a:lumMod val="60000"/>
                    <a:lumOff val="40000"/>
                  </a:schemeClr>
                </a:solidFill>
                <a:cs typeface="2  Nazanin" panose="00000400000000000000" pitchFamily="2" charset="-78"/>
              </a:rPr>
              <a:t>7ماه 8 روز</a:t>
            </a:r>
          </a:p>
          <a:p>
            <a:pPr marL="0" indent="0" algn="just" rtl="1">
              <a:lnSpc>
                <a:spcPct val="150000"/>
              </a:lnSpc>
              <a:buNone/>
            </a:pPr>
            <a:r>
              <a:rPr lang="fa-IR" sz="2000" dirty="0">
                <a:solidFill>
                  <a:schemeClr val="accent2">
                    <a:lumMod val="60000"/>
                    <a:lumOff val="40000"/>
                  </a:schemeClr>
                </a:solidFill>
                <a:cs typeface="2  Nazanin" panose="00000400000000000000" pitchFamily="2" charset="-78"/>
              </a:rPr>
              <a:t> </a:t>
            </a:r>
            <a:r>
              <a:rPr lang="fa-IR" sz="2000" dirty="0" smtClean="0">
                <a:solidFill>
                  <a:schemeClr val="accent2">
                    <a:lumMod val="60000"/>
                    <a:lumOff val="40000"/>
                  </a:schemeClr>
                </a:solidFill>
                <a:cs typeface="2  Nazanin" panose="00000400000000000000" pitchFamily="2" charset="-78"/>
              </a:rPr>
              <a:t>                       </a:t>
            </a:r>
            <a:r>
              <a:rPr lang="fa-IR" sz="2000" dirty="0" smtClean="0">
                <a:cs typeface="2  Nazanin" panose="00000400000000000000" pitchFamily="2" charset="-78"/>
              </a:rPr>
              <a:t>                                        </a:t>
            </a:r>
            <a:endParaRPr lang="fa-IR" sz="2000" dirty="0">
              <a:cs typeface="2  Nazanin" panose="00000400000000000000" pitchFamily="2" charset="-78"/>
            </a:endParaRPr>
          </a:p>
          <a:p>
            <a:pPr marL="457200" indent="-457200" algn="just" rtl="1">
              <a:buFont typeface="+mj-lt"/>
              <a:buAutoNum type="arabicPeriod"/>
            </a:pPr>
            <a:endParaRPr lang="fa-IR" sz="2000" b="1" dirty="0">
              <a:solidFill>
                <a:schemeClr val="accent2">
                  <a:lumMod val="60000"/>
                  <a:lumOff val="40000"/>
                </a:schemeClr>
              </a:solidFill>
              <a:cs typeface="2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691780561"/>
              </p:ext>
            </p:extLst>
          </p:nvPr>
        </p:nvGraphicFramePr>
        <p:xfrm>
          <a:off x="1214584" y="5500255"/>
          <a:ext cx="1847272" cy="1121371"/>
        </p:xfrm>
        <a:graphic>
          <a:graphicData uri="http://schemas.openxmlformats.org/drawingml/2006/table">
            <a:tbl>
              <a:tblPr firstRow="1" bandRow="1">
                <a:tableStyleId>{5C22544A-7EE6-4342-B048-85BDC9FD1C3A}</a:tableStyleId>
              </a:tblPr>
              <a:tblGrid>
                <a:gridCol w="1847272">
                  <a:extLst>
                    <a:ext uri="{9D8B030D-6E8A-4147-A177-3AD203B41FA5}">
                      <a16:colId xmlns:a16="http://schemas.microsoft.com/office/drawing/2014/main" val="2074753423"/>
                    </a:ext>
                  </a:extLst>
                </a:gridCol>
              </a:tblGrid>
              <a:tr h="481291">
                <a:tc>
                  <a:txBody>
                    <a:bodyPr/>
                    <a:lstStyle/>
                    <a:p>
                      <a:r>
                        <a:rPr lang="fa-IR" dirty="0" smtClean="0">
                          <a:solidFill>
                            <a:schemeClr val="tx1"/>
                          </a:solidFill>
                          <a:cs typeface="2  Nazanin" panose="00000400000000000000" pitchFamily="2" charset="-78"/>
                        </a:rPr>
                        <a:t>8 ماه 22 روز –</a:t>
                      </a:r>
                    </a:p>
                    <a:p>
                      <a:r>
                        <a:rPr lang="fa-IR" dirty="0" smtClean="0">
                          <a:solidFill>
                            <a:schemeClr val="tx1"/>
                          </a:solidFill>
                          <a:cs typeface="2  Nazanin" panose="00000400000000000000" pitchFamily="2" charset="-78"/>
                        </a:rPr>
                        <a:t>7 ماه 14 روز     </a:t>
                      </a:r>
                      <a:endParaRPr lang="en-US" dirty="0">
                        <a:solidFill>
                          <a:schemeClr val="tx1"/>
                        </a:solidFill>
                        <a:cs typeface="2  Nazanin" panose="00000400000000000000" pitchFamily="2" charset="-78"/>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61443"/>
                  </a:ext>
                </a:extLst>
              </a:tr>
              <a:tr h="481291">
                <a:tc>
                  <a:txBody>
                    <a:bodyPr/>
                    <a:lstStyle/>
                    <a:p>
                      <a:r>
                        <a:rPr lang="fa-IR" b="1" dirty="0" smtClean="0">
                          <a:solidFill>
                            <a:schemeClr val="accent4">
                              <a:lumMod val="75000"/>
                            </a:schemeClr>
                          </a:solidFill>
                          <a:cs typeface="2  Nazanin" panose="00000400000000000000" pitchFamily="2" charset="-78"/>
                        </a:rPr>
                        <a:t>1 ماه 8 روز      </a:t>
                      </a:r>
                      <a:endParaRPr lang="en-US" b="1" dirty="0">
                        <a:solidFill>
                          <a:schemeClr val="accent4">
                            <a:lumMod val="75000"/>
                          </a:schemeClr>
                        </a:solidFill>
                        <a:cs typeface="2  Nazanin" panose="00000400000000000000" pitchFamily="2" charset="-78"/>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593192721"/>
                  </a:ext>
                </a:extLst>
              </a:tr>
            </a:tbl>
          </a:graphicData>
        </a:graphic>
      </p:graphicFrame>
      <p:pic>
        <p:nvPicPr>
          <p:cNvPr id="5" name="Picture 4"/>
          <p:cNvPicPr>
            <a:picLocks noChangeAspect="1"/>
          </p:cNvPicPr>
          <p:nvPr/>
        </p:nvPicPr>
        <p:blipFill>
          <a:blip r:embed="rId2"/>
          <a:stretch>
            <a:fillRect/>
          </a:stretch>
        </p:blipFill>
        <p:spPr>
          <a:xfrm>
            <a:off x="1925782" y="2814637"/>
            <a:ext cx="9033163" cy="1228725"/>
          </a:xfrm>
          <a:prstGeom prst="rect">
            <a:avLst/>
          </a:prstGeom>
        </p:spPr>
      </p:pic>
      <p:pic>
        <p:nvPicPr>
          <p:cNvPr id="6" name="Picture 5"/>
          <p:cNvPicPr>
            <a:picLocks noChangeAspect="1"/>
          </p:cNvPicPr>
          <p:nvPr/>
        </p:nvPicPr>
        <p:blipFill>
          <a:blip r:embed="rId3"/>
          <a:stretch>
            <a:fillRect/>
          </a:stretch>
        </p:blipFill>
        <p:spPr>
          <a:xfrm>
            <a:off x="-195149" y="51643"/>
            <a:ext cx="1761897" cy="2005758"/>
          </a:xfrm>
          <a:prstGeom prst="rect">
            <a:avLst/>
          </a:prstGeom>
        </p:spPr>
      </p:pic>
    </p:spTree>
    <p:extLst>
      <p:ext uri="{BB962C8B-B14F-4D97-AF65-F5344CB8AC3E}">
        <p14:creationId xmlns:p14="http://schemas.microsoft.com/office/powerpoint/2010/main" val="35184745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4">
                    <a:lumMod val="75000"/>
                  </a:schemeClr>
                </a:solidFill>
                <a:cs typeface="2  Titr" panose="00000700000000000000" pitchFamily="2" charset="-78"/>
              </a:rPr>
              <a:t>ادامه پاسخ به سوال شماره 3:</a:t>
            </a:r>
            <a:endParaRPr lang="en-US" dirty="0">
              <a:solidFill>
                <a:schemeClr val="accent4">
                  <a:lumMod val="75000"/>
                </a:schemeClr>
              </a:solidFill>
              <a:cs typeface="2  Titr" panose="000007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9940" y="2193925"/>
            <a:ext cx="5852120" cy="4024313"/>
          </a:xfrm>
        </p:spPr>
      </p:pic>
      <p:pic>
        <p:nvPicPr>
          <p:cNvPr id="3" name="Picture 2"/>
          <p:cNvPicPr>
            <a:picLocks noChangeAspect="1"/>
          </p:cNvPicPr>
          <p:nvPr/>
        </p:nvPicPr>
        <p:blipFill>
          <a:blip r:embed="rId3"/>
          <a:stretch>
            <a:fillRect/>
          </a:stretch>
        </p:blipFill>
        <p:spPr>
          <a:xfrm>
            <a:off x="0" y="51643"/>
            <a:ext cx="1761897" cy="2005758"/>
          </a:xfrm>
          <a:prstGeom prst="rect">
            <a:avLst/>
          </a:prstGeom>
        </p:spPr>
      </p:pic>
    </p:spTree>
    <p:extLst>
      <p:ext uri="{BB962C8B-B14F-4D97-AF65-F5344CB8AC3E}">
        <p14:creationId xmlns:p14="http://schemas.microsoft.com/office/powerpoint/2010/main" val="7367615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10" y="528844"/>
            <a:ext cx="11388436" cy="815045"/>
          </a:xfrm>
        </p:spPr>
        <p:txBody>
          <a:bodyPr>
            <a:normAutofit/>
          </a:bodyPr>
          <a:lstStyle/>
          <a:p>
            <a:r>
              <a:rPr lang="fa-IR" sz="3600" dirty="0">
                <a:solidFill>
                  <a:schemeClr val="accent4">
                    <a:lumMod val="75000"/>
                  </a:schemeClr>
                </a:solidFill>
                <a:cs typeface="B Titr" panose="00000700000000000000" pitchFamily="2" charset="-78"/>
              </a:rPr>
              <a:t>منظور از پایش رشد کودکان چیست و چه اهمیتی دارد؟</a:t>
            </a:r>
            <a:endParaRPr lang="en-US" sz="3600" dirty="0">
              <a:solidFill>
                <a:schemeClr val="accent4">
                  <a:lumMod val="75000"/>
                </a:schemeClr>
              </a:solidFill>
              <a:cs typeface="B Titr" panose="00000700000000000000" pitchFamily="2" charset="-78"/>
            </a:endParaRPr>
          </a:p>
        </p:txBody>
      </p:sp>
      <p:sp>
        <p:nvSpPr>
          <p:cNvPr id="3" name="Content Placeholder 2"/>
          <p:cNvSpPr>
            <a:spLocks noGrp="1"/>
          </p:cNvSpPr>
          <p:nvPr>
            <p:ph idx="1"/>
          </p:nvPr>
        </p:nvSpPr>
        <p:spPr>
          <a:xfrm>
            <a:off x="457200" y="1343889"/>
            <a:ext cx="11568546" cy="4959929"/>
          </a:xfrm>
        </p:spPr>
        <p:txBody>
          <a:bodyPr>
            <a:noAutofit/>
          </a:bodyPr>
          <a:lstStyle/>
          <a:p>
            <a:pPr algn="r" rtl="1">
              <a:lnSpc>
                <a:spcPct val="100000"/>
              </a:lnSpc>
            </a:pPr>
            <a:r>
              <a:rPr lang="fa-IR" sz="3200" dirty="0">
                <a:solidFill>
                  <a:schemeClr val="accent1"/>
                </a:solidFill>
                <a:latin typeface="Arial" panose="020B0604020202020204" pitchFamily="34" charset="0"/>
                <a:cs typeface="B Nazanin" panose="00000400000000000000" pitchFamily="2" charset="-78"/>
              </a:rPr>
              <a:t>وزن کردن مرتب و دوره ای کودک به همراه رسم منحنی رشد را "پایش رشد" می نامیم.</a:t>
            </a:r>
            <a:endParaRPr lang="fa-IR" sz="3200" dirty="0" smtClean="0">
              <a:solidFill>
                <a:schemeClr val="accent1"/>
              </a:solidFill>
              <a:cs typeface="B Nazanin" panose="00000400000000000000" pitchFamily="2" charset="-78"/>
            </a:endParaRPr>
          </a:p>
          <a:p>
            <a:pPr algn="r" rtl="1">
              <a:lnSpc>
                <a:spcPct val="100000"/>
              </a:lnSpc>
            </a:pPr>
            <a:r>
              <a:rPr lang="fa-IR" sz="2800" dirty="0" smtClean="0">
                <a:cs typeface="2  Nazanin" panose="00000400000000000000" pitchFamily="2" charset="-78"/>
              </a:rPr>
              <a:t>بررسی </a:t>
            </a:r>
            <a:r>
              <a:rPr lang="fa-IR" sz="2800" dirty="0">
                <a:cs typeface="2  Nazanin" panose="00000400000000000000" pitchFamily="2" charset="-78"/>
              </a:rPr>
              <a:t>شاخص هایی مانند دور سر، وزن</a:t>
            </a:r>
            <a:r>
              <a:rPr lang="fa-IR" sz="2800" dirty="0" smtClean="0">
                <a:cs typeface="2  Nazanin" panose="00000400000000000000" pitchFamily="2" charset="-78"/>
              </a:rPr>
              <a:t>،</a:t>
            </a:r>
            <a:r>
              <a:rPr lang="fa-IR" sz="2800" dirty="0">
                <a:cs typeface="2  Nazanin" panose="00000400000000000000" pitchFamily="2" charset="-78"/>
              </a:rPr>
              <a:t> قد </a:t>
            </a:r>
            <a:r>
              <a:rPr lang="fa-IR" sz="2800" dirty="0" smtClean="0">
                <a:cs typeface="2  Nazanin" panose="00000400000000000000" pitchFamily="2" charset="-78"/>
              </a:rPr>
              <a:t>و </a:t>
            </a:r>
            <a:r>
              <a:rPr lang="fa-IR" sz="2800" dirty="0">
                <a:cs typeface="2  Nazanin" panose="00000400000000000000" pitchFamily="2" charset="-78"/>
              </a:rPr>
              <a:t>دور میانه بازو </a:t>
            </a:r>
            <a:r>
              <a:rPr lang="fa-IR" sz="2800" dirty="0" smtClean="0">
                <a:cs typeface="2  Nazanin" panose="00000400000000000000" pitchFamily="2" charset="-78"/>
              </a:rPr>
              <a:t>کودکان</a:t>
            </a:r>
            <a:endParaRPr lang="fa-IR" sz="2800" dirty="0">
              <a:cs typeface="2  Nazanin" panose="00000400000000000000" pitchFamily="2" charset="-78"/>
            </a:endParaRPr>
          </a:p>
          <a:p>
            <a:pPr algn="r" rtl="1">
              <a:lnSpc>
                <a:spcPct val="100000"/>
              </a:lnSpc>
            </a:pPr>
            <a:r>
              <a:rPr lang="fa-IR" sz="2800" dirty="0">
                <a:cs typeface="2  Nazanin" panose="00000400000000000000" pitchFamily="2" charset="-78"/>
              </a:rPr>
              <a:t>این بررسی ها از اولین ویزیت های نوزادی شروع می شود</a:t>
            </a:r>
          </a:p>
          <a:p>
            <a:pPr algn="r" rtl="1">
              <a:lnSpc>
                <a:spcPct val="100000"/>
              </a:lnSpc>
            </a:pPr>
            <a:r>
              <a:rPr lang="fa-IR" sz="2800" dirty="0">
                <a:cs typeface="2  Nazanin" panose="00000400000000000000" pitchFamily="2" charset="-78"/>
              </a:rPr>
              <a:t>با افزایش سن کودک تواتر مراجعات کمتر می شود اما موضوع همچنان مهم است</a:t>
            </a:r>
          </a:p>
          <a:p>
            <a:pPr algn="r" rtl="1">
              <a:lnSpc>
                <a:spcPct val="100000"/>
              </a:lnSpc>
            </a:pPr>
            <a:r>
              <a:rPr lang="fa-IR" sz="2800" dirty="0">
                <a:cs typeface="2  Nazanin" panose="00000400000000000000" pitchFamily="2" charset="-78"/>
              </a:rPr>
              <a:t>رشد دور سر در ویزیت کودکان تا </a:t>
            </a:r>
            <a:r>
              <a:rPr lang="fa-IR" sz="2800" dirty="0" smtClean="0">
                <a:cs typeface="2  Nazanin" panose="00000400000000000000" pitchFamily="2" charset="-78"/>
              </a:rPr>
              <a:t>سن18ماهگی </a:t>
            </a:r>
            <a:r>
              <a:rPr lang="fa-IR" sz="2800" dirty="0">
                <a:cs typeface="2  Nazanin" panose="00000400000000000000" pitchFamily="2" charset="-78"/>
              </a:rPr>
              <a:t>مورد توجه قرار می گیرد</a:t>
            </a:r>
          </a:p>
          <a:p>
            <a:pPr algn="r" rtl="1">
              <a:lnSpc>
                <a:spcPct val="100000"/>
              </a:lnSpc>
            </a:pPr>
            <a:r>
              <a:rPr lang="fa-IR" sz="2800" dirty="0">
                <a:cs typeface="2  Nazanin" panose="00000400000000000000" pitchFamily="2" charset="-78"/>
              </a:rPr>
              <a:t>مسئول انجام این پایش، مراقب </a:t>
            </a:r>
            <a:r>
              <a:rPr lang="fa-IR" sz="2800" dirty="0" smtClean="0">
                <a:cs typeface="2  Nazanin" panose="00000400000000000000" pitchFamily="2" charset="-78"/>
              </a:rPr>
              <a:t>سلامت </a:t>
            </a:r>
            <a:r>
              <a:rPr lang="fa-IR" sz="2800" dirty="0">
                <a:cs typeface="2  Nazanin" panose="00000400000000000000" pitchFamily="2" charset="-78"/>
              </a:rPr>
              <a:t>یا بهورز است</a:t>
            </a:r>
          </a:p>
          <a:p>
            <a:pPr algn="r" rtl="1">
              <a:lnSpc>
                <a:spcPct val="100000"/>
              </a:lnSpc>
            </a:pPr>
            <a:r>
              <a:rPr lang="fa-IR" sz="2800" b="1" dirty="0" smtClean="0">
                <a:solidFill>
                  <a:srgbClr val="FF0000"/>
                </a:solidFill>
                <a:cs typeface="2  Nazanin" panose="00000400000000000000" pitchFamily="2" charset="-78"/>
              </a:rPr>
              <a:t>برای </a:t>
            </a:r>
            <a:r>
              <a:rPr lang="fa-IR" sz="2800" b="1" dirty="0">
                <a:solidFill>
                  <a:srgbClr val="FF0000"/>
                </a:solidFill>
                <a:cs typeface="2  Nazanin" panose="00000400000000000000" pitchFamily="2" charset="-78"/>
              </a:rPr>
              <a:t>تفسیر دقیق نمودارهای رشدلازم است هر3نمودار وزن برای سن، وزن برای قد و قد برای سن بررسی شوند</a:t>
            </a:r>
            <a:endParaRPr lang="en-US" sz="2800" b="1" dirty="0">
              <a:solidFill>
                <a:srgbClr val="FF0000"/>
              </a:solidFill>
              <a:cs typeface="2  Nazanin" panose="00000400000000000000" pitchFamily="2" charset="-78"/>
            </a:endParaRPr>
          </a:p>
        </p:txBody>
      </p:sp>
      <p:pic>
        <p:nvPicPr>
          <p:cNvPr id="4" name="Picture 3"/>
          <p:cNvPicPr>
            <a:picLocks noChangeAspect="1"/>
          </p:cNvPicPr>
          <p:nvPr/>
        </p:nvPicPr>
        <p:blipFill>
          <a:blip r:embed="rId2"/>
          <a:stretch>
            <a:fillRect/>
          </a:stretch>
        </p:blipFill>
        <p:spPr>
          <a:xfrm>
            <a:off x="0" y="0"/>
            <a:ext cx="1761897" cy="2005758"/>
          </a:xfrm>
          <a:prstGeom prst="rect">
            <a:avLst/>
          </a:prstGeom>
        </p:spPr>
      </p:pic>
    </p:spTree>
    <p:extLst>
      <p:ext uri="{BB962C8B-B14F-4D97-AF65-F5344CB8AC3E}">
        <p14:creationId xmlns:p14="http://schemas.microsoft.com/office/powerpoint/2010/main" val="242442198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4">
                    <a:lumMod val="75000"/>
                  </a:schemeClr>
                </a:solidFill>
                <a:cs typeface="2  Titr" panose="00000700000000000000" pitchFamily="2" charset="-78"/>
              </a:rPr>
              <a:t>ادامه پاسخ به سوال شماره 3:</a:t>
            </a:r>
            <a:endParaRPr lang="en-US" dirty="0">
              <a:solidFill>
                <a:schemeClr val="accent4">
                  <a:lumMod val="75000"/>
                </a:schemeClr>
              </a:solidFill>
              <a:cs typeface="2  Titr" panose="000007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6393" y="2193925"/>
            <a:ext cx="5979213" cy="4024313"/>
          </a:xfrm>
        </p:spPr>
      </p:pic>
      <p:pic>
        <p:nvPicPr>
          <p:cNvPr id="3" name="Picture 2"/>
          <p:cNvPicPr>
            <a:picLocks noChangeAspect="1"/>
          </p:cNvPicPr>
          <p:nvPr/>
        </p:nvPicPr>
        <p:blipFill>
          <a:blip r:embed="rId3"/>
          <a:stretch>
            <a:fillRect/>
          </a:stretch>
        </p:blipFill>
        <p:spPr>
          <a:xfrm>
            <a:off x="227415" y="51643"/>
            <a:ext cx="1761897" cy="2005758"/>
          </a:xfrm>
          <a:prstGeom prst="rect">
            <a:avLst/>
          </a:prstGeom>
        </p:spPr>
      </p:pic>
    </p:spTree>
    <p:extLst>
      <p:ext uri="{BB962C8B-B14F-4D97-AF65-F5344CB8AC3E}">
        <p14:creationId xmlns:p14="http://schemas.microsoft.com/office/powerpoint/2010/main" val="2345210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4">
                    <a:lumMod val="75000"/>
                  </a:schemeClr>
                </a:solidFill>
                <a:cs typeface="2  Titr" panose="00000700000000000000" pitchFamily="2" charset="-78"/>
              </a:rPr>
              <a:t>ادامه پاسخ به سوال شماره </a:t>
            </a:r>
            <a:r>
              <a:rPr lang="fa-IR" dirty="0">
                <a:solidFill>
                  <a:schemeClr val="accent4">
                    <a:lumMod val="75000"/>
                  </a:schemeClr>
                </a:solidFill>
                <a:cs typeface="2  Titr" panose="00000700000000000000" pitchFamily="2" charset="-78"/>
              </a:rPr>
              <a:t>3</a:t>
            </a:r>
            <a:r>
              <a:rPr lang="fa-IR" dirty="0" smtClean="0">
                <a:solidFill>
                  <a:schemeClr val="accent4">
                    <a:lumMod val="75000"/>
                  </a:schemeClr>
                </a:solidFill>
                <a:cs typeface="2  Titr" panose="00000700000000000000" pitchFamily="2" charset="-78"/>
              </a:rPr>
              <a:t>:</a:t>
            </a:r>
            <a:endParaRPr lang="en-US" dirty="0">
              <a:solidFill>
                <a:schemeClr val="accent4">
                  <a:lumMod val="75000"/>
                </a:schemeClr>
              </a:solidFill>
              <a:cs typeface="2  Titr" panose="000007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2218" y="2493818"/>
            <a:ext cx="6497128" cy="3724420"/>
          </a:xfrm>
        </p:spPr>
      </p:pic>
      <p:pic>
        <p:nvPicPr>
          <p:cNvPr id="3" name="Picture 2"/>
          <p:cNvPicPr>
            <a:picLocks noChangeAspect="1"/>
          </p:cNvPicPr>
          <p:nvPr/>
        </p:nvPicPr>
        <p:blipFill>
          <a:blip r:embed="rId3"/>
          <a:stretch>
            <a:fillRect/>
          </a:stretch>
        </p:blipFill>
        <p:spPr>
          <a:xfrm>
            <a:off x="0" y="51643"/>
            <a:ext cx="1761897" cy="2005758"/>
          </a:xfrm>
          <a:prstGeom prst="rect">
            <a:avLst/>
          </a:prstGeom>
        </p:spPr>
      </p:pic>
    </p:spTree>
    <p:extLst>
      <p:ext uri="{BB962C8B-B14F-4D97-AF65-F5344CB8AC3E}">
        <p14:creationId xmlns:p14="http://schemas.microsoft.com/office/powerpoint/2010/main" val="10496584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4">
                    <a:lumMod val="75000"/>
                  </a:schemeClr>
                </a:solidFill>
                <a:cs typeface="2  Titr" panose="00000700000000000000" pitchFamily="2" charset="-78"/>
              </a:rPr>
              <a:t>مثال 4:</a:t>
            </a:r>
            <a:endParaRPr lang="en-US" dirty="0">
              <a:solidFill>
                <a:schemeClr val="accent4">
                  <a:lumMod val="75000"/>
                </a:schemeClr>
              </a:solidFill>
              <a:cs typeface="2  Titr" panose="000007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2800" dirty="0">
                <a:cs typeface="2  Nazanin" panose="00000400000000000000" pitchFamily="2" charset="-78"/>
              </a:rPr>
              <a:t>تاریخ تولد </a:t>
            </a:r>
            <a:r>
              <a:rPr lang="fa-IR" sz="2800" dirty="0" smtClean="0">
                <a:cs typeface="2  Nazanin" panose="00000400000000000000" pitchFamily="2" charset="-78"/>
              </a:rPr>
              <a:t>شیرخوار دختر </a:t>
            </a:r>
            <a:r>
              <a:rPr lang="fa-IR" sz="2800" dirty="0">
                <a:cs typeface="2  Nazanin" panose="00000400000000000000" pitchFamily="2" charset="-78"/>
              </a:rPr>
              <a:t>که در سن بارداری 29 هفتگی بدنیا آمده است برابر 1400/2/20 </a:t>
            </a:r>
            <a:r>
              <a:rPr lang="en-US" sz="2800" dirty="0" smtClean="0">
                <a:cs typeface="2  Nazanin" panose="00000400000000000000" pitchFamily="2" charset="-78"/>
              </a:rPr>
              <a:t/>
            </a:r>
            <a:br>
              <a:rPr lang="en-US" sz="2800" dirty="0" smtClean="0">
                <a:cs typeface="2  Nazanin" panose="00000400000000000000" pitchFamily="2" charset="-78"/>
              </a:rPr>
            </a:br>
            <a:r>
              <a:rPr lang="fa-IR" sz="2800" dirty="0" smtClean="0">
                <a:cs typeface="2  Nazanin" panose="00000400000000000000" pitchFamily="2" charset="-78"/>
              </a:rPr>
              <a:t>می </a:t>
            </a:r>
            <a:r>
              <a:rPr lang="fa-IR" sz="2800" dirty="0">
                <a:cs typeface="2  Nazanin" panose="00000400000000000000" pitchFamily="2" charset="-78"/>
              </a:rPr>
              <a:t>باشد، شیرخوار در تاریخ 1400/10/15 به پایگاه سلامت مراجعه نموده است، </a:t>
            </a:r>
            <a:r>
              <a:rPr lang="fa-IR" sz="2800" dirty="0" smtClean="0">
                <a:cs typeface="2  Nazanin" panose="00000400000000000000" pitchFamily="2" charset="-78"/>
              </a:rPr>
              <a:t>با توجه </a:t>
            </a:r>
            <a:r>
              <a:rPr lang="fa-IR" sz="2800" dirty="0">
                <a:cs typeface="2  Nazanin" panose="00000400000000000000" pitchFamily="2" charset="-78"/>
              </a:rPr>
              <a:t>به نتایج اندازه گیری وزن: 6</a:t>
            </a:r>
            <a:r>
              <a:rPr lang="en-US" sz="2800" dirty="0" smtClean="0">
                <a:cs typeface="2  Nazanin" panose="00000400000000000000" pitchFamily="2" charset="-78"/>
              </a:rPr>
              <a:t>kg </a:t>
            </a:r>
            <a:r>
              <a:rPr lang="fa-IR" sz="2800" dirty="0" smtClean="0">
                <a:cs typeface="2  Nazanin" panose="00000400000000000000" pitchFamily="2" charset="-78"/>
              </a:rPr>
              <a:t> </a:t>
            </a:r>
            <a:r>
              <a:rPr lang="fa-IR" sz="2800" dirty="0">
                <a:cs typeface="2  Nazanin" panose="00000400000000000000" pitchFamily="2" charset="-78"/>
              </a:rPr>
              <a:t>، قد 60</a:t>
            </a:r>
            <a:r>
              <a:rPr lang="en-US" sz="2800" dirty="0" smtClean="0">
                <a:cs typeface="2  Nazanin" panose="00000400000000000000" pitchFamily="2" charset="-78"/>
              </a:rPr>
              <a:t>cm </a:t>
            </a:r>
            <a:r>
              <a:rPr lang="fa-IR" sz="2800" dirty="0" smtClean="0">
                <a:cs typeface="2  Nazanin" panose="00000400000000000000" pitchFamily="2" charset="-78"/>
              </a:rPr>
              <a:t> </a:t>
            </a:r>
            <a:r>
              <a:rPr lang="fa-IR" sz="2800" dirty="0">
                <a:cs typeface="2  Nazanin" panose="00000400000000000000" pitchFamily="2" charset="-78"/>
              </a:rPr>
              <a:t>و دورسر : </a:t>
            </a:r>
            <a:r>
              <a:rPr lang="fa-IR" sz="2800" dirty="0" smtClean="0">
                <a:cs typeface="2  Nazanin" panose="00000400000000000000" pitchFamily="2" charset="-78"/>
              </a:rPr>
              <a:t>40</a:t>
            </a:r>
            <a:r>
              <a:rPr lang="en-US" sz="2800" dirty="0" smtClean="0">
                <a:cs typeface="2  Nazanin" panose="00000400000000000000" pitchFamily="2" charset="-78"/>
              </a:rPr>
              <a:t> </a:t>
            </a:r>
            <a:r>
              <a:rPr lang="en-US" sz="2800" dirty="0">
                <a:cs typeface="2  Nazanin" panose="00000400000000000000" pitchFamily="2" charset="-78"/>
              </a:rPr>
              <a:t>cm</a:t>
            </a:r>
            <a:r>
              <a:rPr lang="fa-IR" sz="2800" dirty="0">
                <a:cs typeface="2  Nazanin" panose="00000400000000000000" pitchFamily="2" charset="-78"/>
              </a:rPr>
              <a:t> منحنی های رشد و دورسر شیرخوار را رسم نمایید. </a:t>
            </a:r>
          </a:p>
          <a:p>
            <a:pPr algn="just" rtl="1"/>
            <a:endParaRPr lang="en-US" sz="2800" dirty="0"/>
          </a:p>
        </p:txBody>
      </p:sp>
      <p:pic>
        <p:nvPicPr>
          <p:cNvPr id="4" name="Picture 3"/>
          <p:cNvPicPr>
            <a:picLocks noChangeAspect="1"/>
          </p:cNvPicPr>
          <p:nvPr/>
        </p:nvPicPr>
        <p:blipFill>
          <a:blip r:embed="rId2"/>
          <a:stretch>
            <a:fillRect/>
          </a:stretch>
        </p:blipFill>
        <p:spPr>
          <a:xfrm>
            <a:off x="0" y="188802"/>
            <a:ext cx="1761897" cy="2005758"/>
          </a:xfrm>
          <a:prstGeom prst="rect">
            <a:avLst/>
          </a:prstGeom>
        </p:spPr>
      </p:pic>
    </p:spTree>
    <p:extLst>
      <p:ext uri="{BB962C8B-B14F-4D97-AF65-F5344CB8AC3E}">
        <p14:creationId xmlns:p14="http://schemas.microsoft.com/office/powerpoint/2010/main" val="3296556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21143394"/>
              </p:ext>
            </p:extLst>
          </p:nvPr>
        </p:nvGraphicFramePr>
        <p:xfrm>
          <a:off x="1004455" y="1690257"/>
          <a:ext cx="10820397" cy="4648200"/>
        </p:xfrm>
        <a:graphic>
          <a:graphicData uri="http://schemas.openxmlformats.org/drawingml/2006/table">
            <a:tbl>
              <a:tblPr firstRow="1" bandRow="1">
                <a:tableStyleId>{5C22544A-7EE6-4342-B048-85BDC9FD1C3A}</a:tableStyleId>
              </a:tblPr>
              <a:tblGrid>
                <a:gridCol w="1545771">
                  <a:extLst>
                    <a:ext uri="{9D8B030D-6E8A-4147-A177-3AD203B41FA5}">
                      <a16:colId xmlns:a16="http://schemas.microsoft.com/office/drawing/2014/main" val="2699645864"/>
                    </a:ext>
                  </a:extLst>
                </a:gridCol>
                <a:gridCol w="1545771">
                  <a:extLst>
                    <a:ext uri="{9D8B030D-6E8A-4147-A177-3AD203B41FA5}">
                      <a16:colId xmlns:a16="http://schemas.microsoft.com/office/drawing/2014/main" val="2926308745"/>
                    </a:ext>
                  </a:extLst>
                </a:gridCol>
                <a:gridCol w="1545771">
                  <a:extLst>
                    <a:ext uri="{9D8B030D-6E8A-4147-A177-3AD203B41FA5}">
                      <a16:colId xmlns:a16="http://schemas.microsoft.com/office/drawing/2014/main" val="3218827626"/>
                    </a:ext>
                  </a:extLst>
                </a:gridCol>
                <a:gridCol w="1545771">
                  <a:extLst>
                    <a:ext uri="{9D8B030D-6E8A-4147-A177-3AD203B41FA5}">
                      <a16:colId xmlns:a16="http://schemas.microsoft.com/office/drawing/2014/main" val="857183162"/>
                    </a:ext>
                  </a:extLst>
                </a:gridCol>
                <a:gridCol w="1545771">
                  <a:extLst>
                    <a:ext uri="{9D8B030D-6E8A-4147-A177-3AD203B41FA5}">
                      <a16:colId xmlns:a16="http://schemas.microsoft.com/office/drawing/2014/main" val="3935289923"/>
                    </a:ext>
                  </a:extLst>
                </a:gridCol>
                <a:gridCol w="1545771">
                  <a:extLst>
                    <a:ext uri="{9D8B030D-6E8A-4147-A177-3AD203B41FA5}">
                      <a16:colId xmlns:a16="http://schemas.microsoft.com/office/drawing/2014/main" val="2424324731"/>
                    </a:ext>
                  </a:extLst>
                </a:gridCol>
                <a:gridCol w="1545771">
                  <a:extLst>
                    <a:ext uri="{9D8B030D-6E8A-4147-A177-3AD203B41FA5}">
                      <a16:colId xmlns:a16="http://schemas.microsoft.com/office/drawing/2014/main" val="3558807025"/>
                    </a:ext>
                  </a:extLst>
                </a:gridCol>
              </a:tblGrid>
              <a:tr h="845125">
                <a:tc gridSpan="3">
                  <a:txBody>
                    <a:bodyPr/>
                    <a:lstStyle/>
                    <a:p>
                      <a:pPr algn="ctr" rtl="1"/>
                      <a:r>
                        <a:rPr lang="fa-IR" sz="1800" b="1" dirty="0" smtClean="0">
                          <a:solidFill>
                            <a:schemeClr val="bg1"/>
                          </a:solidFill>
                          <a:cs typeface="2  Nazanin" panose="00000400000000000000" pitchFamily="2" charset="-78"/>
                        </a:rPr>
                        <a:t>آخرین سن اصلاح شده برای استفاده از منحنی </a:t>
                      </a:r>
                      <a:r>
                        <a:rPr lang="en-US" sz="1800" b="1" dirty="0" smtClean="0">
                          <a:solidFill>
                            <a:schemeClr val="bg1"/>
                          </a:solidFill>
                          <a:cs typeface="2  Nazanin" panose="00000400000000000000" pitchFamily="2" charset="-78"/>
                        </a:rPr>
                        <a:t>MGRS</a:t>
                      </a:r>
                      <a:r>
                        <a:rPr lang="fa-IR" sz="1800" b="1" dirty="0" smtClean="0">
                          <a:solidFill>
                            <a:schemeClr val="bg1"/>
                          </a:solidFill>
                          <a:cs typeface="2  Nazanin" panose="00000400000000000000" pitchFamily="2" charset="-78"/>
                        </a:rPr>
                        <a:t> </a:t>
                      </a:r>
                      <a:endParaRPr lang="en-US" sz="1800" b="1" dirty="0">
                        <a:solidFill>
                          <a:schemeClr val="bg1"/>
                        </a:solidFill>
                        <a:cs typeface="2  Nazanin" panose="00000400000000000000" pitchFamily="2" charset="-78"/>
                      </a:endParaRPr>
                    </a:p>
                  </a:txBody>
                  <a:tcPr anchor="ctr"/>
                </a:tc>
                <a:tc hMerge="1">
                  <a:txBody>
                    <a:bodyPr/>
                    <a:lstStyle/>
                    <a:p>
                      <a:pPr algn="r" rtl="1"/>
                      <a:endParaRPr lang="en-US" sz="1400" b="1" dirty="0">
                        <a:solidFill>
                          <a:schemeClr val="bg1"/>
                        </a:solidFill>
                        <a:cs typeface="2  Nazanin" panose="00000400000000000000" pitchFamily="2" charset="-78"/>
                      </a:endParaRPr>
                    </a:p>
                  </a:txBody>
                  <a:tcPr anchor="ctr"/>
                </a:tc>
                <a:tc hMerge="1">
                  <a:txBody>
                    <a:bodyPr/>
                    <a:lstStyle/>
                    <a:p>
                      <a:pPr algn="r" rtl="1"/>
                      <a:endParaRPr lang="en-US" sz="1400" b="1" dirty="0">
                        <a:solidFill>
                          <a:schemeClr val="bg1"/>
                        </a:solidFill>
                        <a:cs typeface="2  Nazanin" panose="00000400000000000000" pitchFamily="2" charset="-78"/>
                      </a:endParaRPr>
                    </a:p>
                  </a:txBody>
                  <a:tcPr anchor="ctr"/>
                </a:tc>
                <a:tc rowSpan="2">
                  <a:txBody>
                    <a:bodyPr/>
                    <a:lstStyle/>
                    <a:p>
                      <a:pPr algn="ctr" rtl="1"/>
                      <a:r>
                        <a:rPr lang="fa-IR" sz="1600" b="1" dirty="0" smtClean="0">
                          <a:solidFill>
                            <a:schemeClr val="bg1"/>
                          </a:solidFill>
                          <a:cs typeface="2  Nazanin" panose="00000400000000000000" pitchFamily="2" charset="-78"/>
                        </a:rPr>
                        <a:t>سن اصلاح شده برای استفاده از منحنی </a:t>
                      </a:r>
                      <a:r>
                        <a:rPr lang="en-US" sz="1600" b="1" dirty="0" smtClean="0">
                          <a:solidFill>
                            <a:schemeClr val="bg1"/>
                          </a:solidFill>
                          <a:cs typeface="2  Nazanin" panose="00000400000000000000" pitchFamily="2" charset="-78"/>
                        </a:rPr>
                        <a:t>MGRS</a:t>
                      </a:r>
                      <a:endParaRPr lang="en-US" sz="1600" b="1" dirty="0">
                        <a:solidFill>
                          <a:schemeClr val="bg1"/>
                        </a:solidFill>
                        <a:cs typeface="2  Nazanin" panose="00000400000000000000" pitchFamily="2" charset="-78"/>
                      </a:endParaRPr>
                    </a:p>
                  </a:txBody>
                  <a:tcPr anchor="ctr"/>
                </a:tc>
                <a:tc row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b="1" dirty="0" smtClean="0">
                          <a:solidFill>
                            <a:schemeClr val="bg1"/>
                          </a:solidFill>
                          <a:cs typeface="2  Nazanin" panose="00000400000000000000" pitchFamily="2" charset="-78"/>
                        </a:rPr>
                        <a:t>آخرین سن </a:t>
                      </a:r>
                      <a:r>
                        <a:rPr lang="fa-IR" sz="1600" b="1" baseline="0" dirty="0" smtClean="0">
                          <a:solidFill>
                            <a:schemeClr val="bg1"/>
                          </a:solidFill>
                          <a:cs typeface="2  Nazanin" panose="00000400000000000000" pitchFamily="2" charset="-78"/>
                        </a:rPr>
                        <a:t>تقویمی برای استفاده از منحنی </a:t>
                      </a:r>
                      <a:r>
                        <a:rPr lang="en-US" sz="1600" b="1" dirty="0" smtClean="0">
                          <a:solidFill>
                            <a:schemeClr val="bg1"/>
                          </a:solidFill>
                          <a:cs typeface="2  Nazanin" panose="00000400000000000000" pitchFamily="2" charset="-78"/>
                        </a:rPr>
                        <a:t>intergrowth- 21 </a:t>
                      </a:r>
                      <a:r>
                        <a:rPr lang="en-US" sz="1600" b="0" dirty="0" err="1" smtClean="0">
                          <a:solidFill>
                            <a:schemeClr val="bg1"/>
                          </a:solidFill>
                          <a:cs typeface="2  Nazanin" panose="00000400000000000000" pitchFamily="2" charset="-78"/>
                        </a:rPr>
                        <a:t>st</a:t>
                      </a:r>
                      <a:r>
                        <a:rPr lang="en-US" sz="1600" b="1" dirty="0" smtClean="0">
                          <a:solidFill>
                            <a:schemeClr val="bg1"/>
                          </a:solidFill>
                          <a:cs typeface="2  Nazanin" panose="00000400000000000000" pitchFamily="2" charset="-78"/>
                        </a:rPr>
                        <a:t> </a:t>
                      </a:r>
                    </a:p>
                  </a:txBody>
                  <a:tcPr anchor="ctr"/>
                </a:tc>
                <a:tc rowSpan="2">
                  <a:txBody>
                    <a:bodyPr/>
                    <a:lstStyle/>
                    <a:p>
                      <a:pPr algn="ctr" rtl="1"/>
                      <a:r>
                        <a:rPr lang="fa-IR" sz="1600" b="1" dirty="0" smtClean="0">
                          <a:solidFill>
                            <a:schemeClr val="bg1"/>
                          </a:solidFill>
                          <a:cs typeface="2  Nazanin" panose="00000400000000000000" pitchFamily="2" charset="-78"/>
                        </a:rPr>
                        <a:t>آخرین سن</a:t>
                      </a:r>
                      <a:r>
                        <a:rPr lang="fa-IR" sz="1600" b="1" baseline="0" dirty="0" smtClean="0">
                          <a:solidFill>
                            <a:schemeClr val="bg1"/>
                          </a:solidFill>
                          <a:cs typeface="2  Nazanin" panose="00000400000000000000" pitchFamily="2" charset="-78"/>
                        </a:rPr>
                        <a:t> بارداری برای استفاده از منحنی </a:t>
                      </a:r>
                      <a:r>
                        <a:rPr lang="en-US" sz="1600" b="1" dirty="0" smtClean="0">
                          <a:solidFill>
                            <a:schemeClr val="bg1"/>
                          </a:solidFill>
                          <a:cs typeface="2  Nazanin" panose="00000400000000000000" pitchFamily="2" charset="-78"/>
                        </a:rPr>
                        <a:t>intergrowth- 21 </a:t>
                      </a:r>
                      <a:r>
                        <a:rPr lang="en-US" sz="1600" b="0" dirty="0" err="1" smtClean="0">
                          <a:solidFill>
                            <a:schemeClr val="bg1"/>
                          </a:solidFill>
                          <a:cs typeface="2  Nazanin" panose="00000400000000000000" pitchFamily="2" charset="-78"/>
                        </a:rPr>
                        <a:t>st</a:t>
                      </a:r>
                      <a:r>
                        <a:rPr lang="en-US" sz="1600" b="1" dirty="0" smtClean="0">
                          <a:solidFill>
                            <a:schemeClr val="bg1"/>
                          </a:solidFill>
                          <a:cs typeface="2  Nazanin" panose="00000400000000000000" pitchFamily="2" charset="-78"/>
                        </a:rPr>
                        <a:t> </a:t>
                      </a:r>
                      <a:endParaRPr lang="en-US" sz="1600" b="1" dirty="0">
                        <a:solidFill>
                          <a:schemeClr val="bg1"/>
                        </a:solidFill>
                        <a:cs typeface="2  Nazanin" panose="00000400000000000000" pitchFamily="2" charset="-78"/>
                      </a:endParaRPr>
                    </a:p>
                  </a:txBody>
                  <a:tcPr anchor="ctr"/>
                </a:tc>
                <a:tc rowSpan="2">
                  <a:txBody>
                    <a:bodyPr/>
                    <a:lstStyle/>
                    <a:p>
                      <a:pPr algn="ctr" rtl="1"/>
                      <a:r>
                        <a:rPr lang="fa-IR" sz="1600" b="1" dirty="0" smtClean="0">
                          <a:solidFill>
                            <a:schemeClr val="bg1"/>
                          </a:solidFill>
                          <a:cs typeface="2  Nazanin" panose="00000400000000000000" pitchFamily="2" charset="-78"/>
                        </a:rPr>
                        <a:t>سن بارداری هنگام تولد ( هفته )</a:t>
                      </a:r>
                      <a:endParaRPr lang="en-US" sz="1600" b="1" dirty="0">
                        <a:solidFill>
                          <a:schemeClr val="bg1"/>
                        </a:solidFill>
                        <a:cs typeface="2  Nazanin" panose="00000400000000000000" pitchFamily="2" charset="-78"/>
                      </a:endParaRPr>
                    </a:p>
                  </a:txBody>
                  <a:tcPr anchor="ctr"/>
                </a:tc>
                <a:extLst>
                  <a:ext uri="{0D108BD9-81ED-4DB2-BD59-A6C34878D82A}">
                    <a16:rowId xmlns:a16="http://schemas.microsoft.com/office/drawing/2014/main" val="2522795943"/>
                  </a:ext>
                </a:extLst>
              </a:tr>
              <a:tr h="370840">
                <a:tc>
                  <a:txBody>
                    <a:bodyPr/>
                    <a:lstStyle/>
                    <a:p>
                      <a:pPr algn="ctr" rtl="1"/>
                      <a:r>
                        <a:rPr lang="fa-IR" b="1" dirty="0" smtClean="0">
                          <a:cs typeface="2  Nazanin" panose="00000400000000000000" pitchFamily="2" charset="-78"/>
                        </a:rPr>
                        <a:t>دورسر</a:t>
                      </a:r>
                      <a:endParaRPr lang="en-US" b="1" dirty="0">
                        <a:cs typeface="2  Nazanin" panose="00000400000000000000" pitchFamily="2" charset="-78"/>
                      </a:endParaRPr>
                    </a:p>
                  </a:txBody>
                  <a:tcPr>
                    <a:solidFill>
                      <a:schemeClr val="accent1">
                        <a:lumMod val="60000"/>
                        <a:lumOff val="40000"/>
                      </a:schemeClr>
                    </a:solidFill>
                  </a:tcPr>
                </a:tc>
                <a:tc>
                  <a:txBody>
                    <a:bodyPr/>
                    <a:lstStyle/>
                    <a:p>
                      <a:pPr algn="ctr" rtl="1"/>
                      <a:r>
                        <a:rPr lang="fa-IR" b="1" dirty="0" smtClean="0">
                          <a:cs typeface="2  Nazanin" panose="00000400000000000000" pitchFamily="2" charset="-78"/>
                        </a:rPr>
                        <a:t>قد </a:t>
                      </a:r>
                      <a:endParaRPr lang="en-US" b="1" dirty="0">
                        <a:cs typeface="2  Nazanin" panose="00000400000000000000" pitchFamily="2" charset="-78"/>
                      </a:endParaRPr>
                    </a:p>
                  </a:txBody>
                  <a:tcPr>
                    <a:solidFill>
                      <a:schemeClr val="accent1">
                        <a:lumMod val="60000"/>
                        <a:lumOff val="40000"/>
                      </a:schemeClr>
                    </a:solidFill>
                  </a:tcPr>
                </a:tc>
                <a:tc>
                  <a:txBody>
                    <a:bodyPr/>
                    <a:lstStyle/>
                    <a:p>
                      <a:pPr algn="ctr" rtl="1"/>
                      <a:r>
                        <a:rPr lang="fa-IR" b="1" dirty="0" smtClean="0">
                          <a:cs typeface="2  Nazanin" panose="00000400000000000000" pitchFamily="2" charset="-78"/>
                        </a:rPr>
                        <a:t>وزن </a:t>
                      </a:r>
                      <a:endParaRPr lang="en-US" b="1" dirty="0">
                        <a:cs typeface="2  Nazanin" panose="00000400000000000000" pitchFamily="2" charset="-78"/>
                      </a:endParaRPr>
                    </a:p>
                  </a:txBody>
                  <a:tcPr>
                    <a:solidFill>
                      <a:schemeClr val="accent1">
                        <a:lumMod val="60000"/>
                        <a:lumOff val="40000"/>
                      </a:schemeClr>
                    </a:solidFill>
                  </a:tcPr>
                </a:tc>
                <a:tc vMerge="1">
                  <a:txBody>
                    <a:bodyPr/>
                    <a:lstStyle/>
                    <a:p>
                      <a:pPr algn="ctr" rtl="1"/>
                      <a:endParaRPr lang="en-US" b="1" dirty="0">
                        <a:cs typeface="2  Nazanin" panose="00000400000000000000" pitchFamily="2" charset="-78"/>
                      </a:endParaRPr>
                    </a:p>
                  </a:txBody>
                  <a:tcPr/>
                </a:tc>
                <a:tc vMerge="1">
                  <a:txBody>
                    <a:bodyPr/>
                    <a:lstStyle/>
                    <a:p>
                      <a:pPr algn="ctr" rtl="1"/>
                      <a:endParaRPr lang="en-US" b="1" dirty="0">
                        <a:cs typeface="2  Nazanin" panose="00000400000000000000" pitchFamily="2" charset="-78"/>
                      </a:endParaRPr>
                    </a:p>
                  </a:txBody>
                  <a:tcPr/>
                </a:tc>
                <a:tc vMerge="1">
                  <a:txBody>
                    <a:bodyPr/>
                    <a:lstStyle/>
                    <a:p>
                      <a:pPr algn="ctr" rtl="1"/>
                      <a:endParaRPr lang="en-US" b="1" dirty="0">
                        <a:cs typeface="2  Nazanin" panose="00000400000000000000" pitchFamily="2" charset="-78"/>
                      </a:endParaRPr>
                    </a:p>
                  </a:txBody>
                  <a:tcPr/>
                </a:tc>
                <a:tc vMerge="1">
                  <a:txBody>
                    <a:bodyPr/>
                    <a:lstStyle/>
                    <a:p>
                      <a:pPr algn="ctr" rtl="1"/>
                      <a:endParaRPr lang="en-US" b="1" dirty="0">
                        <a:cs typeface="2  Nazanin" panose="00000400000000000000" pitchFamily="2" charset="-78"/>
                      </a:endParaRPr>
                    </a:p>
                  </a:txBody>
                  <a:tcPr/>
                </a:tc>
                <a:extLst>
                  <a:ext uri="{0D108BD9-81ED-4DB2-BD59-A6C34878D82A}">
                    <a16:rowId xmlns:a16="http://schemas.microsoft.com/office/drawing/2014/main" val="809363961"/>
                  </a:ext>
                </a:extLst>
              </a:tr>
              <a:tr h="370840">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6 ماه </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9 ماه و صفر روز</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64 هفته </a:t>
                      </a:r>
                      <a:endParaRPr lang="en-US" b="1" dirty="0">
                        <a:cs typeface="2  Nazanin" panose="00000400000000000000" pitchFamily="2" charset="-78"/>
                      </a:endParaRPr>
                    </a:p>
                  </a:txBody>
                  <a:tcPr/>
                </a:tc>
                <a:tc>
                  <a:txBody>
                    <a:bodyPr/>
                    <a:lstStyle/>
                    <a:p>
                      <a:pPr algn="ctr" rtl="1"/>
                      <a:r>
                        <a:rPr lang="fa-IR" b="1" dirty="0" smtClean="0">
                          <a:cs typeface="2  Nazanin" panose="00000400000000000000" pitchFamily="2" charset="-78"/>
                        </a:rPr>
                        <a:t>28</a:t>
                      </a:r>
                      <a:endParaRPr lang="en-US" b="1" dirty="0">
                        <a:cs typeface="2  Nazanin" panose="00000400000000000000" pitchFamily="2" charset="-78"/>
                      </a:endParaRPr>
                    </a:p>
                  </a:txBody>
                  <a:tcPr/>
                </a:tc>
                <a:extLst>
                  <a:ext uri="{0D108BD9-81ED-4DB2-BD59-A6C34878D82A}">
                    <a16:rowId xmlns:a16="http://schemas.microsoft.com/office/drawing/2014/main" val="4209610917"/>
                  </a:ext>
                </a:extLst>
              </a:tr>
              <a:tr h="370840">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solidFill>
                      <a:srgbClr val="92D050"/>
                    </a:solidFill>
                  </a:tcPr>
                </a:tc>
                <a:tc>
                  <a:txBody>
                    <a:bodyPr/>
                    <a:lstStyle/>
                    <a:p>
                      <a:pPr algn="ctr" rtl="1"/>
                      <a:r>
                        <a:rPr lang="fa-IR" b="1" dirty="0" smtClean="0">
                          <a:cs typeface="2  Nazanin" panose="00000400000000000000" pitchFamily="2" charset="-78"/>
                        </a:rPr>
                        <a:t>40 ماه</a:t>
                      </a:r>
                      <a:endParaRPr lang="en-US" b="1" dirty="0">
                        <a:cs typeface="2  Nazanin" panose="00000400000000000000" pitchFamily="2" charset="-78"/>
                      </a:endParaRPr>
                    </a:p>
                  </a:txBody>
                  <a:tcPr>
                    <a:solidFill>
                      <a:srgbClr val="92D050"/>
                    </a:solidFill>
                  </a:tcPr>
                </a:tc>
                <a:tc>
                  <a:txBody>
                    <a:bodyPr/>
                    <a:lstStyle/>
                    <a:p>
                      <a:pPr algn="ctr" rtl="1"/>
                      <a:r>
                        <a:rPr lang="fa-IR" b="1" dirty="0" smtClean="0">
                          <a:cs typeface="2  Nazanin" panose="00000400000000000000" pitchFamily="2" charset="-78"/>
                        </a:rPr>
                        <a:t>24 ماه </a:t>
                      </a:r>
                      <a:endParaRPr lang="en-US" b="1" dirty="0">
                        <a:cs typeface="2  Nazanin" panose="00000400000000000000" pitchFamily="2" charset="-78"/>
                      </a:endParaRPr>
                    </a:p>
                  </a:txBody>
                  <a:tcP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solidFill>
                      <a:srgbClr val="92D050"/>
                    </a:solidFill>
                  </a:tcPr>
                </a:tc>
                <a:tc>
                  <a:txBody>
                    <a:bodyPr/>
                    <a:lstStyle/>
                    <a:p>
                      <a:pPr algn="ctr" rtl="1"/>
                      <a:r>
                        <a:rPr lang="fa-IR" b="1" dirty="0" smtClean="0">
                          <a:cs typeface="2  Nazanin" panose="00000400000000000000" pitchFamily="2" charset="-78"/>
                        </a:rPr>
                        <a:t>8 ماه 21 روز</a:t>
                      </a:r>
                      <a:endParaRPr lang="en-US" b="1" dirty="0">
                        <a:cs typeface="2  Nazanin" panose="00000400000000000000" pitchFamily="2" charset="-78"/>
                      </a:endParaRPr>
                    </a:p>
                  </a:txBody>
                  <a:tcP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solidFill>
                      <a:srgbClr val="92D050"/>
                    </a:solidFill>
                  </a:tcPr>
                </a:tc>
                <a:tc>
                  <a:txBody>
                    <a:bodyPr/>
                    <a:lstStyle/>
                    <a:p>
                      <a:pPr algn="ctr" rtl="1"/>
                      <a:r>
                        <a:rPr lang="fa-IR" b="1" dirty="0" smtClean="0">
                          <a:cs typeface="2  Nazanin" panose="00000400000000000000" pitchFamily="2" charset="-78"/>
                        </a:rPr>
                        <a:t>29</a:t>
                      </a:r>
                      <a:endParaRPr lang="en-US" b="1" dirty="0">
                        <a:cs typeface="2  Nazanin" panose="00000400000000000000" pitchFamily="2" charset="-78"/>
                      </a:endParaRPr>
                    </a:p>
                  </a:txBody>
                  <a:tcPr>
                    <a:solidFill>
                      <a:srgbClr val="92D050"/>
                    </a:solidFill>
                  </a:tcPr>
                </a:tc>
                <a:extLst>
                  <a:ext uri="{0D108BD9-81ED-4DB2-BD59-A6C34878D82A}">
                    <a16:rowId xmlns:a16="http://schemas.microsoft.com/office/drawing/2014/main" val="1805698358"/>
                  </a:ext>
                </a:extLst>
              </a:tr>
              <a:tr h="370840">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8 ماه 14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30</a:t>
                      </a:r>
                      <a:endParaRPr lang="en-US" b="1" dirty="0">
                        <a:cs typeface="2  Nazanin" panose="00000400000000000000" pitchFamily="2" charset="-78"/>
                      </a:endParaRPr>
                    </a:p>
                  </a:txBody>
                  <a:tcPr/>
                </a:tc>
                <a:extLst>
                  <a:ext uri="{0D108BD9-81ED-4DB2-BD59-A6C34878D82A}">
                    <a16:rowId xmlns:a16="http://schemas.microsoft.com/office/drawing/2014/main" val="3811588650"/>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8 ماه 7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31</a:t>
                      </a:r>
                      <a:endParaRPr lang="en-US" b="1" dirty="0">
                        <a:cs typeface="2  Nazanin" panose="00000400000000000000" pitchFamily="2" charset="-78"/>
                      </a:endParaRPr>
                    </a:p>
                  </a:txBody>
                  <a:tcPr/>
                </a:tc>
                <a:extLst>
                  <a:ext uri="{0D108BD9-81ED-4DB2-BD59-A6C34878D82A}">
                    <a16:rowId xmlns:a16="http://schemas.microsoft.com/office/drawing/2014/main" val="238303556"/>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8 ماه صفر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32</a:t>
                      </a:r>
                      <a:endParaRPr lang="en-US" b="1" dirty="0">
                        <a:cs typeface="2  Nazanin" panose="00000400000000000000" pitchFamily="2" charset="-78"/>
                      </a:endParaRPr>
                    </a:p>
                  </a:txBody>
                  <a:tcPr/>
                </a:tc>
                <a:extLst>
                  <a:ext uri="{0D108BD9-81ED-4DB2-BD59-A6C34878D82A}">
                    <a16:rowId xmlns:a16="http://schemas.microsoft.com/office/drawing/2014/main" val="3147176483"/>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7 ماه و 21 روز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33</a:t>
                      </a:r>
                      <a:endParaRPr lang="en-US" b="1" dirty="0">
                        <a:cs typeface="2  Nazanin" panose="00000400000000000000" pitchFamily="2" charset="-78"/>
                      </a:endParaRPr>
                    </a:p>
                  </a:txBody>
                  <a:tcPr/>
                </a:tc>
                <a:extLst>
                  <a:ext uri="{0D108BD9-81ED-4DB2-BD59-A6C34878D82A}">
                    <a16:rowId xmlns:a16="http://schemas.microsoft.com/office/drawing/2014/main" val="413236432"/>
                  </a:ext>
                </a:extLst>
              </a:tr>
              <a:tr h="370840">
                <a:tc>
                  <a:txBody>
                    <a:bodyPr/>
                    <a:lstStyle/>
                    <a:p>
                      <a:pPr algn="ctr" rtl="1"/>
                      <a:r>
                        <a:rPr lang="fa-IR" b="1" smtClean="0">
                          <a:solidFill>
                            <a:schemeClr val="tx1"/>
                          </a:solidFill>
                          <a:cs typeface="2  Nazanin" panose="00000400000000000000" pitchFamily="2" charset="-78"/>
                        </a:rPr>
                        <a:t>18 ماه</a:t>
                      </a:r>
                      <a:endParaRPr lang="en-US" b="1" dirty="0">
                        <a:solidFill>
                          <a:schemeClr val="tx1"/>
                        </a:solidFill>
                        <a:cs typeface="2  Nazanin" panose="00000400000000000000" pitchFamily="2" charset="-78"/>
                      </a:endParaRPr>
                    </a:p>
                  </a:txBody>
                  <a:tcPr>
                    <a:noFill/>
                  </a:tcPr>
                </a:tc>
                <a:tc>
                  <a:txBody>
                    <a:bodyPr/>
                    <a:lstStyle/>
                    <a:p>
                      <a:pPr algn="ctr" rtl="1"/>
                      <a:r>
                        <a:rPr lang="fa-IR" b="1" smtClean="0">
                          <a:solidFill>
                            <a:schemeClr val="tx1"/>
                          </a:solidFill>
                          <a:cs typeface="2  Nazanin" panose="00000400000000000000" pitchFamily="2" charset="-78"/>
                        </a:rPr>
                        <a:t>40 ماه</a:t>
                      </a:r>
                      <a:endParaRPr lang="en-US" b="1" dirty="0">
                        <a:solidFill>
                          <a:schemeClr val="tx1"/>
                        </a:solidFill>
                        <a:cs typeface="2  Nazanin" panose="00000400000000000000" pitchFamily="2" charset="-78"/>
                      </a:endParaRPr>
                    </a:p>
                  </a:txBody>
                  <a:tcPr>
                    <a:noFill/>
                  </a:tcPr>
                </a:tc>
                <a:tc>
                  <a:txBody>
                    <a:bodyPr/>
                    <a:lstStyle/>
                    <a:p>
                      <a:pPr algn="ctr" rtl="1"/>
                      <a:r>
                        <a:rPr lang="fa-IR" b="1" smtClean="0">
                          <a:solidFill>
                            <a:schemeClr val="tx1"/>
                          </a:solidFill>
                          <a:cs typeface="2  Nazanin" panose="00000400000000000000" pitchFamily="2" charset="-78"/>
                        </a:rPr>
                        <a:t>24 ماه </a:t>
                      </a:r>
                      <a:endParaRPr lang="en-US" b="1" dirty="0">
                        <a:solidFill>
                          <a:schemeClr val="tx1"/>
                        </a:solidFill>
                        <a:cs typeface="2  Nazanin" panose="00000400000000000000" pitchFamily="2" charset="-78"/>
                      </a:endParaRPr>
                    </a:p>
                  </a:txBody>
                  <a:tcP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schemeClr val="tx1"/>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schemeClr val="tx1"/>
                        </a:solidFill>
                        <a:effectLst/>
                        <a:uLnTx/>
                        <a:uFillTx/>
                        <a:latin typeface="Century Gothic" panose="020B0502020202020204"/>
                        <a:ea typeface="+mn-ea"/>
                        <a:cs typeface="2  Nazanin" panose="00000400000000000000" pitchFamily="2" charset="-78"/>
                      </a:endParaRPr>
                    </a:p>
                  </a:txBody>
                  <a:tcPr>
                    <a:noFill/>
                  </a:tcPr>
                </a:tc>
                <a:tc>
                  <a:txBody>
                    <a:bodyPr/>
                    <a:lstStyle/>
                    <a:p>
                      <a:pPr algn="ctr" rtl="1"/>
                      <a:r>
                        <a:rPr lang="fa-IR" b="1" dirty="0" smtClean="0">
                          <a:solidFill>
                            <a:schemeClr val="tx1"/>
                          </a:solidFill>
                          <a:cs typeface="2  Nazanin" panose="00000400000000000000" pitchFamily="2" charset="-78"/>
                        </a:rPr>
                        <a:t>7 ماه 14 روز</a:t>
                      </a:r>
                      <a:endParaRPr lang="en-US" b="1" dirty="0">
                        <a:solidFill>
                          <a:schemeClr val="tx1"/>
                        </a:solidFill>
                        <a:cs typeface="2  Nazanin" panose="00000400000000000000" pitchFamily="2" charset="-78"/>
                      </a:endParaRPr>
                    </a:p>
                  </a:txBody>
                  <a:tcP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schemeClr val="tx1"/>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schemeClr val="tx1"/>
                        </a:solidFill>
                        <a:effectLst/>
                        <a:uLnTx/>
                        <a:uFillTx/>
                        <a:latin typeface="Century Gothic" panose="020B0502020202020204"/>
                        <a:ea typeface="+mn-ea"/>
                        <a:cs typeface="2  Nazanin" panose="00000400000000000000" pitchFamily="2" charset="-78"/>
                      </a:endParaRPr>
                    </a:p>
                  </a:txBody>
                  <a:tcPr>
                    <a:noFill/>
                  </a:tcPr>
                </a:tc>
                <a:tc>
                  <a:txBody>
                    <a:bodyPr/>
                    <a:lstStyle/>
                    <a:p>
                      <a:pPr algn="ctr" rtl="1"/>
                      <a:r>
                        <a:rPr lang="fa-IR" b="1" dirty="0" smtClean="0">
                          <a:solidFill>
                            <a:schemeClr val="tx1"/>
                          </a:solidFill>
                          <a:cs typeface="2  Nazanin" panose="00000400000000000000" pitchFamily="2" charset="-78"/>
                        </a:rPr>
                        <a:t>34</a:t>
                      </a:r>
                      <a:endParaRPr lang="en-US" b="1" dirty="0">
                        <a:solidFill>
                          <a:schemeClr val="tx1"/>
                        </a:solidFill>
                        <a:cs typeface="2  Nazanin" panose="00000400000000000000" pitchFamily="2" charset="-78"/>
                      </a:endParaRPr>
                    </a:p>
                  </a:txBody>
                  <a:tcPr>
                    <a:noFill/>
                  </a:tcPr>
                </a:tc>
                <a:extLst>
                  <a:ext uri="{0D108BD9-81ED-4DB2-BD59-A6C34878D82A}">
                    <a16:rowId xmlns:a16="http://schemas.microsoft.com/office/drawing/2014/main" val="2405275617"/>
                  </a:ext>
                </a:extLst>
              </a:tr>
              <a:tr h="370840">
                <a:tc>
                  <a:txBody>
                    <a:bodyPr/>
                    <a:lstStyle/>
                    <a:p>
                      <a:pPr algn="ctr" rtl="1"/>
                      <a:r>
                        <a:rPr lang="fa-IR" b="1"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7 ماه 7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35</a:t>
                      </a:r>
                      <a:endParaRPr lang="en-US" b="1" dirty="0">
                        <a:cs typeface="2  Nazanin" panose="00000400000000000000" pitchFamily="2" charset="-78"/>
                      </a:endParaRPr>
                    </a:p>
                  </a:txBody>
                  <a:tcPr/>
                </a:tc>
                <a:extLst>
                  <a:ext uri="{0D108BD9-81ED-4DB2-BD59-A6C34878D82A}">
                    <a16:rowId xmlns:a16="http://schemas.microsoft.com/office/drawing/2014/main" val="2821567808"/>
                  </a:ext>
                </a:extLst>
              </a:tr>
              <a:tr h="370840">
                <a:tc>
                  <a:txBody>
                    <a:bodyPr/>
                    <a:lstStyle/>
                    <a:p>
                      <a:pPr algn="ctr" rtl="1"/>
                      <a:r>
                        <a:rPr lang="fa-IR" b="1" dirty="0" smtClean="0">
                          <a:cs typeface="2  Nazanin" panose="00000400000000000000" pitchFamily="2" charset="-78"/>
                        </a:rPr>
                        <a:t>18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40 ماه</a:t>
                      </a:r>
                      <a:endParaRPr lang="en-US" b="1" dirty="0">
                        <a:cs typeface="2  Nazanin" panose="00000400000000000000" pitchFamily="2" charset="-78"/>
                      </a:endParaRPr>
                    </a:p>
                  </a:txBody>
                  <a:tcPr/>
                </a:tc>
                <a:tc>
                  <a:txBody>
                    <a:bodyPr/>
                    <a:lstStyle/>
                    <a:p>
                      <a:pPr algn="ctr" rtl="1"/>
                      <a:r>
                        <a:rPr lang="fa-IR" b="1" smtClean="0">
                          <a:cs typeface="2  Nazanin" panose="00000400000000000000" pitchFamily="2" charset="-78"/>
                        </a:rPr>
                        <a:t>24 ماه </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 ماه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smtClean="0">
                          <a:cs typeface="2  Nazanin" panose="00000400000000000000" pitchFamily="2" charset="-78"/>
                        </a:rPr>
                        <a:t>7 ماه صفر روز</a:t>
                      </a:r>
                      <a:endParaRPr lang="en-US" b="1" dirty="0">
                        <a:cs typeface="2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Century Gothic" panose="020B0502020202020204"/>
                          <a:ea typeface="+mn-ea"/>
                          <a:cs typeface="2  Nazanin" panose="00000400000000000000" pitchFamily="2" charset="-78"/>
                        </a:rPr>
                        <a:t>64 هفته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txBody>
                  <a:tcPr/>
                </a:tc>
                <a:tc>
                  <a:txBody>
                    <a:bodyPr/>
                    <a:lstStyle/>
                    <a:p>
                      <a:pPr algn="ctr" rtl="1"/>
                      <a:r>
                        <a:rPr lang="fa-IR" b="1" dirty="0" smtClean="0">
                          <a:cs typeface="2  Nazanin" panose="00000400000000000000" pitchFamily="2" charset="-78"/>
                        </a:rPr>
                        <a:t>36</a:t>
                      </a:r>
                      <a:endParaRPr lang="en-US" b="1" dirty="0">
                        <a:cs typeface="2  Nazanin" panose="00000400000000000000" pitchFamily="2" charset="-78"/>
                      </a:endParaRPr>
                    </a:p>
                  </a:txBody>
                  <a:tcPr/>
                </a:tc>
                <a:extLst>
                  <a:ext uri="{0D108BD9-81ED-4DB2-BD59-A6C34878D82A}">
                    <a16:rowId xmlns:a16="http://schemas.microsoft.com/office/drawing/2014/main" val="1405880539"/>
                  </a:ext>
                </a:extLst>
              </a:tr>
            </a:tbl>
          </a:graphicData>
        </a:graphic>
      </p:graphicFrame>
      <p:sp>
        <p:nvSpPr>
          <p:cNvPr id="2" name="Title 1"/>
          <p:cNvSpPr>
            <a:spLocks noGrp="1"/>
          </p:cNvSpPr>
          <p:nvPr>
            <p:ph type="title"/>
          </p:nvPr>
        </p:nvSpPr>
        <p:spPr>
          <a:xfrm>
            <a:off x="1219200" y="397229"/>
            <a:ext cx="10820400" cy="1293028"/>
          </a:xfrm>
        </p:spPr>
        <p:txBody>
          <a:bodyPr>
            <a:normAutofit/>
          </a:bodyPr>
          <a:lstStyle/>
          <a:p>
            <a:pPr rtl="1"/>
            <a:r>
              <a:rPr lang="fa-IR" sz="2800" dirty="0" smtClean="0">
                <a:solidFill>
                  <a:schemeClr val="accent4">
                    <a:lumMod val="75000"/>
                  </a:schemeClr>
                </a:solidFill>
                <a:cs typeface="2  Titr" panose="00000700000000000000" pitchFamily="2" charset="-78"/>
              </a:rPr>
              <a:t>جدول (1):چگونگی استفاده از منحنی های  </a:t>
            </a:r>
            <a:r>
              <a:rPr lang="en-US" sz="2800" b="1" dirty="0" smtClean="0">
                <a:solidFill>
                  <a:schemeClr val="accent4">
                    <a:lumMod val="75000"/>
                  </a:schemeClr>
                </a:solidFill>
                <a:cs typeface="2  Nazanin" panose="00000400000000000000" pitchFamily="2" charset="-78"/>
              </a:rPr>
              <a:t>intergrowth- 21</a:t>
            </a:r>
            <a:r>
              <a:rPr lang="en-US" sz="2800" b="1" dirty="0" smtClean="0">
                <a:solidFill>
                  <a:schemeClr val="accent4">
                    <a:lumMod val="75000"/>
                  </a:schemeClr>
                </a:solidFill>
                <a:cs typeface="2  Titr" panose="00000700000000000000" pitchFamily="2" charset="-78"/>
              </a:rPr>
              <a:t>st</a:t>
            </a:r>
            <a:r>
              <a:rPr lang="fa-IR" sz="2800" dirty="0" smtClean="0">
                <a:solidFill>
                  <a:schemeClr val="accent4">
                    <a:lumMod val="75000"/>
                  </a:schemeClr>
                </a:solidFill>
                <a:cs typeface="2  Titr" panose="00000700000000000000" pitchFamily="2" charset="-78"/>
              </a:rPr>
              <a:t> </a:t>
            </a:r>
            <a:endParaRPr lang="en-US" sz="2800" dirty="0"/>
          </a:p>
        </p:txBody>
      </p:sp>
      <p:pic>
        <p:nvPicPr>
          <p:cNvPr id="3" name="Picture 2"/>
          <p:cNvPicPr>
            <a:picLocks noChangeAspect="1"/>
          </p:cNvPicPr>
          <p:nvPr/>
        </p:nvPicPr>
        <p:blipFill>
          <a:blip r:embed="rId2"/>
          <a:stretch>
            <a:fillRect/>
          </a:stretch>
        </p:blipFill>
        <p:spPr>
          <a:xfrm>
            <a:off x="0" y="40864"/>
            <a:ext cx="1761897" cy="2005758"/>
          </a:xfrm>
          <a:prstGeom prst="rect">
            <a:avLst/>
          </a:prstGeom>
        </p:spPr>
      </p:pic>
    </p:spTree>
    <p:extLst>
      <p:ext uri="{BB962C8B-B14F-4D97-AF65-F5344CB8AC3E}">
        <p14:creationId xmlns:p14="http://schemas.microsoft.com/office/powerpoint/2010/main" val="3236986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3" y="514991"/>
            <a:ext cx="7793182" cy="842754"/>
          </a:xfrm>
        </p:spPr>
        <p:txBody>
          <a:bodyPr/>
          <a:lstStyle/>
          <a:p>
            <a:r>
              <a:rPr lang="fa-IR" dirty="0" smtClean="0">
                <a:solidFill>
                  <a:schemeClr val="accent4">
                    <a:lumMod val="75000"/>
                  </a:schemeClr>
                </a:solidFill>
                <a:cs typeface="2  Titr" panose="00000700000000000000" pitchFamily="2" charset="-78"/>
              </a:rPr>
              <a:t>پاسخ مثال 4:</a:t>
            </a:r>
            <a:endParaRPr lang="en-US" dirty="0">
              <a:solidFill>
                <a:schemeClr val="accent4">
                  <a:lumMod val="75000"/>
                </a:schemeClr>
              </a:solidFill>
              <a:cs typeface="2  Titr" panose="00000700000000000000" pitchFamily="2" charset="-78"/>
            </a:endParaRPr>
          </a:p>
        </p:txBody>
      </p:sp>
      <p:sp>
        <p:nvSpPr>
          <p:cNvPr id="3" name="Content Placeholder 2"/>
          <p:cNvSpPr>
            <a:spLocks noGrp="1"/>
          </p:cNvSpPr>
          <p:nvPr>
            <p:ph idx="1"/>
          </p:nvPr>
        </p:nvSpPr>
        <p:spPr>
          <a:xfrm>
            <a:off x="360218" y="1357745"/>
            <a:ext cx="11589327" cy="4890655"/>
          </a:xfrm>
        </p:spPr>
        <p:txBody>
          <a:bodyPr>
            <a:normAutofit lnSpcReduction="10000"/>
          </a:bodyPr>
          <a:lstStyle/>
          <a:p>
            <a:pPr algn="just" rtl="1">
              <a:lnSpc>
                <a:spcPct val="150000"/>
              </a:lnSpc>
            </a:pPr>
            <a:r>
              <a:rPr lang="fa-IR" sz="2400" b="1" dirty="0">
                <a:cs typeface="2  Nazanin" panose="00000400000000000000" pitchFamily="2" charset="-78"/>
              </a:rPr>
              <a:t>طبق جدول </a:t>
            </a:r>
            <a:r>
              <a:rPr lang="fa-IR" sz="2400" b="1" dirty="0" smtClean="0">
                <a:cs typeface="2  Nazanin" panose="00000400000000000000" pitchFamily="2" charset="-78"/>
              </a:rPr>
              <a:t>شماره یک، برای </a:t>
            </a:r>
            <a:r>
              <a:rPr lang="fa-IR" sz="2400" b="1" dirty="0">
                <a:cs typeface="2  Nazanin" panose="00000400000000000000" pitchFamily="2" charset="-78"/>
              </a:rPr>
              <a:t>سن بارداری هنگام تولد 29 هفته، تا سن تقویمی 8 ماه 21 روز  باید از منحنی </a:t>
            </a:r>
            <a:r>
              <a:rPr lang="en-US" sz="2400" b="1" dirty="0">
                <a:cs typeface="2  Nazanin" panose="00000400000000000000" pitchFamily="2" charset="-78"/>
              </a:rPr>
              <a:t>intergrowth- 21 </a:t>
            </a:r>
            <a:r>
              <a:rPr lang="en-US" sz="2400" b="1" dirty="0" err="1">
                <a:cs typeface="2  Nazanin" panose="00000400000000000000" pitchFamily="2" charset="-78"/>
              </a:rPr>
              <a:t>st</a:t>
            </a:r>
            <a:r>
              <a:rPr lang="en-US" sz="2400" b="1" dirty="0">
                <a:cs typeface="2  Nazanin" panose="00000400000000000000" pitchFamily="2" charset="-78"/>
              </a:rPr>
              <a:t> </a:t>
            </a:r>
            <a:r>
              <a:rPr lang="fa-IR" sz="2400" b="1" dirty="0" smtClean="0">
                <a:cs typeface="2  Nazanin" panose="00000400000000000000" pitchFamily="2" charset="-78"/>
              </a:rPr>
              <a:t>استفاده </a:t>
            </a:r>
            <a:r>
              <a:rPr lang="fa-IR" sz="2400" b="1" dirty="0">
                <a:cs typeface="2  Nazanin" panose="00000400000000000000" pitchFamily="2" charset="-78"/>
              </a:rPr>
              <a:t>کرد. بنابراین با توجه به اینکه شیرخوار 7 ماه 25 روز دارد </a:t>
            </a:r>
            <a:r>
              <a:rPr lang="fa-IR" sz="2400" b="1" dirty="0" smtClean="0">
                <a:cs typeface="2  Nazanin" panose="00000400000000000000" pitchFamily="2" charset="-78"/>
              </a:rPr>
              <a:t>وزن ، قد و دورسر وی را روی منحنی های </a:t>
            </a:r>
            <a:r>
              <a:rPr lang="en-US" sz="2400" b="1" dirty="0">
                <a:cs typeface="2  Nazanin" panose="00000400000000000000" pitchFamily="2" charset="-78"/>
              </a:rPr>
              <a:t>intergrowth- 21 </a:t>
            </a:r>
            <a:r>
              <a:rPr lang="en-US" sz="2400" b="1" dirty="0" err="1">
                <a:cs typeface="2  Nazanin" panose="00000400000000000000" pitchFamily="2" charset="-78"/>
              </a:rPr>
              <a:t>st</a:t>
            </a:r>
            <a:r>
              <a:rPr lang="en-US" sz="2400" b="1" dirty="0">
                <a:cs typeface="2  Nazanin" panose="00000400000000000000" pitchFamily="2" charset="-78"/>
              </a:rPr>
              <a:t> </a:t>
            </a:r>
            <a:r>
              <a:rPr lang="fa-IR" sz="2400" b="1" dirty="0">
                <a:cs typeface="2  Nazanin" panose="00000400000000000000" pitchFamily="2" charset="-78"/>
              </a:rPr>
              <a:t> </a:t>
            </a:r>
            <a:r>
              <a:rPr lang="fa-IR" sz="2400" b="1" dirty="0" smtClean="0">
                <a:cs typeface="2  Nazanin" panose="00000400000000000000" pitchFamily="2" charset="-78"/>
              </a:rPr>
              <a:t>رسم می نماییم.</a:t>
            </a:r>
            <a:endParaRPr lang="fa-IR" sz="2400" b="1" dirty="0">
              <a:cs typeface="2  Nazanin" panose="00000400000000000000" pitchFamily="2" charset="-78"/>
            </a:endParaRPr>
          </a:p>
          <a:p>
            <a:pPr algn="just" rtl="1">
              <a:lnSpc>
                <a:spcPct val="150000"/>
              </a:lnSpc>
            </a:pPr>
            <a:r>
              <a:rPr lang="fa-IR" sz="2400" b="1" dirty="0">
                <a:cs typeface="2  Nazanin" panose="00000400000000000000" pitchFamily="2" charset="-78"/>
              </a:rPr>
              <a:t>محاسبه سن بارداری به هفته جهت استفاده از نمودار </a:t>
            </a:r>
            <a:r>
              <a:rPr lang="en-US" sz="2400" b="1" dirty="0">
                <a:cs typeface="2  Nazanin" panose="00000400000000000000" pitchFamily="2" charset="-78"/>
              </a:rPr>
              <a:t>intergrowth- 21 </a:t>
            </a:r>
            <a:r>
              <a:rPr lang="en-US" sz="2400" b="1" dirty="0" err="1">
                <a:cs typeface="2  Nazanin" panose="00000400000000000000" pitchFamily="2" charset="-78"/>
              </a:rPr>
              <a:t>st</a:t>
            </a:r>
            <a:r>
              <a:rPr lang="fa-IR" sz="2400" b="1" dirty="0">
                <a:cs typeface="2  Nazanin" panose="00000400000000000000" pitchFamily="2" charset="-78"/>
              </a:rPr>
              <a:t>: </a:t>
            </a:r>
            <a:r>
              <a:rPr lang="fa-IR" sz="2400" dirty="0" smtClean="0">
                <a:cs typeface="2  Nazanin" panose="00000400000000000000" pitchFamily="2" charset="-78"/>
              </a:rPr>
              <a:t>برای </a:t>
            </a:r>
            <a:r>
              <a:rPr lang="fa-IR" sz="2400" dirty="0">
                <a:cs typeface="2  Nazanin" panose="00000400000000000000" pitchFamily="2" charset="-78"/>
              </a:rPr>
              <a:t>پیدا کردن سن جهت رسم نمودار لازم است سن تقویمی به تعداد هفته تبدیل و به سن بارداری هنگام تولد اضافه شود. برای این منظور تعداد ماه را در 4 ضرب و تعداد روز را به 7 تقسیم می کنیم.در مثال فوق سن تقویمی شیرخوار 7 ماه 25 روز است بنابراین   </a:t>
            </a:r>
          </a:p>
          <a:p>
            <a:pPr marL="0" indent="0" algn="just" rtl="1">
              <a:lnSpc>
                <a:spcPct val="150000"/>
              </a:lnSpc>
              <a:buNone/>
            </a:pPr>
            <a:r>
              <a:rPr lang="fa-IR" sz="2400" b="1" dirty="0">
                <a:cs typeface="2  Nazanin" panose="00000400000000000000" pitchFamily="2" charset="-78"/>
              </a:rPr>
              <a:t> </a:t>
            </a:r>
            <a:r>
              <a:rPr lang="fa-IR" sz="2400" b="1" dirty="0" smtClean="0">
                <a:cs typeface="2  Nazanin" panose="00000400000000000000" pitchFamily="2" charset="-78"/>
              </a:rPr>
              <a:t>     </a:t>
            </a:r>
            <a:r>
              <a:rPr lang="fa-IR" sz="2400" b="1" dirty="0" smtClean="0">
                <a:solidFill>
                  <a:schemeClr val="accent4">
                    <a:lumMod val="75000"/>
                  </a:schemeClr>
                </a:solidFill>
                <a:cs typeface="2  Nazanin" panose="00000400000000000000" pitchFamily="2" charset="-78"/>
              </a:rPr>
              <a:t>31 هفته و 4 روز </a:t>
            </a:r>
            <a:r>
              <a:rPr lang="fa-IR" sz="2800" b="1" dirty="0" smtClean="0">
                <a:cs typeface="2  Nazanin" panose="00000400000000000000" pitchFamily="2" charset="-78"/>
              </a:rPr>
              <a:t>=</a:t>
            </a:r>
            <a:r>
              <a:rPr lang="fa-IR" sz="2400" b="1" dirty="0" smtClean="0">
                <a:cs typeface="2  Nazanin" panose="00000400000000000000" pitchFamily="2" charset="-78"/>
              </a:rPr>
              <a:t> 28+3هفته و 4 روز             </a:t>
            </a:r>
            <a:r>
              <a:rPr lang="fa-IR" sz="2400" b="1" dirty="0">
                <a:solidFill>
                  <a:srgbClr val="00B050"/>
                </a:solidFill>
                <a:cs typeface="2  Nazanin" panose="00000400000000000000" pitchFamily="2" charset="-78"/>
              </a:rPr>
              <a:t>28 هفته</a:t>
            </a:r>
            <a:r>
              <a:rPr lang="fa-IR" sz="2800" b="1" dirty="0" smtClean="0">
                <a:cs typeface="2  Nazanin" panose="00000400000000000000" pitchFamily="2" charset="-78"/>
              </a:rPr>
              <a:t>=</a:t>
            </a:r>
            <a:r>
              <a:rPr lang="fa-IR" sz="2400" b="1" dirty="0" smtClean="0">
                <a:cs typeface="2  Nazanin" panose="00000400000000000000" pitchFamily="2" charset="-78"/>
              </a:rPr>
              <a:t> 4× 7 ماه            </a:t>
            </a:r>
            <a:r>
              <a:rPr lang="fa-IR" sz="2400" b="1" dirty="0" smtClean="0">
                <a:solidFill>
                  <a:srgbClr val="00B050"/>
                </a:solidFill>
                <a:cs typeface="2  Nazanin" panose="00000400000000000000" pitchFamily="2" charset="-78"/>
              </a:rPr>
              <a:t>3 هفته و 4 روز</a:t>
            </a:r>
            <a:r>
              <a:rPr lang="fa-IR" sz="2800" b="1" dirty="0" smtClean="0">
                <a:cs typeface="2  Nazanin" panose="00000400000000000000" pitchFamily="2" charset="-78"/>
              </a:rPr>
              <a:t>=</a:t>
            </a:r>
            <a:r>
              <a:rPr lang="fa-IR" sz="2400" b="1" dirty="0" smtClean="0">
                <a:cs typeface="2  Nazanin" panose="00000400000000000000" pitchFamily="2" charset="-78"/>
              </a:rPr>
              <a:t> 7÷25 روز</a:t>
            </a:r>
          </a:p>
          <a:p>
            <a:pPr marL="0" indent="0" algn="just" rtl="1">
              <a:lnSpc>
                <a:spcPct val="150000"/>
              </a:lnSpc>
              <a:buNone/>
            </a:pPr>
            <a:r>
              <a:rPr lang="fa-IR" sz="2400" b="1" dirty="0" smtClean="0">
                <a:cs typeface="2  Nazanin" panose="00000400000000000000" pitchFamily="2" charset="-78"/>
              </a:rPr>
              <a:t>                                                      </a:t>
            </a:r>
            <a:r>
              <a:rPr lang="fa-IR" sz="2400" b="1" dirty="0" smtClean="0">
                <a:solidFill>
                  <a:schemeClr val="accent2">
                    <a:lumMod val="60000"/>
                    <a:lumOff val="40000"/>
                  </a:schemeClr>
                </a:solidFill>
                <a:cs typeface="2  Nazanin" panose="00000400000000000000" pitchFamily="2" charset="-78"/>
              </a:rPr>
              <a:t>60 هفته و 4 روز</a:t>
            </a:r>
            <a:r>
              <a:rPr lang="fa-IR" sz="2800" b="1" dirty="0" smtClean="0">
                <a:cs typeface="2  Nazanin" panose="00000400000000000000" pitchFamily="2" charset="-78"/>
              </a:rPr>
              <a:t>=</a:t>
            </a:r>
            <a:r>
              <a:rPr lang="fa-IR" sz="2400" b="1" dirty="0" smtClean="0">
                <a:cs typeface="2  Nazanin" panose="00000400000000000000" pitchFamily="2" charset="-78"/>
              </a:rPr>
              <a:t> 31هفته و 4 روز + 29 هفته بارداری</a:t>
            </a:r>
          </a:p>
          <a:p>
            <a:pPr algn="just" rtl="1">
              <a:lnSpc>
                <a:spcPct val="150000"/>
              </a:lnSpc>
            </a:pPr>
            <a:endParaRPr lang="en-US" sz="2400" dirty="0">
              <a:cs typeface="2  Nazanin" panose="00000400000000000000" pitchFamily="2" charset="-78"/>
            </a:endParaRPr>
          </a:p>
        </p:txBody>
      </p:sp>
      <p:pic>
        <p:nvPicPr>
          <p:cNvPr id="4" name="Picture 3"/>
          <p:cNvPicPr>
            <a:picLocks noChangeAspect="1"/>
          </p:cNvPicPr>
          <p:nvPr/>
        </p:nvPicPr>
        <p:blipFill>
          <a:blip r:embed="rId2"/>
          <a:stretch>
            <a:fillRect/>
          </a:stretch>
        </p:blipFill>
        <p:spPr>
          <a:xfrm>
            <a:off x="102724" y="0"/>
            <a:ext cx="1761897" cy="2005758"/>
          </a:xfrm>
          <a:prstGeom prst="rect">
            <a:avLst/>
          </a:prstGeom>
        </p:spPr>
      </p:pic>
    </p:spTree>
    <p:extLst>
      <p:ext uri="{BB962C8B-B14F-4D97-AF65-F5344CB8AC3E}">
        <p14:creationId xmlns:p14="http://schemas.microsoft.com/office/powerpoint/2010/main" val="4241252071"/>
      </p:ext>
    </p:extLst>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254" y="487282"/>
            <a:ext cx="7142018" cy="690354"/>
          </a:xfrm>
        </p:spPr>
        <p:txBody>
          <a:bodyPr/>
          <a:lstStyle/>
          <a:p>
            <a:r>
              <a:rPr lang="fa-IR" dirty="0" smtClean="0">
                <a:solidFill>
                  <a:schemeClr val="accent4">
                    <a:lumMod val="75000"/>
                  </a:schemeClr>
                </a:solidFill>
                <a:cs typeface="2  Titr" panose="00000700000000000000" pitchFamily="2" charset="-78"/>
              </a:rPr>
              <a:t>ادامه پاسخ مثال 4</a:t>
            </a:r>
            <a:endParaRPr lang="en-US" dirty="0">
              <a:solidFill>
                <a:schemeClr val="accent4">
                  <a:lumMod val="75000"/>
                </a:schemeClr>
              </a:solidFill>
              <a:cs typeface="2  Titr" panose="00000700000000000000" pitchFamily="2" charset="-78"/>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482037" y="1679273"/>
            <a:ext cx="5417124" cy="4940324"/>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969567" y="1595014"/>
            <a:ext cx="5411213" cy="5102930"/>
          </a:xfrm>
          <a:prstGeom prst="rect">
            <a:avLst/>
          </a:prstGeom>
        </p:spPr>
      </p:pic>
      <p:pic>
        <p:nvPicPr>
          <p:cNvPr id="3" name="Picture 2"/>
          <p:cNvPicPr>
            <a:picLocks noChangeAspect="1"/>
          </p:cNvPicPr>
          <p:nvPr/>
        </p:nvPicPr>
        <p:blipFill>
          <a:blip r:embed="rId4"/>
          <a:stretch>
            <a:fillRect/>
          </a:stretch>
        </p:blipFill>
        <p:spPr>
          <a:xfrm>
            <a:off x="-160513" y="0"/>
            <a:ext cx="1761897" cy="2005758"/>
          </a:xfrm>
          <a:prstGeom prst="rect">
            <a:avLst/>
          </a:prstGeom>
        </p:spPr>
      </p:pic>
    </p:spTree>
    <p:extLst>
      <p:ext uri="{BB962C8B-B14F-4D97-AF65-F5344CB8AC3E}">
        <p14:creationId xmlns:p14="http://schemas.microsoft.com/office/powerpoint/2010/main" val="1029386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p:spPr>
      </p:pic>
      <p:sp>
        <p:nvSpPr>
          <p:cNvPr id="7" name="TextBox 6"/>
          <p:cNvSpPr txBox="1"/>
          <p:nvPr/>
        </p:nvSpPr>
        <p:spPr>
          <a:xfrm>
            <a:off x="8285019" y="900545"/>
            <a:ext cx="3311236" cy="1446550"/>
          </a:xfrm>
          <a:prstGeom prst="rect">
            <a:avLst/>
          </a:prstGeom>
          <a:noFill/>
        </p:spPr>
        <p:txBody>
          <a:bodyPr wrap="square" rtlCol="0">
            <a:spAutoFit/>
          </a:bodyPr>
          <a:lstStyle/>
          <a:p>
            <a:pPr algn="ctr"/>
            <a:r>
              <a:rPr lang="fa-IR" sz="4400" dirty="0">
                <a:solidFill>
                  <a:schemeClr val="accent4">
                    <a:lumMod val="75000"/>
                  </a:schemeClr>
                </a:solidFill>
                <a:cs typeface="2  Titr" panose="00000700000000000000" pitchFamily="2" charset="-78"/>
              </a:rPr>
              <a:t>با تشکر از توجه شما </a:t>
            </a:r>
            <a:endParaRPr lang="en-US" sz="4400" dirty="0"/>
          </a:p>
        </p:txBody>
      </p:sp>
      <p:pic>
        <p:nvPicPr>
          <p:cNvPr id="2" name="Picture 1"/>
          <p:cNvPicPr>
            <a:picLocks noChangeAspect="1"/>
          </p:cNvPicPr>
          <p:nvPr/>
        </p:nvPicPr>
        <p:blipFill>
          <a:blip r:embed="rId3"/>
          <a:stretch>
            <a:fillRect/>
          </a:stretch>
        </p:blipFill>
        <p:spPr>
          <a:xfrm>
            <a:off x="4757852" y="1136073"/>
            <a:ext cx="1761897" cy="2005758"/>
          </a:xfrm>
          <a:prstGeom prst="rect">
            <a:avLst/>
          </a:prstGeom>
        </p:spPr>
      </p:pic>
    </p:spTree>
    <p:extLst>
      <p:ext uri="{BB962C8B-B14F-4D97-AF65-F5344CB8AC3E}">
        <p14:creationId xmlns:p14="http://schemas.microsoft.com/office/powerpoint/2010/main" val="885293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r>
              <a:rPr lang="en-US" sz="3600" dirty="0">
                <a:solidFill>
                  <a:schemeClr val="accent4">
                    <a:lumMod val="75000"/>
                  </a:schemeClr>
                </a:solidFill>
                <a:cs typeface="B Titr" panose="00000700000000000000" pitchFamily="2" charset="-78"/>
              </a:rPr>
              <a:t>(</a:t>
            </a:r>
            <a:r>
              <a:rPr lang="en-US" sz="3600" dirty="0" smtClean="0">
                <a:solidFill>
                  <a:schemeClr val="accent4">
                    <a:lumMod val="75000"/>
                  </a:schemeClr>
                </a:solidFill>
                <a:cs typeface="B Titr" panose="00000700000000000000" pitchFamily="2" charset="-78"/>
              </a:rPr>
              <a:t>development)</a:t>
            </a:r>
            <a:r>
              <a:rPr lang="fa-IR" sz="3600" dirty="0" smtClean="0">
                <a:solidFill>
                  <a:schemeClr val="accent4">
                    <a:lumMod val="75000"/>
                  </a:schemeClr>
                </a:solidFill>
                <a:cs typeface="B Titr" panose="00000700000000000000" pitchFamily="2" charset="-78"/>
              </a:rPr>
              <a:t>و  </a:t>
            </a:r>
            <a:r>
              <a:rPr lang="ar-SA" sz="3600" dirty="0" smtClean="0">
                <a:solidFill>
                  <a:schemeClr val="accent4">
                    <a:lumMod val="75000"/>
                  </a:schemeClr>
                </a:solidFill>
                <a:cs typeface="B Titr" panose="00000700000000000000" pitchFamily="2" charset="-78"/>
              </a:rPr>
              <a:t>تکامل</a:t>
            </a:r>
            <a:r>
              <a:rPr lang="en-US" sz="3600" dirty="0" smtClean="0">
                <a:solidFill>
                  <a:schemeClr val="accent4">
                    <a:lumMod val="75000"/>
                  </a:schemeClr>
                </a:solidFill>
                <a:cs typeface="B Titr" panose="00000700000000000000" pitchFamily="2" charset="-78"/>
              </a:rPr>
              <a:t> (growth)</a:t>
            </a:r>
            <a:r>
              <a:rPr lang="ar-SA" sz="3600" dirty="0" smtClean="0">
                <a:solidFill>
                  <a:schemeClr val="accent4">
                    <a:lumMod val="75000"/>
                  </a:schemeClr>
                </a:solidFill>
                <a:cs typeface="B Titr" panose="00000700000000000000" pitchFamily="2" charset="-78"/>
              </a:rPr>
              <a:t> </a:t>
            </a:r>
            <a:r>
              <a:rPr lang="ar-SA" sz="3600" dirty="0">
                <a:solidFill>
                  <a:schemeClr val="accent4">
                    <a:lumMod val="75000"/>
                  </a:schemeClr>
                </a:solidFill>
                <a:cs typeface="B Titr" panose="00000700000000000000" pitchFamily="2" charset="-78"/>
              </a:rPr>
              <a:t>رشد</a:t>
            </a:r>
            <a:endParaRPr lang="en-US" sz="3600" dirty="0">
              <a:solidFill>
                <a:schemeClr val="accent4">
                  <a:lumMod val="75000"/>
                </a:schemeClr>
              </a:solidFill>
              <a:cs typeface="B Titr" panose="00000700000000000000" pitchFamily="2" charset="-78"/>
            </a:endParaRPr>
          </a:p>
        </p:txBody>
      </p:sp>
      <p:sp>
        <p:nvSpPr>
          <p:cNvPr id="3" name="Content Placeholder 2"/>
          <p:cNvSpPr>
            <a:spLocks noGrp="1"/>
          </p:cNvSpPr>
          <p:nvPr>
            <p:ph idx="1"/>
          </p:nvPr>
        </p:nvSpPr>
        <p:spPr/>
        <p:txBody>
          <a:bodyPr/>
          <a:lstStyle/>
          <a:p>
            <a:pPr algn="just" rtl="1">
              <a:lnSpc>
                <a:spcPct val="107000"/>
              </a:lnSpc>
              <a:spcAft>
                <a:spcPts val="750"/>
              </a:spcAft>
            </a:pPr>
            <a:r>
              <a:rPr lang="ar-SA" sz="2400" dirty="0">
                <a:solidFill>
                  <a:srgbClr val="303030"/>
                </a:solidFill>
                <a:latin typeface="iranyekan"/>
                <a:ea typeface="Times New Roman" panose="02020603050405020304" pitchFamily="18" charset="0"/>
                <a:cs typeface="B Nazanin" panose="00000400000000000000" pitchFamily="2" charset="-78"/>
              </a:rPr>
              <a:t>رشد</a:t>
            </a:r>
            <a:r>
              <a:rPr lang="en-US" sz="2400" dirty="0">
                <a:solidFill>
                  <a:srgbClr val="303030"/>
                </a:solidFill>
                <a:latin typeface="iranyekan"/>
                <a:ea typeface="Times New Roman" panose="02020603050405020304" pitchFamily="18" charset="0"/>
                <a:cs typeface="B Nazanin" panose="00000400000000000000" pitchFamily="2" charset="-78"/>
              </a:rPr>
              <a:t> (growth) </a:t>
            </a:r>
            <a:r>
              <a:rPr lang="ar-SA" sz="2400" dirty="0">
                <a:solidFill>
                  <a:srgbClr val="303030"/>
                </a:solidFill>
                <a:latin typeface="iranyekan"/>
                <a:ea typeface="Times New Roman" panose="02020603050405020304" pitchFamily="18" charset="0"/>
                <a:cs typeface="B Nazanin" panose="00000400000000000000" pitchFamily="2" charset="-78"/>
              </a:rPr>
              <a:t>به معنی افزایش اندازه بدن و تکامل</a:t>
            </a:r>
            <a:r>
              <a:rPr lang="en-US" sz="2400" dirty="0">
                <a:solidFill>
                  <a:srgbClr val="303030"/>
                </a:solidFill>
                <a:latin typeface="iranyekan"/>
                <a:ea typeface="Times New Roman" panose="02020603050405020304" pitchFamily="18" charset="0"/>
                <a:cs typeface="B Nazanin" panose="00000400000000000000" pitchFamily="2" charset="-78"/>
              </a:rPr>
              <a:t> (development) </a:t>
            </a:r>
            <a:r>
              <a:rPr lang="ar-SA" sz="2400" dirty="0">
                <a:solidFill>
                  <a:srgbClr val="303030"/>
                </a:solidFill>
                <a:latin typeface="iranyekan"/>
                <a:ea typeface="Times New Roman" panose="02020603050405020304" pitchFamily="18" charset="0"/>
                <a:cs typeface="B Nazanin" panose="00000400000000000000" pitchFamily="2" charset="-78"/>
              </a:rPr>
              <a:t>به معنی افزایش عملکرد‌های مربوط به بدن و ذهن است. ویژگی‌های ژنتیکی و محیطی، عاطفی و اجتماعی، نحوه رشد و تکامل کودک را در دوران کودکی تعیین می‌کند. انداره‌گیری‌هایی که باید در نمودار‌های رشد بررسی و پیگیری شوند، شامل موارد زیر است</a:t>
            </a:r>
            <a:r>
              <a:rPr lang="en-US" sz="2400" dirty="0">
                <a:solidFill>
                  <a:srgbClr val="303030"/>
                </a:solidFill>
                <a:latin typeface="iranyekan"/>
                <a:ea typeface="Times New Roman" panose="02020603050405020304" pitchFamily="18" charset="0"/>
                <a:cs typeface="B Nazanin" panose="00000400000000000000" pitchFamily="2" charset="-78"/>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ts val="2250"/>
              </a:lnSpc>
              <a:spcBef>
                <a:spcPts val="975"/>
              </a:spcBef>
              <a:spcAft>
                <a:spcPts val="975"/>
              </a:spcAft>
              <a:buSzPts val="1000"/>
              <a:buFont typeface="Symbol" panose="05050102010706020507" pitchFamily="18" charset="2"/>
              <a:buChar char=""/>
              <a:tabLst>
                <a:tab pos="457200" algn="l"/>
              </a:tabLst>
            </a:pPr>
            <a:r>
              <a:rPr lang="ar-SA" sz="2400" dirty="0">
                <a:solidFill>
                  <a:srgbClr val="303030"/>
                </a:solidFill>
                <a:latin typeface="iranyekan"/>
                <a:ea typeface="Times New Roman" panose="02020603050405020304" pitchFamily="18" charset="0"/>
                <a:cs typeface="B Nazanin" panose="00000400000000000000" pitchFamily="2" charset="-78"/>
              </a:rPr>
              <a:t>قد</a:t>
            </a:r>
            <a:r>
              <a:rPr lang="en-US" sz="2400" dirty="0">
                <a:solidFill>
                  <a:srgbClr val="303030"/>
                </a:solidFill>
                <a:latin typeface="iranyekan"/>
                <a:ea typeface="Times New Roman" panose="02020603050405020304" pitchFamily="18" charset="0"/>
                <a:cs typeface="B Nazanin" panose="00000400000000000000" pitchFamily="2" charset="-78"/>
              </a:rPr>
              <a:t> (Height)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ts val="2250"/>
              </a:lnSpc>
              <a:spcBef>
                <a:spcPts val="975"/>
              </a:spcBef>
              <a:spcAft>
                <a:spcPts val="975"/>
              </a:spcAft>
              <a:buSzPts val="1000"/>
              <a:buFont typeface="Symbol" panose="05050102010706020507" pitchFamily="18" charset="2"/>
              <a:buChar char=""/>
              <a:tabLst>
                <a:tab pos="457200" algn="l"/>
              </a:tabLst>
            </a:pPr>
            <a:r>
              <a:rPr lang="ar-SA" sz="2400" dirty="0">
                <a:solidFill>
                  <a:srgbClr val="303030"/>
                </a:solidFill>
                <a:latin typeface="iranyekan"/>
                <a:ea typeface="Times New Roman" panose="02020603050405020304" pitchFamily="18" charset="0"/>
                <a:cs typeface="B Nazanin" panose="00000400000000000000" pitchFamily="2" charset="-78"/>
              </a:rPr>
              <a:t>وزن</a:t>
            </a:r>
            <a:r>
              <a:rPr lang="en-US" sz="2400" dirty="0">
                <a:solidFill>
                  <a:srgbClr val="303030"/>
                </a:solidFill>
                <a:latin typeface="iranyekan"/>
                <a:ea typeface="Times New Roman" panose="02020603050405020304" pitchFamily="18" charset="0"/>
                <a:cs typeface="B Nazanin" panose="00000400000000000000" pitchFamily="2" charset="-78"/>
              </a:rPr>
              <a:t> (Weight)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ts val="2250"/>
              </a:lnSpc>
              <a:spcBef>
                <a:spcPts val="975"/>
              </a:spcBef>
              <a:spcAft>
                <a:spcPts val="975"/>
              </a:spcAft>
              <a:buSzPts val="1000"/>
              <a:buFont typeface="Symbol" panose="05050102010706020507" pitchFamily="18" charset="2"/>
              <a:buChar char=""/>
              <a:tabLst>
                <a:tab pos="457200" algn="l"/>
              </a:tabLst>
            </a:pPr>
            <a:r>
              <a:rPr lang="ar-SA" sz="2400" dirty="0">
                <a:solidFill>
                  <a:srgbClr val="303030"/>
                </a:solidFill>
                <a:latin typeface="iranyekan"/>
                <a:ea typeface="Times New Roman" panose="02020603050405020304" pitchFamily="18" charset="0"/>
                <a:cs typeface="B Nazanin" panose="00000400000000000000" pitchFamily="2" charset="-78"/>
              </a:rPr>
              <a:t>دور سر</a:t>
            </a:r>
            <a:r>
              <a:rPr lang="en-US" sz="2400" dirty="0">
                <a:solidFill>
                  <a:srgbClr val="303030"/>
                </a:solidFill>
                <a:latin typeface="iranyekan"/>
                <a:ea typeface="Times New Roman" panose="02020603050405020304" pitchFamily="18" charset="0"/>
                <a:cs typeface="B Nazanin" panose="00000400000000000000" pitchFamily="2" charset="-78"/>
              </a:rPr>
              <a:t> (Head circumference)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64596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4145" y="321027"/>
            <a:ext cx="8610600" cy="939736"/>
          </a:xfrm>
        </p:spPr>
        <p:txBody>
          <a:bodyPr>
            <a:normAutofit/>
          </a:bodyPr>
          <a:lstStyle/>
          <a:p>
            <a:r>
              <a:rPr lang="fa-IR" sz="3600" dirty="0">
                <a:solidFill>
                  <a:schemeClr val="accent4">
                    <a:lumMod val="75000"/>
                  </a:schemeClr>
                </a:solidFill>
                <a:cs typeface="B Titr" panose="00000700000000000000" pitchFamily="2" charset="-78"/>
              </a:rPr>
              <a:t>ارزیابی وزن</a:t>
            </a:r>
            <a:endParaRPr lang="en-US" sz="3600" dirty="0">
              <a:solidFill>
                <a:schemeClr val="accent4">
                  <a:lumMod val="75000"/>
                </a:schemeClr>
              </a:solidFill>
              <a:cs typeface="B Titr" panose="00000700000000000000" pitchFamily="2" charset="-78"/>
            </a:endParaRPr>
          </a:p>
        </p:txBody>
      </p:sp>
      <p:sp>
        <p:nvSpPr>
          <p:cNvPr id="3" name="Content Placeholder 2"/>
          <p:cNvSpPr>
            <a:spLocks noGrp="1"/>
          </p:cNvSpPr>
          <p:nvPr>
            <p:ph idx="1"/>
          </p:nvPr>
        </p:nvSpPr>
        <p:spPr>
          <a:xfrm>
            <a:off x="207818" y="1260762"/>
            <a:ext cx="11436927" cy="5098473"/>
          </a:xfrm>
        </p:spPr>
        <p:txBody>
          <a:bodyPr>
            <a:noAutofit/>
          </a:bodyPr>
          <a:lstStyle/>
          <a:p>
            <a:pPr algn="just" rtl="1"/>
            <a:r>
              <a:rPr lang="fa-IR" sz="2800" dirty="0">
                <a:cs typeface="2  Nazanin" panose="00000400000000000000" pitchFamily="2" charset="-78"/>
              </a:rPr>
              <a:t>توصیه می شود که وزن با ابزار دقیقی سنجیده شود(ابزار توزین دیجیتالی با دقت100گرم</a:t>
            </a:r>
            <a:r>
              <a:rPr lang="fa-IR" sz="2800" dirty="0" smtClean="0">
                <a:cs typeface="2  Nazanin" panose="00000400000000000000" pitchFamily="2" charset="-78"/>
              </a:rPr>
              <a:t>)</a:t>
            </a:r>
            <a:endParaRPr lang="en-US" sz="2800" dirty="0" smtClean="0">
              <a:cs typeface="2  Nazanin" panose="00000400000000000000" pitchFamily="2" charset="-78"/>
            </a:endParaRPr>
          </a:p>
          <a:p>
            <a:pPr marL="0" indent="0" algn="just" rtl="1">
              <a:buNone/>
            </a:pPr>
            <a:endParaRPr lang="fa-IR" sz="2800" dirty="0">
              <a:cs typeface="2  Nazanin" panose="00000400000000000000" pitchFamily="2" charset="-78"/>
            </a:endParaRPr>
          </a:p>
          <a:p>
            <a:pPr algn="just" rtl="1"/>
            <a:r>
              <a:rPr lang="fa-IR" sz="2800" dirty="0">
                <a:cs typeface="2  Nazanin" panose="00000400000000000000" pitchFamily="2" charset="-78"/>
              </a:rPr>
              <a:t>کودک در شرایط آرامش توزین شود(با سرعت و دقت کار را انجام دهید</a:t>
            </a:r>
            <a:r>
              <a:rPr lang="fa-IR" sz="2800" dirty="0" smtClean="0">
                <a:cs typeface="2  Nazanin" panose="00000400000000000000" pitchFamily="2" charset="-78"/>
              </a:rPr>
              <a:t>)</a:t>
            </a:r>
            <a:endParaRPr lang="en-US" sz="2800" dirty="0" smtClean="0">
              <a:cs typeface="2  Nazanin" panose="00000400000000000000" pitchFamily="2" charset="-78"/>
            </a:endParaRPr>
          </a:p>
          <a:p>
            <a:pPr marL="0" indent="0" algn="just" rtl="1">
              <a:buNone/>
            </a:pPr>
            <a:endParaRPr lang="fa-IR" sz="2800" dirty="0">
              <a:cs typeface="2  Nazanin" panose="00000400000000000000" pitchFamily="2" charset="-78"/>
            </a:endParaRPr>
          </a:p>
          <a:p>
            <a:pPr algn="just" rtl="1"/>
            <a:r>
              <a:rPr lang="fa-IR" sz="2800" dirty="0">
                <a:cs typeface="2  Nazanin" panose="00000400000000000000" pitchFamily="2" charset="-78"/>
              </a:rPr>
              <a:t>کفش و لباس ها و پوشک خارج شده باشد(اتاق گرم باشد</a:t>
            </a:r>
            <a:r>
              <a:rPr lang="fa-IR" sz="2800" dirty="0" smtClean="0">
                <a:cs typeface="2  Nazanin" panose="00000400000000000000" pitchFamily="2" charset="-78"/>
              </a:rPr>
              <a:t>)</a:t>
            </a:r>
            <a:endParaRPr lang="en-US" sz="2800" dirty="0" smtClean="0">
              <a:cs typeface="2  Nazanin" panose="00000400000000000000" pitchFamily="2" charset="-78"/>
            </a:endParaRPr>
          </a:p>
          <a:p>
            <a:pPr marL="0" indent="0" algn="just" rtl="1">
              <a:buNone/>
            </a:pPr>
            <a:endParaRPr lang="fa-IR" sz="2800" dirty="0">
              <a:cs typeface="2  Nazanin" panose="00000400000000000000" pitchFamily="2" charset="-78"/>
            </a:endParaRPr>
          </a:p>
          <a:p>
            <a:pPr algn="just" rtl="1"/>
            <a:r>
              <a:rPr lang="fa-IR" sz="2800" dirty="0">
                <a:cs typeface="2  Nazanin" panose="00000400000000000000" pitchFamily="2" charset="-78"/>
              </a:rPr>
              <a:t>نمودار رشد کودک را برای والدین توضیح </a:t>
            </a:r>
            <a:r>
              <a:rPr lang="fa-IR" sz="2800" dirty="0" smtClean="0">
                <a:cs typeface="2  Nazanin" panose="00000400000000000000" pitchFamily="2" charset="-78"/>
              </a:rPr>
              <a:t>دهید</a:t>
            </a:r>
            <a:r>
              <a:rPr lang="fa-IR" sz="2400" dirty="0" smtClean="0">
                <a:solidFill>
                  <a:srgbClr val="FF0000"/>
                </a:solidFill>
                <a:cs typeface="2  Nazanin" panose="00000400000000000000" pitchFamily="2" charset="-78"/>
              </a:rPr>
              <a:t>( عدم آموزش در این زمینه جزو مشکلات واحدهای محیطی)</a:t>
            </a:r>
            <a:endParaRPr lang="en-US" sz="2400" dirty="0" smtClean="0">
              <a:solidFill>
                <a:srgbClr val="FF0000"/>
              </a:solidFill>
              <a:cs typeface="2  Nazanin" panose="00000400000000000000" pitchFamily="2" charset="-78"/>
            </a:endParaRPr>
          </a:p>
          <a:p>
            <a:pPr marL="0" indent="0" algn="just" rtl="1">
              <a:buNone/>
            </a:pPr>
            <a:endParaRPr lang="fa-IR" sz="2400" dirty="0">
              <a:solidFill>
                <a:srgbClr val="FF0000"/>
              </a:solidFill>
              <a:cs typeface="2  Nazanin" panose="00000400000000000000" pitchFamily="2" charset="-78"/>
            </a:endParaRPr>
          </a:p>
          <a:p>
            <a:pPr algn="just" rtl="1"/>
            <a:r>
              <a:rPr lang="fa-IR" sz="2800" dirty="0">
                <a:cs typeface="2  Nazanin" panose="00000400000000000000" pitchFamily="2" charset="-78"/>
              </a:rPr>
              <a:t>از فعالیت های مثبت والدین قدردانی </a:t>
            </a:r>
            <a:r>
              <a:rPr lang="fa-IR" sz="2800" dirty="0" smtClean="0">
                <a:cs typeface="2  Nazanin" panose="00000400000000000000" pitchFamily="2" charset="-78"/>
              </a:rPr>
              <a:t>کنید.</a:t>
            </a:r>
            <a:endParaRPr lang="fa-IR" sz="2800" dirty="0">
              <a:cs typeface="2  Nazanin" panose="00000400000000000000" pitchFamily="2" charset="-78"/>
            </a:endParaRPr>
          </a:p>
        </p:txBody>
      </p:sp>
      <p:pic>
        <p:nvPicPr>
          <p:cNvPr id="4" name="Picture 3"/>
          <p:cNvPicPr>
            <a:picLocks noChangeAspect="1"/>
          </p:cNvPicPr>
          <p:nvPr/>
        </p:nvPicPr>
        <p:blipFill>
          <a:blip r:embed="rId2"/>
          <a:stretch>
            <a:fillRect/>
          </a:stretch>
        </p:blipFill>
        <p:spPr>
          <a:xfrm>
            <a:off x="0" y="0"/>
            <a:ext cx="1761897" cy="2005758"/>
          </a:xfrm>
          <a:prstGeom prst="rect">
            <a:avLst/>
          </a:prstGeom>
        </p:spPr>
      </p:pic>
    </p:spTree>
    <p:extLst>
      <p:ext uri="{BB962C8B-B14F-4D97-AF65-F5344CB8AC3E}">
        <p14:creationId xmlns:p14="http://schemas.microsoft.com/office/powerpoint/2010/main" val="2196644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856609"/>
          </a:xfrm>
        </p:spPr>
        <p:txBody>
          <a:bodyPr>
            <a:normAutofit/>
          </a:bodyPr>
          <a:lstStyle/>
          <a:p>
            <a:r>
              <a:rPr lang="fa-IR" sz="3600" dirty="0">
                <a:solidFill>
                  <a:schemeClr val="accent4">
                    <a:lumMod val="75000"/>
                  </a:schemeClr>
                </a:solidFill>
                <a:cs typeface="B Titr" panose="00000700000000000000" pitchFamily="2" charset="-78"/>
              </a:rPr>
              <a:t>تعرف نوزاد نارس</a:t>
            </a:r>
            <a:endParaRPr lang="en-US" sz="3600" dirty="0">
              <a:solidFill>
                <a:schemeClr val="accent4">
                  <a:lumMod val="75000"/>
                </a:schemeClr>
              </a:solidFill>
              <a:cs typeface="B Titr" panose="00000700000000000000" pitchFamily="2" charset="-78"/>
            </a:endParaRPr>
          </a:p>
        </p:txBody>
      </p:sp>
      <p:sp>
        <p:nvSpPr>
          <p:cNvPr id="3" name="Content Placeholder 2"/>
          <p:cNvSpPr>
            <a:spLocks noGrp="1"/>
          </p:cNvSpPr>
          <p:nvPr>
            <p:ph idx="1"/>
          </p:nvPr>
        </p:nvSpPr>
        <p:spPr>
          <a:xfrm>
            <a:off x="685800" y="1731818"/>
            <a:ext cx="10820400" cy="4486867"/>
          </a:xfrm>
        </p:spPr>
        <p:txBody>
          <a:bodyPr/>
          <a:lstStyle/>
          <a:p>
            <a:pPr algn="r" rtl="1"/>
            <a:r>
              <a:rPr lang="fa-IR" sz="2800" dirty="0">
                <a:cs typeface="2  Nazanin" panose="00000400000000000000" pitchFamily="2" charset="-78"/>
              </a:rPr>
              <a:t> به نوزادانی که قبل از 37 هفتگی( پیش از 36 هفته و 6 روز )  متولد شوند نارس گفته می­شود</a:t>
            </a:r>
            <a:r>
              <a:rPr lang="fa-IR" dirty="0" smtClean="0"/>
              <a:t>.</a:t>
            </a:r>
          </a:p>
          <a:p>
            <a:pPr algn="r" rtl="1"/>
            <a:endParaRPr lang="fa-IR" dirty="0"/>
          </a:p>
          <a:p>
            <a:pPr algn="r" rtl="1"/>
            <a:endParaRPr lang="fa-IR" dirty="0" smtClean="0"/>
          </a:p>
          <a:p>
            <a:pPr algn="r" rtl="1"/>
            <a:r>
              <a:rPr lang="fa-IR" sz="3600" cap="all" dirty="0">
                <a:solidFill>
                  <a:schemeClr val="accent4">
                    <a:lumMod val="75000"/>
                  </a:schemeClr>
                </a:solidFill>
                <a:latin typeface="+mj-lt"/>
                <a:ea typeface="+mj-ea"/>
                <a:cs typeface="B Titr" panose="00000700000000000000" pitchFamily="2" charset="-78"/>
              </a:rPr>
              <a:t>علائم نوزاد نارس</a:t>
            </a:r>
          </a:p>
          <a:p>
            <a:pPr marL="0" indent="0" algn="r" rtl="1">
              <a:buNone/>
            </a:pPr>
            <a:r>
              <a:rPr lang="fa-IR" sz="2800" dirty="0" smtClean="0">
                <a:cs typeface="2  Nazanin" panose="00000400000000000000" pitchFamily="2" charset="-78"/>
              </a:rPr>
              <a:t>- وزن </a:t>
            </a:r>
            <a:r>
              <a:rPr lang="fa-IR" sz="2800" dirty="0">
                <a:cs typeface="2  Nazanin" panose="00000400000000000000" pitchFamily="2" charset="-78"/>
              </a:rPr>
              <a:t>کمتر از 2.5 کیلوگرم</a:t>
            </a:r>
          </a:p>
          <a:p>
            <a:pPr marL="0" indent="0" algn="r" rtl="1">
              <a:buNone/>
            </a:pPr>
            <a:r>
              <a:rPr lang="fa-IR" sz="2800" dirty="0" smtClean="0">
                <a:cs typeface="2  Nazanin" panose="00000400000000000000" pitchFamily="2" charset="-78"/>
              </a:rPr>
              <a:t>-  </a:t>
            </a:r>
            <a:r>
              <a:rPr lang="fa-IR" sz="2800" dirty="0">
                <a:cs typeface="2  Nazanin" panose="00000400000000000000" pitchFamily="2" charset="-78"/>
              </a:rPr>
              <a:t>اندازه کوچک بدن</a:t>
            </a:r>
          </a:p>
          <a:p>
            <a:pPr marL="0" indent="0" algn="r" rtl="1">
              <a:buNone/>
            </a:pPr>
            <a:r>
              <a:rPr lang="fa-IR" sz="2800" dirty="0">
                <a:cs typeface="2  Nazanin" panose="00000400000000000000" pitchFamily="2" charset="-78"/>
              </a:rPr>
              <a:t>- اندازه بزرگ سر نسبت به کل بدن</a:t>
            </a:r>
            <a:endParaRPr lang="en-US" sz="2800" dirty="0">
              <a:cs typeface="2  Nazanin" panose="00000400000000000000" pitchFamily="2" charset="-78"/>
            </a:endParaRPr>
          </a:p>
        </p:txBody>
      </p:sp>
      <p:pic>
        <p:nvPicPr>
          <p:cNvPr id="4" name="Picture 3"/>
          <p:cNvPicPr>
            <a:picLocks noChangeAspect="1"/>
          </p:cNvPicPr>
          <p:nvPr/>
        </p:nvPicPr>
        <p:blipFill>
          <a:blip r:embed="rId2"/>
          <a:stretch>
            <a:fillRect/>
          </a:stretch>
        </p:blipFill>
        <p:spPr>
          <a:xfrm>
            <a:off x="0" y="0"/>
            <a:ext cx="1761897" cy="2005758"/>
          </a:xfrm>
          <a:prstGeom prst="rect">
            <a:avLst/>
          </a:prstGeom>
        </p:spPr>
      </p:pic>
    </p:spTree>
    <p:extLst>
      <p:ext uri="{BB962C8B-B14F-4D97-AF65-F5344CB8AC3E}">
        <p14:creationId xmlns:p14="http://schemas.microsoft.com/office/powerpoint/2010/main" val="3705580264"/>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نمودار رشد نوزاد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4218" y="1068265"/>
            <a:ext cx="8783782" cy="3809524"/>
          </a:xfrm>
          <a:prstGeom prst="rect">
            <a:avLst/>
          </a:prstGeom>
          <a:noFill/>
          <a:ln>
            <a:noFill/>
          </a:ln>
        </p:spPr>
      </p:pic>
      <p:sp>
        <p:nvSpPr>
          <p:cNvPr id="8" name="Title 1"/>
          <p:cNvSpPr>
            <a:spLocks noGrp="1"/>
          </p:cNvSpPr>
          <p:nvPr>
            <p:ph type="title"/>
          </p:nvPr>
        </p:nvSpPr>
        <p:spPr>
          <a:xfrm>
            <a:off x="2895600" y="764373"/>
            <a:ext cx="8610600" cy="856609"/>
          </a:xfrm>
        </p:spPr>
        <p:txBody>
          <a:bodyPr>
            <a:normAutofit/>
          </a:bodyPr>
          <a:lstStyle/>
          <a:p>
            <a:r>
              <a:rPr lang="fa-IR" sz="3600" dirty="0" smtClean="0">
                <a:solidFill>
                  <a:schemeClr val="accent4">
                    <a:lumMod val="75000"/>
                  </a:schemeClr>
                </a:solidFill>
                <a:cs typeface="B Titr" panose="00000700000000000000" pitchFamily="2" charset="-78"/>
              </a:rPr>
              <a:t>ارزیابی رشد </a:t>
            </a:r>
            <a:r>
              <a:rPr lang="fa-IR" sz="3600" dirty="0">
                <a:solidFill>
                  <a:schemeClr val="accent4">
                    <a:lumMod val="75000"/>
                  </a:schemeClr>
                </a:solidFill>
                <a:cs typeface="B Titr" panose="00000700000000000000" pitchFamily="2" charset="-78"/>
              </a:rPr>
              <a:t>نوزاد نارس</a:t>
            </a:r>
            <a:endParaRPr lang="en-US" sz="3600" dirty="0">
              <a:solidFill>
                <a:schemeClr val="accent4">
                  <a:lumMod val="75000"/>
                </a:schemeClr>
              </a:solidFill>
              <a:cs typeface="B Titr" panose="00000700000000000000" pitchFamily="2" charset="-78"/>
            </a:endParaRPr>
          </a:p>
        </p:txBody>
      </p:sp>
      <p:pic>
        <p:nvPicPr>
          <p:cNvPr id="2" name="Picture 1"/>
          <p:cNvPicPr>
            <a:picLocks noChangeAspect="1"/>
          </p:cNvPicPr>
          <p:nvPr/>
        </p:nvPicPr>
        <p:blipFill>
          <a:blip r:embed="rId3"/>
          <a:stretch>
            <a:fillRect/>
          </a:stretch>
        </p:blipFill>
        <p:spPr>
          <a:xfrm>
            <a:off x="900546" y="5181681"/>
            <a:ext cx="11028218" cy="896190"/>
          </a:xfrm>
          <a:prstGeom prst="rect">
            <a:avLst/>
          </a:prstGeom>
        </p:spPr>
      </p:pic>
      <p:pic>
        <p:nvPicPr>
          <p:cNvPr id="3" name="Picture 2"/>
          <p:cNvPicPr>
            <a:picLocks noChangeAspect="1"/>
          </p:cNvPicPr>
          <p:nvPr/>
        </p:nvPicPr>
        <p:blipFill>
          <a:blip r:embed="rId4"/>
          <a:stretch>
            <a:fillRect/>
          </a:stretch>
        </p:blipFill>
        <p:spPr>
          <a:xfrm>
            <a:off x="0" y="189798"/>
            <a:ext cx="1761897" cy="2005758"/>
          </a:xfrm>
          <a:prstGeom prst="rect">
            <a:avLst/>
          </a:prstGeom>
        </p:spPr>
      </p:pic>
    </p:spTree>
    <p:extLst>
      <p:ext uri="{BB962C8B-B14F-4D97-AF65-F5344CB8AC3E}">
        <p14:creationId xmlns:p14="http://schemas.microsoft.com/office/powerpoint/2010/main" val="2752361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solidFill>
                  <a:schemeClr val="accent5">
                    <a:lumMod val="75000"/>
                  </a:schemeClr>
                </a:solidFill>
                <a:latin typeface="Shabnam"/>
                <a:ea typeface="Calibri" panose="020F0502020204030204" pitchFamily="34" charset="0"/>
                <a:cs typeface="B Titr" panose="00000700000000000000" pitchFamily="2" charset="-78"/>
              </a:rPr>
              <a:t>نمودار رشد نوزاد نارس</a:t>
            </a:r>
            <a:r>
              <a:rPr lang="en-US" dirty="0">
                <a:solidFill>
                  <a:srgbClr val="444444"/>
                </a:solidFill>
                <a:latin typeface="Shabnam"/>
                <a:ea typeface="Calibri" panose="020F0502020204030204" pitchFamily="34" charset="0"/>
                <a:cs typeface="Arial" panose="020B0604020202020204" pitchFamily="34" charset="0"/>
              </a:rPr>
              <a:t/>
            </a:r>
            <a:br>
              <a:rPr lang="en-US" dirty="0">
                <a:solidFill>
                  <a:srgbClr val="444444"/>
                </a:solidFill>
                <a:latin typeface="Shabnam"/>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685800" y="1704109"/>
            <a:ext cx="10820400" cy="4946073"/>
          </a:xfrm>
        </p:spPr>
        <p:txBody>
          <a:bodyPr>
            <a:normAutofit/>
          </a:bodyPr>
          <a:lstStyle/>
          <a:p>
            <a:pPr algn="just" rtl="1">
              <a:lnSpc>
                <a:spcPct val="150000"/>
              </a:lnSpc>
            </a:pPr>
            <a:r>
              <a:rPr lang="ar-SA" sz="3200" dirty="0">
                <a:solidFill>
                  <a:srgbClr val="303030"/>
                </a:solidFill>
                <a:latin typeface="iranyekan"/>
                <a:ea typeface="Times New Roman" panose="02020603050405020304" pitchFamily="18" charset="0"/>
                <a:cs typeface="B Nazanin" panose="00000400000000000000" pitchFamily="2" charset="-78"/>
              </a:rPr>
              <a:t>برای کودکانی که به صورت نارس به دنیا می‌آیند معمولا </a:t>
            </a:r>
            <a:r>
              <a:rPr lang="ar-SA" sz="3200" dirty="0">
                <a:solidFill>
                  <a:srgbClr val="FF0000"/>
                </a:solidFill>
                <a:latin typeface="iranyekan"/>
                <a:ea typeface="Times New Roman" panose="02020603050405020304" pitchFamily="18" charset="0"/>
                <a:cs typeface="B Nazanin" panose="00000400000000000000" pitchFamily="2" charset="-78"/>
              </a:rPr>
              <a:t>در 2 سال اول باید قد و وزن </a:t>
            </a:r>
            <a:r>
              <a:rPr lang="ar-SA" sz="3200" b="1" dirty="0">
                <a:solidFill>
                  <a:srgbClr val="FF0000"/>
                </a:solidFill>
                <a:latin typeface="iranyekan"/>
                <a:ea typeface="Times New Roman" panose="02020603050405020304" pitchFamily="18" charset="0"/>
                <a:cs typeface="B Nazanin" panose="00000400000000000000" pitchFamily="2" charset="-78"/>
              </a:rPr>
              <a:t>براساس سن بارداری رسم </a:t>
            </a:r>
            <a:r>
              <a:rPr lang="ar-SA" sz="3200" dirty="0">
                <a:solidFill>
                  <a:srgbClr val="303030"/>
                </a:solidFill>
                <a:latin typeface="iranyekan"/>
                <a:ea typeface="Times New Roman" panose="02020603050405020304" pitchFamily="18" charset="0"/>
                <a:cs typeface="B Nazanin" panose="00000400000000000000" pitchFamily="2" charset="-78"/>
              </a:rPr>
              <a:t>شود. براین اساس که با کم کردن تعداد هفته‌های نارسی </a:t>
            </a:r>
            <a:r>
              <a:rPr lang="ar-SA" sz="3200" dirty="0" smtClean="0">
                <a:solidFill>
                  <a:srgbClr val="303030"/>
                </a:solidFill>
                <a:latin typeface="iranyekan"/>
                <a:ea typeface="Times New Roman" panose="02020603050405020304" pitchFamily="18" charset="0"/>
                <a:cs typeface="B Nazanin" panose="00000400000000000000" pitchFamily="2" charset="-78"/>
              </a:rPr>
              <a:t>کودک</a:t>
            </a:r>
            <a:r>
              <a:rPr lang="fa-IR" sz="3200" dirty="0" smtClean="0">
                <a:solidFill>
                  <a:srgbClr val="303030"/>
                </a:solidFill>
                <a:latin typeface="iranyekan"/>
                <a:ea typeface="Times New Roman" panose="02020603050405020304" pitchFamily="18" charset="0"/>
                <a:cs typeface="B Nazanin" panose="00000400000000000000" pitchFamily="2" charset="-78"/>
              </a:rPr>
              <a:t>، </a:t>
            </a:r>
            <a:r>
              <a:rPr lang="ar-SA" sz="3200" dirty="0" smtClean="0">
                <a:solidFill>
                  <a:srgbClr val="303030"/>
                </a:solidFill>
                <a:latin typeface="iranyekan"/>
                <a:ea typeface="Times New Roman" panose="02020603050405020304" pitchFamily="18" charset="0"/>
                <a:cs typeface="B Nazanin" panose="00000400000000000000" pitchFamily="2" charset="-78"/>
              </a:rPr>
              <a:t> </a:t>
            </a:r>
            <a:r>
              <a:rPr lang="ar-SA" sz="3200" dirty="0">
                <a:solidFill>
                  <a:srgbClr val="303030"/>
                </a:solidFill>
                <a:latin typeface="iranyekan"/>
                <a:ea typeface="Times New Roman" panose="02020603050405020304" pitchFamily="18" charset="0"/>
                <a:cs typeface="B Nazanin" panose="00000400000000000000" pitchFamily="2" charset="-78"/>
              </a:rPr>
              <a:t>از سن فعلی‌اش می‌توان این تطبیق را انجام داد</a:t>
            </a:r>
            <a:r>
              <a:rPr lang="ar-SA" sz="3200" dirty="0" smtClean="0">
                <a:solidFill>
                  <a:srgbClr val="303030"/>
                </a:solidFill>
                <a:latin typeface="iranyekan"/>
                <a:ea typeface="Times New Roman" panose="02020603050405020304" pitchFamily="18" charset="0"/>
                <a:cs typeface="B Nazanin" panose="00000400000000000000" pitchFamily="2" charset="-78"/>
              </a:rPr>
              <a:t>.</a:t>
            </a:r>
            <a:endParaRPr lang="fa-IR" sz="3200" dirty="0" smtClean="0">
              <a:solidFill>
                <a:srgbClr val="303030"/>
              </a:solidFill>
              <a:latin typeface="iranyekan"/>
              <a:ea typeface="Times New Roman" panose="02020603050405020304" pitchFamily="18" charset="0"/>
              <a:cs typeface="B Nazanin" panose="00000400000000000000" pitchFamily="2" charset="-78"/>
            </a:endParaRPr>
          </a:p>
          <a:p>
            <a:pPr algn="just" rtl="1">
              <a:lnSpc>
                <a:spcPct val="150000"/>
              </a:lnSpc>
            </a:pPr>
            <a:r>
              <a:rPr lang="ar-SA" sz="2800" dirty="0" smtClean="0">
                <a:solidFill>
                  <a:srgbClr val="303030"/>
                </a:solidFill>
                <a:latin typeface="iranyekan"/>
                <a:ea typeface="Times New Roman" panose="02020603050405020304" pitchFamily="18" charset="0"/>
                <a:cs typeface="B Nazanin" panose="00000400000000000000" pitchFamily="2" charset="-78"/>
              </a:rPr>
              <a:t> </a:t>
            </a:r>
            <a:r>
              <a:rPr lang="ar-SA" sz="3200" dirty="0">
                <a:solidFill>
                  <a:srgbClr val="303030"/>
                </a:solidFill>
                <a:latin typeface="iranyekan"/>
                <a:ea typeface="Times New Roman" panose="02020603050405020304" pitchFamily="18" charset="0"/>
                <a:cs typeface="B Nazanin" panose="00000400000000000000" pitchFamily="2" charset="-78"/>
              </a:rPr>
              <a:t>در طول دو سال اول زندگی باید کودک براساس نمودار رشد مخصوص نوزادان نارس رشد کند و از فرمولی خاص برای تعیین نحوه رشد استفاده کرد. اما بعد از 2 سالگی میتوان نحوه رشد کودک را به نمودار رشد استانداردی که وجود دارد منتقل </a:t>
            </a:r>
            <a:r>
              <a:rPr lang="ar-SA" sz="3200" dirty="0" smtClean="0">
                <a:solidFill>
                  <a:srgbClr val="303030"/>
                </a:solidFill>
                <a:latin typeface="iranyekan"/>
                <a:ea typeface="Times New Roman" panose="02020603050405020304" pitchFamily="18" charset="0"/>
                <a:cs typeface="B Nazanin" panose="00000400000000000000" pitchFamily="2" charset="-78"/>
              </a:rPr>
              <a:t>کرد</a:t>
            </a:r>
            <a:r>
              <a:rPr lang="fa-IR" sz="3200" dirty="0" smtClean="0">
                <a:solidFill>
                  <a:srgbClr val="303030"/>
                </a:solidFill>
                <a:latin typeface="iranyekan"/>
                <a:ea typeface="Times New Roman" panose="02020603050405020304" pitchFamily="18" charset="0"/>
                <a:cs typeface="B Nazanin" panose="00000400000000000000" pitchFamily="2" charset="-78"/>
              </a:rPr>
              <a:t>.</a:t>
            </a:r>
            <a:endParaRPr lang="en-US" sz="3200" dirty="0">
              <a:solidFill>
                <a:srgbClr val="303030"/>
              </a:solidFill>
              <a:latin typeface="iranyekan"/>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561958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sz="3600" dirty="0">
                <a:solidFill>
                  <a:srgbClr val="8D65EA">
                    <a:lumMod val="75000"/>
                  </a:srgbClr>
                </a:solidFill>
                <a:cs typeface="2  Titr" panose="00000700000000000000" pitchFamily="2" charset="-78"/>
              </a:rPr>
              <a:t>منحنی های رشد کودکان</a:t>
            </a:r>
            <a:endParaRPr lang="en-US" sz="3600" dirty="0">
              <a:solidFill>
                <a:srgbClr val="8D65EA">
                  <a:lumMod val="75000"/>
                </a:srgbClr>
              </a:solidFill>
              <a:cs typeface="2  Titr" panose="00000700000000000000" pitchFamily="2" charset="-78"/>
            </a:endParaRPr>
          </a:p>
        </p:txBody>
      </p:sp>
      <p:sp>
        <p:nvSpPr>
          <p:cNvPr id="3" name="Content Placeholder 2"/>
          <p:cNvSpPr>
            <a:spLocks noGrp="1"/>
          </p:cNvSpPr>
          <p:nvPr>
            <p:ph idx="1"/>
          </p:nvPr>
        </p:nvSpPr>
        <p:spPr/>
        <p:txBody>
          <a:bodyPr/>
          <a:lstStyle/>
          <a:p>
            <a:pPr algn="just" rtl="1"/>
            <a:r>
              <a:rPr lang="fa-IR" sz="3600" b="1" cap="all" dirty="0">
                <a:solidFill>
                  <a:srgbClr val="8D65EA">
                    <a:lumMod val="75000"/>
                  </a:srgbClr>
                </a:solidFill>
                <a:latin typeface="+mj-lt"/>
                <a:ea typeface="+mj-ea"/>
                <a:cs typeface="2  Nazanin" panose="00000400000000000000" pitchFamily="2" charset="-78"/>
              </a:rPr>
              <a:t>منحنی </a:t>
            </a:r>
            <a:r>
              <a:rPr lang="en-US" sz="2800" b="1" dirty="0">
                <a:solidFill>
                  <a:srgbClr val="8D65EA">
                    <a:lumMod val="75000"/>
                  </a:srgbClr>
                </a:solidFill>
                <a:cs typeface="2  Nazanin" panose="00000400000000000000" pitchFamily="2" charset="-78"/>
              </a:rPr>
              <a:t>intergrowth- 21</a:t>
            </a:r>
            <a:r>
              <a:rPr lang="en-US" sz="2800" dirty="0">
                <a:solidFill>
                  <a:srgbClr val="8D65EA">
                    <a:lumMod val="75000"/>
                  </a:srgbClr>
                </a:solidFill>
                <a:cs typeface="2  Titr" panose="00000700000000000000" pitchFamily="2" charset="-78"/>
              </a:rPr>
              <a:t>st</a:t>
            </a:r>
            <a:r>
              <a:rPr lang="fa-IR" sz="2800" dirty="0">
                <a:solidFill>
                  <a:srgbClr val="8D65EA">
                    <a:lumMod val="75000"/>
                  </a:srgbClr>
                </a:solidFill>
                <a:cs typeface="2  Titr" panose="00000700000000000000" pitchFamily="2" charset="-78"/>
              </a:rPr>
              <a:t> </a:t>
            </a:r>
            <a:endParaRPr lang="en-US" sz="2400" dirty="0"/>
          </a:p>
          <a:p>
            <a:pPr algn="just" rtl="1"/>
            <a:r>
              <a:rPr lang="fa-IR" sz="2800" dirty="0">
                <a:cs typeface="2  Nazanin" panose="00000400000000000000" pitchFamily="2" charset="-78"/>
              </a:rPr>
              <a:t>برای نوزادانی که با سن بارداری کمتر از 37 هفته بدنیا آمدند</a:t>
            </a:r>
          </a:p>
          <a:p>
            <a:pPr algn="just" rtl="1"/>
            <a:r>
              <a:rPr lang="fa-IR" sz="2800" dirty="0">
                <a:cs typeface="2  Nazanin" panose="00000400000000000000" pitchFamily="2" charset="-78"/>
              </a:rPr>
              <a:t>پس از ترخیص از بیمارستان از هفته 28 تا 64 بارداری</a:t>
            </a:r>
          </a:p>
          <a:p>
            <a:pPr algn="just" rtl="1"/>
            <a:endParaRPr lang="fa-IR" dirty="0"/>
          </a:p>
          <a:p>
            <a:pPr algn="just" rtl="1"/>
            <a:r>
              <a:rPr lang="fa-IR" sz="3600" b="1" cap="all" dirty="0" smtClean="0">
                <a:solidFill>
                  <a:srgbClr val="8D65EA">
                    <a:lumMod val="75000"/>
                  </a:srgbClr>
                </a:solidFill>
                <a:latin typeface="+mj-lt"/>
                <a:ea typeface="+mj-ea"/>
                <a:cs typeface="2  Nazanin" panose="00000400000000000000" pitchFamily="2" charset="-78"/>
              </a:rPr>
              <a:t>منحنی </a:t>
            </a:r>
            <a:r>
              <a:rPr lang="fa-IR" sz="3600" b="1" cap="all" dirty="0">
                <a:solidFill>
                  <a:srgbClr val="8D65EA">
                    <a:lumMod val="75000"/>
                  </a:srgbClr>
                </a:solidFill>
                <a:latin typeface="+mj-lt"/>
                <a:ea typeface="+mj-ea"/>
                <a:cs typeface="2  Nazanin" panose="00000400000000000000" pitchFamily="2" charset="-78"/>
              </a:rPr>
              <a:t>های </a:t>
            </a:r>
            <a:r>
              <a:rPr lang="en-US" sz="3600" b="1" cap="all" dirty="0" smtClean="0">
                <a:solidFill>
                  <a:srgbClr val="8D65EA">
                    <a:lumMod val="75000"/>
                  </a:srgbClr>
                </a:solidFill>
                <a:latin typeface="+mj-lt"/>
                <a:ea typeface="+mj-ea"/>
                <a:cs typeface="2  Nazanin" panose="00000400000000000000" pitchFamily="2" charset="-78"/>
              </a:rPr>
              <a:t>MGRS</a:t>
            </a:r>
            <a:endParaRPr lang="fa-IR" sz="3600" b="1" cap="all" dirty="0" smtClean="0">
              <a:solidFill>
                <a:srgbClr val="8D65EA">
                  <a:lumMod val="75000"/>
                </a:srgbClr>
              </a:solidFill>
              <a:latin typeface="+mj-lt"/>
              <a:ea typeface="+mj-ea"/>
              <a:cs typeface="2  Nazanin" panose="00000400000000000000" pitchFamily="2" charset="-78"/>
            </a:endParaRPr>
          </a:p>
          <a:p>
            <a:pPr algn="just" rtl="1"/>
            <a:r>
              <a:rPr lang="fa-IR" sz="2800" dirty="0">
                <a:cs typeface="2  Nazanin" panose="00000400000000000000" pitchFamily="2" charset="-78"/>
              </a:rPr>
              <a:t>برای کودکان ترم </a:t>
            </a:r>
          </a:p>
          <a:p>
            <a:pPr algn="just" rtl="1"/>
            <a:r>
              <a:rPr lang="fa-IR" sz="2800" dirty="0">
                <a:cs typeface="2  Nazanin" panose="00000400000000000000" pitchFamily="2" charset="-78"/>
              </a:rPr>
              <a:t>برای کودکان زود متولد شده پس از  هفته 64 بارداری با محاسبه سن </a:t>
            </a:r>
            <a:r>
              <a:rPr lang="fa-IR" sz="2800" dirty="0" smtClean="0">
                <a:cs typeface="2  Nazanin" panose="00000400000000000000" pitchFamily="2" charset="-78"/>
              </a:rPr>
              <a:t>اصلاح </a:t>
            </a:r>
            <a:r>
              <a:rPr lang="fa-IR" sz="2800" dirty="0">
                <a:cs typeface="2  Nazanin" panose="00000400000000000000" pitchFamily="2" charset="-78"/>
              </a:rPr>
              <a:t>شده</a:t>
            </a:r>
            <a:endParaRPr lang="en-US" sz="2800" dirty="0">
              <a:cs typeface="2  Nazanin" panose="00000400000000000000" pitchFamily="2" charset="-78"/>
            </a:endParaRPr>
          </a:p>
        </p:txBody>
      </p:sp>
      <p:pic>
        <p:nvPicPr>
          <p:cNvPr id="4" name="Picture 3"/>
          <p:cNvPicPr>
            <a:picLocks noChangeAspect="1"/>
          </p:cNvPicPr>
          <p:nvPr/>
        </p:nvPicPr>
        <p:blipFill>
          <a:blip r:embed="rId2"/>
          <a:stretch>
            <a:fillRect/>
          </a:stretch>
        </p:blipFill>
        <p:spPr>
          <a:xfrm>
            <a:off x="0" y="51643"/>
            <a:ext cx="1761897" cy="2005758"/>
          </a:xfrm>
          <a:prstGeom prst="rect">
            <a:avLst/>
          </a:prstGeom>
        </p:spPr>
      </p:pic>
    </p:spTree>
    <p:extLst>
      <p:ext uri="{BB962C8B-B14F-4D97-AF65-F5344CB8AC3E}">
        <p14:creationId xmlns:p14="http://schemas.microsoft.com/office/powerpoint/2010/main" val="1363856469"/>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3153</TotalTime>
  <Words>2566</Words>
  <Application>Microsoft Office PowerPoint</Application>
  <PresentationFormat>Widescreen</PresentationFormat>
  <Paragraphs>432</Paragraphs>
  <Slides>36</Slides>
  <Notes>0</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_MRT_Khodkar</vt:lpstr>
      <vt:lpstr>2  Nazanin</vt:lpstr>
      <vt:lpstr>2  Titr</vt:lpstr>
      <vt:lpstr>Arial</vt:lpstr>
      <vt:lpstr>B Nazanin</vt:lpstr>
      <vt:lpstr>B Titr</vt:lpstr>
      <vt:lpstr>Calibri</vt:lpstr>
      <vt:lpstr>Century Gothic</vt:lpstr>
      <vt:lpstr>iranyekan</vt:lpstr>
      <vt:lpstr>Koodak</vt:lpstr>
      <vt:lpstr>Nazanin</vt:lpstr>
      <vt:lpstr>Shabnam</vt:lpstr>
      <vt:lpstr>Symbol</vt:lpstr>
      <vt:lpstr>Times New Roman</vt:lpstr>
      <vt:lpstr>Vapor Trail</vt:lpstr>
      <vt:lpstr>راهنمای ثبت نمودار رشد نوزادان نارس</vt:lpstr>
      <vt:lpstr>درجهان امروزمابه دليل اشتباهات زيادي كه مرتكب شده ايم،مقصريم اما بزرگترين اشتباه ما يا بهتر بگويم جنايتي كه مرتكب شده ايم بي توجهي به نوزادان وكودكان بوده است.بسياري ازنيازهارا مي توان به بعد موكول كرد اما در مورد كودكان اين چنين نيست زيرا همين لحظه استخوانش درحال تكميل شدن،خونش درحال ساخته شدن وشعور و احساسش درحال رشد است.به همين دليل نيازهايش را نمي توانيم به فردا موكول كنيم  زيرا اسم او امروز است. گابريال ميسترال شاعر شيليايي وبرنده جايزه نوبل در ادبيات</vt:lpstr>
      <vt:lpstr>منظور از پایش رشد کودکان چیست و چه اهمیتی دارد؟</vt:lpstr>
      <vt:lpstr>(development)و  تکامل (growth) رشد</vt:lpstr>
      <vt:lpstr>ارزیابی وزن</vt:lpstr>
      <vt:lpstr>تعرف نوزاد نارس</vt:lpstr>
      <vt:lpstr>ارزیابی رشد نوزاد نارس</vt:lpstr>
      <vt:lpstr>نمودار رشد نوزاد نارس </vt:lpstr>
      <vt:lpstr>منحنی های رشد کودکان</vt:lpstr>
      <vt:lpstr>تعریف سن تقویمی و سن اصلاح شده:</vt:lpstr>
      <vt:lpstr>منحنی intergrowth- 21st </vt:lpstr>
      <vt:lpstr>منحنی intergrowth- 21st </vt:lpstr>
      <vt:lpstr>چگونگی استفاده ازمنحنی های رشد کودکان</vt:lpstr>
      <vt:lpstr>منحنی intergrowth- 21st </vt:lpstr>
      <vt:lpstr>جدول (1):چگونگی استفاده از منحنی های  intergrowth- 21st </vt:lpstr>
      <vt:lpstr>منحنی های(MGRS) The Multicenter Growth Reference  Study</vt:lpstr>
      <vt:lpstr>چگونگی استفاده از منحنی های MGRS در شیرخواران نارس</vt:lpstr>
      <vt:lpstr>جدول (1):چگونگی استفاده از منحنی های  intergrowth- 21st </vt:lpstr>
      <vt:lpstr>تمرین</vt:lpstr>
      <vt:lpstr>مثال 1:</vt:lpstr>
      <vt:lpstr>پاسخ سوال یک:</vt:lpstr>
      <vt:lpstr>مثال 2:</vt:lpstr>
      <vt:lpstr>پاسخ مثال دو :</vt:lpstr>
      <vt:lpstr>محاسبه سن اصلاح شده:</vt:lpstr>
      <vt:lpstr>مثال 3:</vt:lpstr>
      <vt:lpstr>جدول (1):چگونگی استفاده از منحنی های  intergrowth- 21st </vt:lpstr>
      <vt:lpstr>پاسخ به سوال 3</vt:lpstr>
      <vt:lpstr>ادامه پاسخ به سوال 3</vt:lpstr>
      <vt:lpstr>ادامه پاسخ به سوال شماره 3:</vt:lpstr>
      <vt:lpstr>ادامه پاسخ به سوال شماره 3:</vt:lpstr>
      <vt:lpstr>ادامه پاسخ به سوال شماره 3:</vt:lpstr>
      <vt:lpstr>مثال 4:</vt:lpstr>
      <vt:lpstr>جدول (1):چگونگی استفاده از منحنی های  intergrowth- 21st </vt:lpstr>
      <vt:lpstr>پاسخ مثال 4:</vt:lpstr>
      <vt:lpstr>ادامه پاسخ مثال 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نحوه ترسیم نمودار شیرخوار نارس</dc:title>
  <dc:creator>A.R.I</dc:creator>
  <cp:lastModifiedBy>A.R.I</cp:lastModifiedBy>
  <cp:revision>180</cp:revision>
  <dcterms:created xsi:type="dcterms:W3CDTF">2022-01-03T04:52:47Z</dcterms:created>
  <dcterms:modified xsi:type="dcterms:W3CDTF">2025-09-09T03:56:00Z</dcterms:modified>
</cp:coreProperties>
</file>