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3" r:id="rId2"/>
    <p:sldId id="315" r:id="rId3"/>
    <p:sldId id="257" r:id="rId4"/>
    <p:sldId id="258" r:id="rId5"/>
    <p:sldId id="259" r:id="rId6"/>
    <p:sldId id="260" r:id="rId7"/>
    <p:sldId id="261" r:id="rId8"/>
    <p:sldId id="262" r:id="rId9"/>
    <p:sldId id="263" r:id="rId10"/>
    <p:sldId id="264" r:id="rId11"/>
    <p:sldId id="265" r:id="rId12"/>
    <p:sldId id="267" r:id="rId13"/>
    <p:sldId id="269"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4" r:id="rId47"/>
    <p:sldId id="305" r:id="rId48"/>
    <p:sldId id="306" r:id="rId49"/>
    <p:sldId id="307" r:id="rId50"/>
    <p:sldId id="308" r:id="rId51"/>
    <p:sldId id="309" r:id="rId52"/>
    <p:sldId id="310" r:id="rId53"/>
    <p:sldId id="311" r:id="rId54"/>
    <p:sldId id="312" r:id="rId55"/>
    <p:sldId id="313" r:id="rId56"/>
    <p:sldId id="314" r:id="rId57"/>
    <p:sldId id="316"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5FCAFA-9885-4921-AEE2-3228EA18A7FF}"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B8CAE-0080-4800-A8D4-7E9B519B4793}" type="slidenum">
              <a:rPr lang="en-US" smtClean="0"/>
              <a:t>‹#›</a:t>
            </a:fld>
            <a:endParaRPr lang="en-US"/>
          </a:p>
        </p:txBody>
      </p:sp>
    </p:spTree>
    <p:extLst>
      <p:ext uri="{BB962C8B-B14F-4D97-AF65-F5344CB8AC3E}">
        <p14:creationId xmlns:p14="http://schemas.microsoft.com/office/powerpoint/2010/main" val="812624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55FCAFA-9885-4921-AEE2-3228EA18A7FF}"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B8CAE-0080-4800-A8D4-7E9B519B4793}" type="slidenum">
              <a:rPr lang="en-US" smtClean="0"/>
              <a:t>‹#›</a:t>
            </a:fld>
            <a:endParaRPr lang="en-US"/>
          </a:p>
        </p:txBody>
      </p:sp>
    </p:spTree>
    <p:extLst>
      <p:ext uri="{BB962C8B-B14F-4D97-AF65-F5344CB8AC3E}">
        <p14:creationId xmlns:p14="http://schemas.microsoft.com/office/powerpoint/2010/main" val="3441621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55FCAFA-9885-4921-AEE2-3228EA18A7FF}"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B8CAE-0080-4800-A8D4-7E9B519B4793}"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1932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55FCAFA-9885-4921-AEE2-3228EA18A7FF}"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B8CAE-0080-4800-A8D4-7E9B519B4793}" type="slidenum">
              <a:rPr lang="en-US" smtClean="0"/>
              <a:t>‹#›</a:t>
            </a:fld>
            <a:endParaRPr lang="en-US"/>
          </a:p>
        </p:txBody>
      </p:sp>
    </p:spTree>
    <p:extLst>
      <p:ext uri="{BB962C8B-B14F-4D97-AF65-F5344CB8AC3E}">
        <p14:creationId xmlns:p14="http://schemas.microsoft.com/office/powerpoint/2010/main" val="3597208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55FCAFA-9885-4921-AEE2-3228EA18A7FF}"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B8CAE-0080-4800-A8D4-7E9B519B479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68828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55FCAFA-9885-4921-AEE2-3228EA18A7FF}"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B8CAE-0080-4800-A8D4-7E9B519B4793}" type="slidenum">
              <a:rPr lang="en-US" smtClean="0"/>
              <a:t>‹#›</a:t>
            </a:fld>
            <a:endParaRPr lang="en-US"/>
          </a:p>
        </p:txBody>
      </p:sp>
    </p:spTree>
    <p:extLst>
      <p:ext uri="{BB962C8B-B14F-4D97-AF65-F5344CB8AC3E}">
        <p14:creationId xmlns:p14="http://schemas.microsoft.com/office/powerpoint/2010/main" val="1937225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5FCAFA-9885-4921-AEE2-3228EA18A7FF}"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B8CAE-0080-4800-A8D4-7E9B519B4793}" type="slidenum">
              <a:rPr lang="en-US" smtClean="0"/>
              <a:t>‹#›</a:t>
            </a:fld>
            <a:endParaRPr lang="en-US"/>
          </a:p>
        </p:txBody>
      </p:sp>
    </p:spTree>
    <p:extLst>
      <p:ext uri="{BB962C8B-B14F-4D97-AF65-F5344CB8AC3E}">
        <p14:creationId xmlns:p14="http://schemas.microsoft.com/office/powerpoint/2010/main" val="1475405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5FCAFA-9885-4921-AEE2-3228EA18A7FF}"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B8CAE-0080-4800-A8D4-7E9B519B4793}" type="slidenum">
              <a:rPr lang="en-US" smtClean="0"/>
              <a:t>‹#›</a:t>
            </a:fld>
            <a:endParaRPr lang="en-US"/>
          </a:p>
        </p:txBody>
      </p:sp>
    </p:spTree>
    <p:extLst>
      <p:ext uri="{BB962C8B-B14F-4D97-AF65-F5344CB8AC3E}">
        <p14:creationId xmlns:p14="http://schemas.microsoft.com/office/powerpoint/2010/main" val="4144517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5FCAFA-9885-4921-AEE2-3228EA18A7FF}"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B8CAE-0080-4800-A8D4-7E9B519B4793}" type="slidenum">
              <a:rPr lang="en-US" smtClean="0"/>
              <a:t>‹#›</a:t>
            </a:fld>
            <a:endParaRPr lang="en-US"/>
          </a:p>
        </p:txBody>
      </p:sp>
    </p:spTree>
    <p:extLst>
      <p:ext uri="{BB962C8B-B14F-4D97-AF65-F5344CB8AC3E}">
        <p14:creationId xmlns:p14="http://schemas.microsoft.com/office/powerpoint/2010/main" val="789565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55FCAFA-9885-4921-AEE2-3228EA18A7FF}"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B8CAE-0080-4800-A8D4-7E9B519B4793}" type="slidenum">
              <a:rPr lang="en-US" smtClean="0"/>
              <a:t>‹#›</a:t>
            </a:fld>
            <a:endParaRPr lang="en-US"/>
          </a:p>
        </p:txBody>
      </p:sp>
    </p:spTree>
    <p:extLst>
      <p:ext uri="{BB962C8B-B14F-4D97-AF65-F5344CB8AC3E}">
        <p14:creationId xmlns:p14="http://schemas.microsoft.com/office/powerpoint/2010/main" val="1171521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5FCAFA-9885-4921-AEE2-3228EA18A7FF}" type="datetimeFigureOut">
              <a:rPr lang="en-US" smtClean="0"/>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2B8CAE-0080-4800-A8D4-7E9B519B4793}" type="slidenum">
              <a:rPr lang="en-US" smtClean="0"/>
              <a:t>‹#›</a:t>
            </a:fld>
            <a:endParaRPr lang="en-US"/>
          </a:p>
        </p:txBody>
      </p:sp>
    </p:spTree>
    <p:extLst>
      <p:ext uri="{BB962C8B-B14F-4D97-AF65-F5344CB8AC3E}">
        <p14:creationId xmlns:p14="http://schemas.microsoft.com/office/powerpoint/2010/main" val="1522093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5FCAFA-9885-4921-AEE2-3228EA18A7FF}" type="datetimeFigureOut">
              <a:rPr lang="en-US" smtClean="0"/>
              <a:t>7/31/2024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2B8CAE-0080-4800-A8D4-7E9B519B4793}" type="slidenum">
              <a:rPr lang="en-US" smtClean="0"/>
              <a:t>‹#›</a:t>
            </a:fld>
            <a:endParaRPr lang="en-US"/>
          </a:p>
        </p:txBody>
      </p:sp>
    </p:spTree>
    <p:extLst>
      <p:ext uri="{BB962C8B-B14F-4D97-AF65-F5344CB8AC3E}">
        <p14:creationId xmlns:p14="http://schemas.microsoft.com/office/powerpoint/2010/main" val="1653953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5FCAFA-9885-4921-AEE2-3228EA18A7FF}" type="datetimeFigureOut">
              <a:rPr lang="en-US" smtClean="0"/>
              <a:t>7/31/2024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2B8CAE-0080-4800-A8D4-7E9B519B4793}" type="slidenum">
              <a:rPr lang="en-US" smtClean="0"/>
              <a:t>‹#›</a:t>
            </a:fld>
            <a:endParaRPr lang="en-US"/>
          </a:p>
        </p:txBody>
      </p:sp>
    </p:spTree>
    <p:extLst>
      <p:ext uri="{BB962C8B-B14F-4D97-AF65-F5344CB8AC3E}">
        <p14:creationId xmlns:p14="http://schemas.microsoft.com/office/powerpoint/2010/main" val="4102522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5FCAFA-9885-4921-AEE2-3228EA18A7FF}" type="datetimeFigureOut">
              <a:rPr lang="en-US" smtClean="0"/>
              <a:t>7/31/2024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2B8CAE-0080-4800-A8D4-7E9B519B4793}" type="slidenum">
              <a:rPr lang="en-US" smtClean="0"/>
              <a:t>‹#›</a:t>
            </a:fld>
            <a:endParaRPr lang="en-US"/>
          </a:p>
        </p:txBody>
      </p:sp>
    </p:spTree>
    <p:extLst>
      <p:ext uri="{BB962C8B-B14F-4D97-AF65-F5344CB8AC3E}">
        <p14:creationId xmlns:p14="http://schemas.microsoft.com/office/powerpoint/2010/main" val="3327543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5FCAFA-9885-4921-AEE2-3228EA18A7FF}" type="datetimeFigureOut">
              <a:rPr lang="en-US" smtClean="0"/>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2B8CAE-0080-4800-A8D4-7E9B519B4793}" type="slidenum">
              <a:rPr lang="en-US" smtClean="0"/>
              <a:t>‹#›</a:t>
            </a:fld>
            <a:endParaRPr lang="en-US"/>
          </a:p>
        </p:txBody>
      </p:sp>
    </p:spTree>
    <p:extLst>
      <p:ext uri="{BB962C8B-B14F-4D97-AF65-F5344CB8AC3E}">
        <p14:creationId xmlns:p14="http://schemas.microsoft.com/office/powerpoint/2010/main" val="1694954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55FCAFA-9885-4921-AEE2-3228EA18A7FF}" type="datetimeFigureOut">
              <a:rPr lang="en-US" smtClean="0"/>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2B8CAE-0080-4800-A8D4-7E9B519B4793}" type="slidenum">
              <a:rPr lang="en-US" smtClean="0"/>
              <a:t>‹#›</a:t>
            </a:fld>
            <a:endParaRPr lang="en-US"/>
          </a:p>
        </p:txBody>
      </p:sp>
    </p:spTree>
    <p:extLst>
      <p:ext uri="{BB962C8B-B14F-4D97-AF65-F5344CB8AC3E}">
        <p14:creationId xmlns:p14="http://schemas.microsoft.com/office/powerpoint/2010/main" val="2930427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55FCAFA-9885-4921-AEE2-3228EA18A7FF}" type="datetimeFigureOut">
              <a:rPr lang="en-US" smtClean="0"/>
              <a:t>7/31/2024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02B8CAE-0080-4800-A8D4-7E9B519B4793}" type="slidenum">
              <a:rPr lang="en-US" smtClean="0"/>
              <a:t>‹#›</a:t>
            </a:fld>
            <a:endParaRPr lang="en-US"/>
          </a:p>
        </p:txBody>
      </p:sp>
    </p:spTree>
    <p:extLst>
      <p:ext uri="{BB962C8B-B14F-4D97-AF65-F5344CB8AC3E}">
        <p14:creationId xmlns:p14="http://schemas.microsoft.com/office/powerpoint/2010/main" val="4230815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9108" y="1965435"/>
            <a:ext cx="7766936" cy="2343807"/>
          </a:xfrm>
        </p:spPr>
        <p:txBody>
          <a:bodyPr/>
          <a:lstStyle/>
          <a:p>
            <a:pPr algn="ctr"/>
            <a:r>
              <a:rPr lang="fa-IR" sz="4400" dirty="0">
                <a:solidFill>
                  <a:schemeClr val="tx1">
                    <a:lumMod val="50000"/>
                    <a:lumOff val="50000"/>
                  </a:schemeClr>
                </a:solidFill>
                <a:cs typeface="B Titr" panose="00000700000000000000" pitchFamily="2" charset="-78"/>
              </a:rPr>
              <a:t>قوانین ومقررات اداری واستخدامی</a:t>
            </a:r>
            <a:br>
              <a:rPr lang="fa-IR" sz="4400" dirty="0">
                <a:solidFill>
                  <a:schemeClr val="tx1">
                    <a:lumMod val="50000"/>
                    <a:lumOff val="50000"/>
                  </a:schemeClr>
                </a:solidFill>
                <a:cs typeface="B Nazanin" panose="00000400000000000000" pitchFamily="2" charset="-78"/>
              </a:rPr>
            </a:br>
            <a:r>
              <a:rPr lang="fa-IR" sz="3200" b="1" dirty="0">
                <a:solidFill>
                  <a:schemeClr val="tx1">
                    <a:lumMod val="50000"/>
                    <a:lumOff val="50000"/>
                  </a:schemeClr>
                </a:solidFill>
                <a:cs typeface="B Nazanin" panose="00000400000000000000" pitchFamily="2" charset="-78"/>
              </a:rPr>
              <a:t>تهیه شده توسط:</a:t>
            </a:r>
            <a:br>
              <a:rPr lang="fa-IR" sz="4400" dirty="0">
                <a:solidFill>
                  <a:schemeClr val="tx1">
                    <a:lumMod val="50000"/>
                    <a:lumOff val="50000"/>
                  </a:schemeClr>
                </a:solidFill>
                <a:cs typeface="B Nazanin" panose="00000400000000000000" pitchFamily="2" charset="-78"/>
              </a:rPr>
            </a:br>
            <a:r>
              <a:rPr lang="fa-IR" sz="2400" b="1" dirty="0">
                <a:solidFill>
                  <a:schemeClr val="tx1">
                    <a:lumMod val="50000"/>
                    <a:lumOff val="50000"/>
                  </a:schemeClr>
                </a:solidFill>
                <a:cs typeface="B Nazanin" panose="00000400000000000000" pitchFamily="2" charset="-78"/>
              </a:rPr>
              <a:t>کارگزینی شبکه بهداشت و درمان خوانسار</a:t>
            </a:r>
            <a:br>
              <a:rPr lang="en-US" sz="2400" b="1" dirty="0">
                <a:solidFill>
                  <a:schemeClr val="tx1">
                    <a:lumMod val="50000"/>
                    <a:lumOff val="50000"/>
                  </a:schemeClr>
                </a:solidFill>
                <a:cs typeface="B Nazanin" panose="00000400000000000000" pitchFamily="2" charset="-78"/>
              </a:rPr>
            </a:br>
            <a:r>
              <a:rPr lang="fa-IR" sz="2400" b="1" dirty="0">
                <a:solidFill>
                  <a:schemeClr val="tx1">
                    <a:lumMod val="50000"/>
                    <a:lumOff val="50000"/>
                  </a:schemeClr>
                </a:solidFill>
                <a:cs typeface="B Nazanin" panose="00000400000000000000" pitchFamily="2" charset="-78"/>
              </a:rPr>
              <a:t>مرداد1402</a:t>
            </a:r>
            <a:endParaRPr lang="en-US" sz="2400" b="1" dirty="0">
              <a:solidFill>
                <a:schemeClr val="tx1">
                  <a:lumMod val="50000"/>
                  <a:lumOff val="50000"/>
                </a:schemeClr>
              </a:solidFill>
              <a:cs typeface="B Nazanin" panose="00000400000000000000" pitchFamily="2" charset="-78"/>
            </a:endParaRPr>
          </a:p>
        </p:txBody>
      </p:sp>
    </p:spTree>
    <p:extLst>
      <p:ext uri="{BB962C8B-B14F-4D97-AF65-F5344CB8AC3E}">
        <p14:creationId xmlns:p14="http://schemas.microsoft.com/office/powerpoint/2010/main" val="963288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034345" cy="6858000"/>
          </a:xfrm>
        </p:spPr>
      </p:pic>
    </p:spTree>
    <p:extLst>
      <p:ext uri="{BB962C8B-B14F-4D97-AF65-F5344CB8AC3E}">
        <p14:creationId xmlns:p14="http://schemas.microsoft.com/office/powerpoint/2010/main" val="2720092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18427" cy="6936828"/>
          </a:xfrm>
        </p:spPr>
      </p:pic>
    </p:spTree>
    <p:extLst>
      <p:ext uri="{BB962C8B-B14F-4D97-AF65-F5344CB8AC3E}">
        <p14:creationId xmlns:p14="http://schemas.microsoft.com/office/powerpoint/2010/main" val="4020420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7714488" cy="1143000"/>
          </a:xfrm>
        </p:spPr>
        <p:txBody>
          <a:bodyPr>
            <a:normAutofit/>
          </a:bodyPr>
          <a:lstStyle/>
          <a:p>
            <a:pPr algn="ctr"/>
            <a:r>
              <a:rPr lang="fa-IR" dirty="0">
                <a:cs typeface="B Titr" pitchFamily="2" charset="-78"/>
              </a:rPr>
              <a:t>آئین نامه و دستورالعمل مرخصی ها</a:t>
            </a:r>
            <a:endParaRPr lang="fa-IR" dirty="0"/>
          </a:p>
        </p:txBody>
      </p:sp>
      <p:sp>
        <p:nvSpPr>
          <p:cNvPr id="3" name="Content Placeholder 2"/>
          <p:cNvSpPr>
            <a:spLocks noGrp="1"/>
          </p:cNvSpPr>
          <p:nvPr>
            <p:ph idx="1"/>
          </p:nvPr>
        </p:nvSpPr>
        <p:spPr>
          <a:xfrm>
            <a:off x="1114097" y="1412777"/>
            <a:ext cx="9107047" cy="5064223"/>
          </a:xfrm>
        </p:spPr>
        <p:txBody>
          <a:bodyPr>
            <a:normAutofit/>
          </a:bodyPr>
          <a:lstStyle/>
          <a:p>
            <a:pPr algn="justLow" rtl="1">
              <a:buNone/>
            </a:pPr>
            <a:endParaRPr lang="fa-IR" b="1" dirty="0">
              <a:solidFill>
                <a:srgbClr val="7030A0"/>
              </a:solidFill>
              <a:cs typeface="B Mitra" pitchFamily="2" charset="-78"/>
            </a:endParaRPr>
          </a:p>
          <a:p>
            <a:pPr marL="596646" indent="-514350" algn="justLow" rtl="1">
              <a:buFont typeface="+mj-lt"/>
              <a:buAutoNum type="arabicParenR"/>
            </a:pPr>
            <a:r>
              <a:rPr lang="fa-IR" b="1" dirty="0">
                <a:solidFill>
                  <a:srgbClr val="7030A0"/>
                </a:solidFill>
                <a:cs typeface="B Mitra" pitchFamily="2" charset="-78"/>
              </a:rPr>
              <a:t>استحقاقی </a:t>
            </a:r>
            <a:r>
              <a:rPr lang="fa-IR" sz="1800" b="1" dirty="0">
                <a:solidFill>
                  <a:srgbClr val="7030A0"/>
                </a:solidFill>
                <a:cs typeface="B Mitra" pitchFamily="2" charset="-78"/>
              </a:rPr>
              <a:t>(روزانه – ساعتی)                         </a:t>
            </a:r>
          </a:p>
          <a:p>
            <a:pPr marL="596646" indent="-514350" algn="justLow" rtl="1">
              <a:buFont typeface="+mj-lt"/>
              <a:buAutoNum type="arabicParenR"/>
            </a:pPr>
            <a:r>
              <a:rPr lang="fa-IR" b="1" dirty="0">
                <a:solidFill>
                  <a:srgbClr val="7030A0"/>
                </a:solidFill>
                <a:cs typeface="B Mitra" pitchFamily="2" charset="-78"/>
              </a:rPr>
              <a:t>استعلاجی</a:t>
            </a:r>
          </a:p>
          <a:p>
            <a:pPr marL="596646" indent="-514350" algn="justLow" rtl="1">
              <a:buFont typeface="+mj-lt"/>
              <a:buAutoNum type="arabicParenR"/>
            </a:pPr>
            <a:r>
              <a:rPr lang="fa-IR" b="1" dirty="0">
                <a:solidFill>
                  <a:srgbClr val="7030A0"/>
                </a:solidFill>
                <a:cs typeface="B Mitra" pitchFamily="2" charset="-78"/>
              </a:rPr>
              <a:t>مراقبت و شیردهی            </a:t>
            </a:r>
          </a:p>
          <a:p>
            <a:pPr marL="596646" indent="-514350" algn="justLow" rtl="1">
              <a:buFont typeface="+mj-lt"/>
              <a:buAutoNum type="arabicParenR"/>
            </a:pPr>
            <a:r>
              <a:rPr lang="fa-IR" b="1" dirty="0">
                <a:solidFill>
                  <a:srgbClr val="7030A0"/>
                </a:solidFill>
                <a:cs typeface="B Mitra" pitchFamily="2" charset="-78"/>
              </a:rPr>
              <a:t>تشویقی حج تمتع     </a:t>
            </a:r>
            <a:r>
              <a:rPr lang="en-US" b="1" dirty="0">
                <a:solidFill>
                  <a:srgbClr val="7030A0"/>
                </a:solidFill>
                <a:cs typeface="B Mitra" pitchFamily="2" charset="-78"/>
              </a:rPr>
              <a:t> </a:t>
            </a:r>
            <a:r>
              <a:rPr lang="fa-IR" b="1" dirty="0">
                <a:solidFill>
                  <a:srgbClr val="7030A0"/>
                </a:solidFill>
                <a:cs typeface="B Mitra" pitchFamily="2" charset="-78"/>
              </a:rPr>
              <a:t>                                                         </a:t>
            </a:r>
          </a:p>
          <a:p>
            <a:pPr marL="596646" indent="-514350" algn="justLow" rtl="1">
              <a:buFont typeface="+mj-lt"/>
              <a:buAutoNum type="arabicParenR"/>
            </a:pPr>
            <a:r>
              <a:rPr lang="fa-IR" b="1" dirty="0">
                <a:solidFill>
                  <a:srgbClr val="7030A0"/>
                </a:solidFill>
                <a:cs typeface="B Mitra" pitchFamily="2" charset="-78"/>
              </a:rPr>
              <a:t>اضطراري</a:t>
            </a:r>
            <a:r>
              <a:rPr lang="fa-IR" sz="1800" b="1" dirty="0">
                <a:solidFill>
                  <a:srgbClr val="7030A0"/>
                </a:solidFill>
                <a:cs typeface="B Mitra" pitchFamily="2" charset="-78"/>
              </a:rPr>
              <a:t> (فوت بستگان درجه یک ،ازدواج)</a:t>
            </a:r>
          </a:p>
          <a:p>
            <a:pPr marL="596646" indent="-514350" algn="justLow" rtl="1">
              <a:buFont typeface="+mj-lt"/>
              <a:buAutoNum type="arabicParenR"/>
            </a:pPr>
            <a:r>
              <a:rPr lang="fa-IR" b="1" dirty="0">
                <a:solidFill>
                  <a:srgbClr val="7030A0"/>
                </a:solidFill>
                <a:cs typeface="B Mitra" pitchFamily="2" charset="-78"/>
              </a:rPr>
              <a:t>اشعه	        				</a:t>
            </a:r>
          </a:p>
          <a:p>
            <a:pPr marL="596646" indent="-514350" algn="justLow" rtl="1">
              <a:buFont typeface="+mj-lt"/>
              <a:buAutoNum type="arabicParenR"/>
            </a:pPr>
            <a:r>
              <a:rPr lang="fa-IR" b="1" dirty="0">
                <a:solidFill>
                  <a:srgbClr val="7030A0"/>
                </a:solidFill>
                <a:cs typeface="B Mitra" pitchFamily="2" charset="-78"/>
              </a:rPr>
              <a:t>بدون حقوق</a:t>
            </a:r>
            <a:r>
              <a:rPr lang="fa-IR" sz="1800" b="1" dirty="0">
                <a:solidFill>
                  <a:srgbClr val="7030A0"/>
                </a:solidFill>
                <a:cs typeface="B Mitra" pitchFamily="2" charset="-78"/>
              </a:rPr>
              <a:t>(ماده 78 آیین نامه اداری و ...،ادامه تحصیل،بدون محدودیت زمان ، به تبعیت از همسر)</a:t>
            </a:r>
            <a:endParaRPr lang="fa-IR" b="1" dirty="0">
              <a:solidFill>
                <a:srgbClr val="7030A0"/>
              </a:solidFill>
              <a:cs typeface="B Mitra" pitchFamily="2" charset="-78"/>
            </a:endParaRPr>
          </a:p>
        </p:txBody>
      </p:sp>
    </p:spTree>
    <p:extLst>
      <p:ext uri="{BB962C8B-B14F-4D97-AF65-F5344CB8AC3E}">
        <p14:creationId xmlns:p14="http://schemas.microsoft.com/office/powerpoint/2010/main" val="113042414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74638"/>
            <a:ext cx="7790688" cy="1143000"/>
          </a:xfrm>
        </p:spPr>
        <p:txBody>
          <a:bodyPr>
            <a:noAutofit/>
          </a:bodyPr>
          <a:lstStyle/>
          <a:p>
            <a:pPr algn="ctr"/>
            <a:r>
              <a:rPr lang="fa-IR" sz="2800" dirty="0">
                <a:solidFill>
                  <a:srgbClr val="002060"/>
                </a:solidFill>
                <a:cs typeface="B Titr" pitchFamily="2" charset="-78"/>
              </a:rPr>
              <a:t>مرخصی استحقاقی</a:t>
            </a:r>
          </a:p>
        </p:txBody>
      </p:sp>
      <p:sp>
        <p:nvSpPr>
          <p:cNvPr id="5" name="Content Placeholder 4"/>
          <p:cNvSpPr>
            <a:spLocks noGrp="1"/>
          </p:cNvSpPr>
          <p:nvPr>
            <p:ph idx="1"/>
          </p:nvPr>
        </p:nvSpPr>
        <p:spPr>
          <a:xfrm>
            <a:off x="2514600" y="1600200"/>
            <a:ext cx="8001000" cy="4781128"/>
          </a:xfrm>
        </p:spPr>
        <p:txBody>
          <a:bodyPr>
            <a:noAutofit/>
          </a:bodyPr>
          <a:lstStyle/>
          <a:p>
            <a:pPr marL="539496" indent="-457200" algn="just" rtl="1"/>
            <a:r>
              <a:rPr lang="fa-IR" sz="2200" b="1" dirty="0">
                <a:solidFill>
                  <a:schemeClr val="accent2"/>
                </a:solidFill>
                <a:cs typeface="B Mitra" pitchFamily="2" charset="-78"/>
              </a:rPr>
              <a:t>  </a:t>
            </a:r>
            <a:r>
              <a:rPr lang="fa-IR" sz="2200" b="1" dirty="0">
                <a:solidFill>
                  <a:srgbClr val="7030A0"/>
                </a:solidFill>
                <a:cs typeface="B Mitra" pitchFamily="2" charset="-78"/>
              </a:rPr>
              <a:t>این مرخصی از نخستین ماه خدمت کارمند به نسبت مدت خدمت به ازای هر ماه 2/5 روز تعلق می گیرد.</a:t>
            </a:r>
          </a:p>
          <a:p>
            <a:pPr marL="539496" indent="-457200" algn="just" rtl="1">
              <a:buNone/>
            </a:pPr>
            <a:endParaRPr lang="fa-IR" sz="2200" b="1" dirty="0">
              <a:solidFill>
                <a:srgbClr val="7030A0"/>
              </a:solidFill>
              <a:cs typeface="B Mitra" pitchFamily="2" charset="-78"/>
            </a:endParaRPr>
          </a:p>
          <a:p>
            <a:pPr marL="539496" indent="-457200" algn="just" rtl="1"/>
            <a:r>
              <a:rPr lang="fa-IR" sz="2200" b="1" dirty="0">
                <a:solidFill>
                  <a:srgbClr val="7030A0"/>
                </a:solidFill>
                <a:cs typeface="B Mitra" pitchFamily="2" charset="-78"/>
              </a:rPr>
              <a:t>میزان استفاده برای کارمندان رسمی، رسمی آزمایشی، پیمانی، مشمولین قانون خدمت پزشکان و پیراپزشکان و اتباع بیگانه و قرارداد کار معین:</a:t>
            </a:r>
          </a:p>
          <a:p>
            <a:pPr algn="ctr" rtl="1">
              <a:buNone/>
            </a:pPr>
            <a:r>
              <a:rPr lang="fa-IR" sz="2200" b="1" dirty="0">
                <a:solidFill>
                  <a:srgbClr val="C00000"/>
                </a:solidFill>
                <a:cs typeface="B Mitra" pitchFamily="2" charset="-78"/>
              </a:rPr>
              <a:t>             30 روز در سال با استفاده از حقوق و مزایا</a:t>
            </a:r>
          </a:p>
          <a:p>
            <a:pPr algn="just" rtl="1">
              <a:buNone/>
            </a:pPr>
            <a:r>
              <a:rPr lang="fa-IR" sz="2200" b="1" dirty="0">
                <a:solidFill>
                  <a:srgbClr val="7030A0"/>
                </a:solidFill>
                <a:cs typeface="B Mitra" pitchFamily="2" charset="-78"/>
              </a:rPr>
              <a:t>تذکر: حداکثر نیمی از مرخصی کارمندان در هر سال قابل ذخیره شدن است.</a:t>
            </a:r>
          </a:p>
          <a:p>
            <a:pPr algn="just" rtl="1">
              <a:buNone/>
            </a:pPr>
            <a:endParaRPr lang="fa-IR" sz="2200" b="1" dirty="0">
              <a:solidFill>
                <a:srgbClr val="7030A0"/>
              </a:solidFill>
              <a:cs typeface="B Mitra" pitchFamily="2" charset="-78"/>
            </a:endParaRPr>
          </a:p>
          <a:p>
            <a:pPr algn="just" rtl="1"/>
            <a:r>
              <a:rPr lang="fa-IR" sz="2200" b="1" dirty="0">
                <a:solidFill>
                  <a:srgbClr val="7030A0"/>
                </a:solidFill>
                <a:cs typeface="B Mitra" pitchFamily="2" charset="-78"/>
              </a:rPr>
              <a:t>میزان استفاده برای مشمولین قانون کار و قرارداد مشاغل کارگری :</a:t>
            </a:r>
          </a:p>
          <a:p>
            <a:pPr algn="ctr" rtl="1">
              <a:buNone/>
            </a:pPr>
            <a:r>
              <a:rPr lang="fa-IR" sz="2200" b="1" dirty="0">
                <a:solidFill>
                  <a:srgbClr val="C00000"/>
                </a:solidFill>
                <a:cs typeface="B Mitra" pitchFamily="2" charset="-78"/>
              </a:rPr>
              <a:t>26 روز کاری در سال با استفاده از حقوق و مزایا (ماده 64 قانون کار)</a:t>
            </a:r>
          </a:p>
          <a:p>
            <a:pPr algn="r" rtl="1">
              <a:buNone/>
            </a:pPr>
            <a:r>
              <a:rPr lang="fa-IR" sz="2200" b="1" dirty="0">
                <a:solidFill>
                  <a:srgbClr val="7030A0"/>
                </a:solidFill>
                <a:cs typeface="B Mitra" pitchFamily="2" charset="-78"/>
              </a:rPr>
              <a:t>تذکر: حداکثر  </a:t>
            </a:r>
            <a:r>
              <a:rPr lang="fa-IR" sz="2200" b="1" u="sng" dirty="0">
                <a:solidFill>
                  <a:srgbClr val="7030A0"/>
                </a:solidFill>
                <a:cs typeface="B Mitra" pitchFamily="2" charset="-78"/>
              </a:rPr>
              <a:t>9</a:t>
            </a:r>
            <a:r>
              <a:rPr lang="fa-IR" sz="2200" b="1" dirty="0">
                <a:solidFill>
                  <a:srgbClr val="7030A0"/>
                </a:solidFill>
                <a:cs typeface="B Mitra" pitchFamily="2" charset="-78"/>
              </a:rPr>
              <a:t> روز از مرخصی این افراد در هر سال قابل ذخیره شدن است.</a:t>
            </a:r>
          </a:p>
          <a:p>
            <a:pPr algn="ctr" rtl="1">
              <a:buNone/>
            </a:pPr>
            <a:endParaRPr lang="en-US" sz="2200" b="1" dirty="0">
              <a:solidFill>
                <a:srgbClr val="C00000"/>
              </a:solidFill>
              <a:cs typeface="B Mitra" pitchFamily="2" charset="-78"/>
            </a:endParaRPr>
          </a:p>
        </p:txBody>
      </p:sp>
    </p:spTree>
    <p:extLst>
      <p:ext uri="{BB962C8B-B14F-4D97-AF65-F5344CB8AC3E}">
        <p14:creationId xmlns:p14="http://schemas.microsoft.com/office/powerpoint/2010/main" val="2579604687"/>
      </p:ext>
    </p:extLst>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0" y="2286000"/>
            <a:ext cx="7772400" cy="3962400"/>
          </a:xfrm>
        </p:spPr>
        <p:txBody>
          <a:bodyPr>
            <a:normAutofit/>
          </a:bodyPr>
          <a:lstStyle/>
          <a:p>
            <a:pPr algn="justLow" rtl="1"/>
            <a:r>
              <a:rPr lang="fa-IR" sz="2400" b="1" dirty="0">
                <a:solidFill>
                  <a:srgbClr val="7030A0"/>
                </a:solidFill>
                <a:cs typeface="B Mitra" pitchFamily="2" charset="-78"/>
              </a:rPr>
              <a:t>استفاده از مرخصی استحقاقی منوط به ارائه تقاضای کارمند و موافقت مسئول مربوطه می باشد.</a:t>
            </a:r>
          </a:p>
          <a:p>
            <a:pPr algn="justLow" rtl="1"/>
            <a:endParaRPr lang="fa-IR" sz="2400" b="1" dirty="0">
              <a:solidFill>
                <a:srgbClr val="7030A0"/>
              </a:solidFill>
              <a:cs typeface="B Mitra" pitchFamily="2" charset="-78"/>
            </a:endParaRPr>
          </a:p>
          <a:p>
            <a:pPr algn="justLow" rtl="1"/>
            <a:endParaRPr lang="fa-IR" sz="2400" b="1" dirty="0">
              <a:solidFill>
                <a:srgbClr val="7030A0"/>
              </a:solidFill>
              <a:cs typeface="B Mitra" pitchFamily="2" charset="-78"/>
            </a:endParaRPr>
          </a:p>
          <a:p>
            <a:pPr algn="justLow" rtl="1"/>
            <a:r>
              <a:rPr lang="fa-IR" sz="2400" b="1" dirty="0">
                <a:solidFill>
                  <a:srgbClr val="7030A0"/>
                </a:solidFill>
                <a:cs typeface="B Mitra" pitchFamily="2" charset="-78"/>
              </a:rPr>
              <a:t>کارمندان می توانند به هر میزان از ذخیره مرخصی استحقاقی خود پس از موافقت مسئول مربوطه استفاده نمایند . ( ازسال 1391 به بعد )</a:t>
            </a:r>
            <a:endParaRPr lang="en-US" sz="2400" b="1" dirty="0">
              <a:solidFill>
                <a:srgbClr val="7030A0"/>
              </a:solidFill>
              <a:cs typeface="B Mitra" pitchFamily="2" charset="-78"/>
            </a:endParaRPr>
          </a:p>
        </p:txBody>
      </p:sp>
    </p:spTree>
    <p:extLst>
      <p:ext uri="{BB962C8B-B14F-4D97-AF65-F5344CB8AC3E}">
        <p14:creationId xmlns:p14="http://schemas.microsoft.com/office/powerpoint/2010/main" val="2467425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990600"/>
            <a:ext cx="7696200" cy="5562600"/>
          </a:xfrm>
        </p:spPr>
        <p:txBody>
          <a:bodyPr>
            <a:normAutofit/>
          </a:bodyPr>
          <a:lstStyle/>
          <a:p>
            <a:pPr algn="just" rtl="1"/>
            <a:r>
              <a:rPr lang="fa-IR" sz="2400" b="1" dirty="0">
                <a:solidFill>
                  <a:srgbClr val="7030A0"/>
                </a:solidFill>
                <a:cs typeface="B Mitra" pitchFamily="2" charset="-78"/>
              </a:rPr>
              <a:t> موسسه موظف است ترتیبی اتخاذ نماید تا امکان استفاده کارمندان از مرخصی استحقاقی سالیانه به میزان استحقاق در زمان مناسب و حداکثر تا پایان همان سال فراهم گردد و با درخواست آنان در این زمینه موافقت نماید.</a:t>
            </a:r>
          </a:p>
          <a:p>
            <a:pPr algn="just" rtl="1"/>
            <a:endParaRPr lang="en-US" sz="2400" b="1" dirty="0">
              <a:solidFill>
                <a:srgbClr val="7030A0"/>
              </a:solidFill>
              <a:cs typeface="B Mitra" pitchFamily="2" charset="-78"/>
            </a:endParaRPr>
          </a:p>
          <a:p>
            <a:pPr algn="just" rtl="1"/>
            <a:r>
              <a:rPr lang="fa-IR" sz="2400" b="1" dirty="0">
                <a:solidFill>
                  <a:srgbClr val="7030A0"/>
                </a:solidFill>
                <a:cs typeface="B Mitra" pitchFamily="2" charset="-78"/>
              </a:rPr>
              <a:t>تعطیلات رسمی بین مرخصی های استحقاقی جزء مرخصی محسوب نمی شود. ( ازسال 1388 به بعد )</a:t>
            </a:r>
          </a:p>
          <a:p>
            <a:pPr algn="just" rtl="1"/>
            <a:endParaRPr lang="fa-IR" sz="2400" b="1" dirty="0">
              <a:solidFill>
                <a:srgbClr val="7030A0"/>
              </a:solidFill>
              <a:cs typeface="B Mitra" pitchFamily="2" charset="-78"/>
            </a:endParaRPr>
          </a:p>
          <a:p>
            <a:pPr algn="just" rtl="1"/>
            <a:r>
              <a:rPr lang="fa-IR" sz="2400" b="1" dirty="0">
                <a:solidFill>
                  <a:srgbClr val="7030A0"/>
                </a:solidFill>
                <a:cs typeface="B Mitra" pitchFamily="2" charset="-78"/>
              </a:rPr>
              <a:t>انصراف از مرخصی استحقاقی تحصیل شده با اعلام کارمند و موافقت مسئول واحد امکان پذیر می باشد.</a:t>
            </a:r>
            <a:endParaRPr lang="en-US" sz="2400" b="1" dirty="0">
              <a:solidFill>
                <a:srgbClr val="7030A0"/>
              </a:solidFill>
              <a:cs typeface="B Mitra" pitchFamily="2" charset="-78"/>
            </a:endParaRPr>
          </a:p>
        </p:txBody>
      </p:sp>
    </p:spTree>
    <p:extLst>
      <p:ext uri="{BB962C8B-B14F-4D97-AF65-F5344CB8AC3E}">
        <p14:creationId xmlns:p14="http://schemas.microsoft.com/office/powerpoint/2010/main" val="1908102040"/>
      </p:ext>
    </p:extLst>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838201"/>
            <a:ext cx="7696200" cy="5287963"/>
          </a:xfrm>
        </p:spPr>
        <p:txBody>
          <a:bodyPr>
            <a:normAutofit/>
          </a:bodyPr>
          <a:lstStyle/>
          <a:p>
            <a:pPr algn="just" rtl="1">
              <a:buNone/>
            </a:pPr>
            <a:endParaRPr lang="fa-IR" sz="2400" b="1" dirty="0">
              <a:solidFill>
                <a:srgbClr val="7030A0"/>
              </a:solidFill>
              <a:cs typeface="B Mitra" pitchFamily="2" charset="-78"/>
            </a:endParaRPr>
          </a:p>
          <a:p>
            <a:pPr algn="justLow" rtl="1"/>
            <a:r>
              <a:rPr lang="fa-IR" sz="2400" b="1" dirty="0">
                <a:solidFill>
                  <a:srgbClr val="7030A0"/>
                </a:solidFill>
                <a:cs typeface="B Mitra" pitchFamily="2" charset="-78"/>
              </a:rPr>
              <a:t>استفاده از مرخصی استحقاقی در ایام خدمت نیمه وقت و تقلیل ساعت کاری طبق مقررات مربوطه به کارمندان تمام وقت می باشد. </a:t>
            </a:r>
          </a:p>
          <a:p>
            <a:pPr algn="justLow" rtl="1"/>
            <a:endParaRPr lang="fa-IR" sz="2400" b="1" dirty="0">
              <a:solidFill>
                <a:srgbClr val="7030A0"/>
              </a:solidFill>
              <a:cs typeface="B Mitra" pitchFamily="2" charset="-78"/>
            </a:endParaRPr>
          </a:p>
          <a:p>
            <a:pPr algn="justLow" rtl="1"/>
            <a:r>
              <a:rPr lang="fa-IR" sz="2400" b="1" dirty="0">
                <a:solidFill>
                  <a:srgbClr val="7030A0"/>
                </a:solidFill>
                <a:cs typeface="B Mitra" pitchFamily="2" charset="-78"/>
              </a:rPr>
              <a:t>کارمندی که در حال مرخصی استحقاقی است می تواند تقاضا کند مرخصی او تمدید شود در صورت موافقت مسئول مربوطه تاریخ شروع مرخصی اخیر بلافاصله بعد از انقضای مرخصی قبلی خواهد بود.</a:t>
            </a:r>
          </a:p>
          <a:p>
            <a:pPr algn="justLow" rtl="1"/>
            <a:endParaRPr lang="fa-IR" sz="2400" b="1" dirty="0">
              <a:solidFill>
                <a:srgbClr val="7030A0"/>
              </a:solidFill>
              <a:cs typeface="B Mitra" pitchFamily="2" charset="-78"/>
            </a:endParaRPr>
          </a:p>
          <a:p>
            <a:pPr algn="justLow" rtl="1"/>
            <a:r>
              <a:rPr lang="fa-IR" sz="2400" b="1" dirty="0">
                <a:solidFill>
                  <a:srgbClr val="7030A0"/>
                </a:solidFill>
                <a:cs typeface="B Mitra" pitchFamily="2" charset="-78"/>
              </a:rPr>
              <a:t>درصورت عدم موافقت مسئول مربوطه و یا عدم وصول نظریه وی، کارمند مکلف است در پایان مدت مرخصی در محل خدمت خود حاضر شود.</a:t>
            </a:r>
            <a:endParaRPr lang="en-US" sz="2400" b="1" dirty="0">
              <a:solidFill>
                <a:srgbClr val="7030A0"/>
              </a:solidFill>
              <a:cs typeface="B Mitra" pitchFamily="2" charset="-78"/>
            </a:endParaRPr>
          </a:p>
          <a:p>
            <a:pPr algn="just" rtl="1">
              <a:buNone/>
            </a:pPr>
            <a:endParaRPr lang="fa-IR" sz="2400" b="1" dirty="0">
              <a:solidFill>
                <a:srgbClr val="7030A0"/>
              </a:solidFill>
              <a:cs typeface="B Mitra" pitchFamily="2" charset="-78"/>
            </a:endParaRPr>
          </a:p>
        </p:txBody>
      </p:sp>
    </p:spTree>
    <p:extLst>
      <p:ext uri="{BB962C8B-B14F-4D97-AF65-F5344CB8AC3E}">
        <p14:creationId xmlns:p14="http://schemas.microsoft.com/office/powerpoint/2010/main" val="3995536338"/>
      </p:ext>
    </p:extLst>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0" y="533401"/>
            <a:ext cx="8001000" cy="5729957"/>
          </a:xfrm>
        </p:spPr>
        <p:txBody>
          <a:bodyPr>
            <a:normAutofit/>
          </a:bodyPr>
          <a:lstStyle/>
          <a:p>
            <a:pPr algn="just" rtl="1"/>
            <a:r>
              <a:rPr lang="fa-IR" sz="2400" b="1" dirty="0">
                <a:solidFill>
                  <a:srgbClr val="7030A0"/>
                </a:solidFill>
                <a:cs typeface="B Mitra" pitchFamily="2" charset="-78"/>
              </a:rPr>
              <a:t>حفظ پست سازمانی کارمندی که در حال استفاده از مرخصی استحقاقی است الزامی می باشد. و در این مدت مسئول مربوطه وظایف او را به کارمند یا کارمندان دیگر محول می کند.</a:t>
            </a:r>
            <a:endParaRPr lang="en-US" sz="2400" b="1" dirty="0">
              <a:solidFill>
                <a:srgbClr val="7030A0"/>
              </a:solidFill>
              <a:cs typeface="B Mitra" pitchFamily="2" charset="-78"/>
            </a:endParaRPr>
          </a:p>
          <a:p>
            <a:pPr algn="just" rtl="1">
              <a:buNone/>
            </a:pPr>
            <a:endParaRPr lang="fa-IR" sz="2400" b="1" dirty="0">
              <a:solidFill>
                <a:srgbClr val="7030A0"/>
              </a:solidFill>
              <a:cs typeface="B Mitra" pitchFamily="2" charset="-78"/>
            </a:endParaRPr>
          </a:p>
          <a:p>
            <a:pPr algn="just" rtl="1"/>
            <a:r>
              <a:rPr lang="fa-IR" sz="2400" b="1" dirty="0">
                <a:solidFill>
                  <a:srgbClr val="7030A0"/>
                </a:solidFill>
                <a:cs typeface="B Mitra" pitchFamily="2" charset="-78"/>
              </a:rPr>
              <a:t>موافقت با تقاضای مرخصی استحقاقی استفاده نشده مستخدمین در هنگام بازنشستگی با رعایت مقررات مربوطه الزامی است و دراین مورد حفظ پست سازمانی مستخدم ضروری نمی باشد.</a:t>
            </a:r>
            <a:endParaRPr lang="en-US" sz="2400" b="1" dirty="0">
              <a:solidFill>
                <a:srgbClr val="7030A0"/>
              </a:solidFill>
              <a:cs typeface="B Mitra" pitchFamily="2" charset="-78"/>
            </a:endParaRPr>
          </a:p>
          <a:p>
            <a:pPr algn="just" rtl="1">
              <a:buNone/>
            </a:pPr>
            <a:endParaRPr lang="fa-IR" sz="2400" b="1" dirty="0">
              <a:solidFill>
                <a:srgbClr val="7030A0"/>
              </a:solidFill>
              <a:cs typeface="B Mitra" pitchFamily="2" charset="-78"/>
            </a:endParaRPr>
          </a:p>
          <a:p>
            <a:pPr algn="just" rtl="1"/>
            <a:r>
              <a:rPr lang="fa-IR" sz="2400" b="1" dirty="0">
                <a:solidFill>
                  <a:srgbClr val="7030A0"/>
                </a:solidFill>
                <a:cs typeface="B Mitra" pitchFamily="2" charset="-78"/>
              </a:rPr>
              <a:t>به مرخصی استعلاجی که از چهار ماه تجاوز نماید نسبت به مدت زائد بر چهار ماه ، به دوران مرخصی بدون حقوق ، آمادگی به خدمت ، تعلیق ، برکناری از خدمت ، انفصال ، خدمت زیر پرچم و غیبت موجه مرخصی استحقاقی تعلق نمی گیرد.</a:t>
            </a:r>
            <a:endParaRPr lang="en-US" sz="2400" b="1" dirty="0">
              <a:solidFill>
                <a:srgbClr val="7030A0"/>
              </a:solidFill>
              <a:cs typeface="B Mitra" pitchFamily="2" charset="-78"/>
            </a:endParaRPr>
          </a:p>
          <a:p>
            <a:pPr algn="just" rtl="1">
              <a:buNone/>
            </a:pPr>
            <a:r>
              <a:rPr lang="fa-IR" sz="2400" b="1" dirty="0">
                <a:solidFill>
                  <a:srgbClr val="7030A0"/>
                </a:solidFill>
                <a:cs typeface="B Mitra" pitchFamily="2" charset="-78"/>
              </a:rPr>
              <a:t>تبصره:مرخصی زایمان مشمول محدودیت مندرج در این ماده نخواهد بود.</a:t>
            </a:r>
            <a:endParaRPr lang="en-US" sz="2400" b="1" dirty="0">
              <a:solidFill>
                <a:srgbClr val="7030A0"/>
              </a:solidFill>
              <a:cs typeface="B Mitra" pitchFamily="2" charset="-78"/>
            </a:endParaRPr>
          </a:p>
          <a:p>
            <a:pPr algn="just" rtl="1">
              <a:buNone/>
            </a:pPr>
            <a:endParaRPr lang="fa-IR" sz="2800" b="1" dirty="0">
              <a:solidFill>
                <a:srgbClr val="7030A0"/>
              </a:solidFill>
              <a:cs typeface="B Mitra" pitchFamily="2" charset="-78"/>
            </a:endParaRPr>
          </a:p>
        </p:txBody>
      </p:sp>
    </p:spTree>
    <p:extLst>
      <p:ext uri="{BB962C8B-B14F-4D97-AF65-F5344CB8AC3E}">
        <p14:creationId xmlns:p14="http://schemas.microsoft.com/office/powerpoint/2010/main" val="2749887464"/>
      </p:ext>
    </p:extLst>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2514600" y="914400"/>
            <a:ext cx="7943088" cy="5334000"/>
          </a:xfrm>
        </p:spPr>
        <p:txBody>
          <a:bodyPr>
            <a:normAutofit/>
          </a:bodyPr>
          <a:lstStyle/>
          <a:p>
            <a:pPr algn="justLow" rtl="1">
              <a:buNone/>
            </a:pPr>
            <a:r>
              <a:rPr lang="fa-IR" sz="2400" b="1" dirty="0">
                <a:solidFill>
                  <a:srgbClr val="7030A0"/>
                </a:solidFill>
                <a:cs typeface="B Mitra" pitchFamily="2" charset="-78"/>
              </a:rPr>
              <a:t>    </a:t>
            </a:r>
          </a:p>
          <a:p>
            <a:pPr algn="justLow" rtl="1"/>
            <a:r>
              <a:rPr lang="fa-IR" sz="2400" b="1" dirty="0">
                <a:solidFill>
                  <a:srgbClr val="7030A0"/>
                </a:solidFill>
                <a:cs typeface="B Mitra" pitchFamily="2" charset="-78"/>
              </a:rPr>
              <a:t>باز خرید مرخصی استحقاقی ذخیره شده با درخواست کارمند در طول هر دوره ده ساله خدمتی، فقط برای یک بار در هر دوره، و درصورت وجود اعتبار پس از تصویب در هیات رئیسه موسسه بلامانع می باشد.موسسه موظف است مرخصی بازخرید شده را از مجموع ذخیره مرخصی استحقاقی کارمند کسر نماید. (ازسال 1391 به بعد)</a:t>
            </a:r>
          </a:p>
          <a:p>
            <a:pPr algn="justLow" rtl="1">
              <a:buNone/>
            </a:pPr>
            <a:endParaRPr lang="en-US" sz="2400" b="1" dirty="0">
              <a:solidFill>
                <a:srgbClr val="7030A0"/>
              </a:solidFill>
              <a:cs typeface="B Mitra" pitchFamily="2" charset="-78"/>
            </a:endParaRPr>
          </a:p>
          <a:p>
            <a:pPr algn="justLow" rtl="1"/>
            <a:r>
              <a:rPr lang="fa-IR" sz="2400" b="1" dirty="0">
                <a:solidFill>
                  <a:srgbClr val="7030A0"/>
                </a:solidFill>
                <a:cs typeface="B Mitra" pitchFamily="2" charset="-78"/>
              </a:rPr>
              <a:t>کارگزینی موسسه مکلف است نسبت به اعلام مانده ذخیره مرخصی استحقاقی سالیانه کارمندان حداکثر تا پایان اردیبهشت ماه سال بعد اقدام نماید.</a:t>
            </a:r>
            <a:endParaRPr lang="en-US" sz="2400" b="1" dirty="0">
              <a:solidFill>
                <a:srgbClr val="7030A0"/>
              </a:solidFill>
              <a:cs typeface="B Mitra" pitchFamily="2" charset="-78"/>
            </a:endParaRPr>
          </a:p>
          <a:p>
            <a:pPr algn="justLow" rtl="1">
              <a:buNone/>
            </a:pPr>
            <a:endParaRPr lang="fa-IR" sz="2400" b="1" dirty="0">
              <a:solidFill>
                <a:srgbClr val="7030A0"/>
              </a:solidFill>
              <a:cs typeface="B Mitra" pitchFamily="2" charset="-78"/>
            </a:endParaRPr>
          </a:p>
        </p:txBody>
      </p:sp>
    </p:spTree>
    <p:extLst>
      <p:ext uri="{BB962C8B-B14F-4D97-AF65-F5344CB8AC3E}">
        <p14:creationId xmlns:p14="http://schemas.microsoft.com/office/powerpoint/2010/main" val="4036616497"/>
      </p:ext>
    </p:extLst>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514600" y="762000"/>
            <a:ext cx="7943088" cy="5486400"/>
          </a:xfrm>
        </p:spPr>
        <p:txBody>
          <a:bodyPr>
            <a:normAutofit/>
          </a:bodyPr>
          <a:lstStyle/>
          <a:p>
            <a:pPr algn="just" rtl="1">
              <a:buNone/>
            </a:pPr>
            <a:endParaRPr lang="fa-IR" sz="2400" b="1" dirty="0">
              <a:solidFill>
                <a:srgbClr val="7030A0"/>
              </a:solidFill>
              <a:cs typeface="B Mitra" pitchFamily="2" charset="-78"/>
            </a:endParaRPr>
          </a:p>
          <a:p>
            <a:pPr algn="just" rtl="1"/>
            <a:r>
              <a:rPr lang="fa-IR" sz="2400" b="1" dirty="0">
                <a:solidFill>
                  <a:srgbClr val="7030A0"/>
                </a:solidFill>
                <a:cs typeface="B Mitra" pitchFamily="2" charset="-78"/>
              </a:rPr>
              <a:t>موسسه می تواند درصورت تقاضای کارمندان مشمول قرارداد کار معین نسبت به بازخرید پانزده روز مرخصی ذخیره سالیانه در پایان هر سال اقدام نماید.</a:t>
            </a:r>
          </a:p>
          <a:p>
            <a:pPr algn="just" rtl="1"/>
            <a:endParaRPr lang="fa-IR" sz="2400" b="1" dirty="0">
              <a:solidFill>
                <a:srgbClr val="7030A0"/>
              </a:solidFill>
              <a:cs typeface="B Mitra" pitchFamily="2" charset="-78"/>
            </a:endParaRPr>
          </a:p>
          <a:p>
            <a:pPr algn="just" rtl="1"/>
            <a:r>
              <a:rPr lang="fa-IR" sz="2400" b="1" dirty="0">
                <a:solidFill>
                  <a:srgbClr val="7030A0"/>
                </a:solidFill>
                <a:cs typeface="B Mitra" pitchFamily="2" charset="-78"/>
              </a:rPr>
              <a:t>بازخرید ذخیره مرخصی کارمندان مشمولان قرارداد کار معین بر اساس حقوق و مزایای مندرج در آخرین قرارداد منعقده تعیین می گردد.</a:t>
            </a:r>
          </a:p>
          <a:p>
            <a:pPr algn="just" rtl="1"/>
            <a:endParaRPr lang="fa-IR" sz="2400" b="1" dirty="0">
              <a:solidFill>
                <a:srgbClr val="7030A0"/>
              </a:solidFill>
              <a:cs typeface="B Mitra" pitchFamily="2" charset="-78"/>
            </a:endParaRPr>
          </a:p>
          <a:p>
            <a:pPr algn="just" rtl="1"/>
            <a:r>
              <a:rPr lang="fa-IR" sz="2400" b="1" dirty="0">
                <a:solidFill>
                  <a:srgbClr val="7030A0"/>
                </a:solidFill>
                <a:cs typeface="B Mitra" pitchFamily="2" charset="-78"/>
              </a:rPr>
              <a:t> درصورت استخدام یا تبدیل وضعیت استخدامی کارمندان مشمول قرارداد کار معین به وضعیت پیمانی، مرخصی های استحقاقی ذخیره شده کماکان قابل ذخیره خواهد بود.</a:t>
            </a:r>
          </a:p>
        </p:txBody>
      </p:sp>
    </p:spTree>
    <p:extLst>
      <p:ext uri="{BB962C8B-B14F-4D97-AF65-F5344CB8AC3E}">
        <p14:creationId xmlns:p14="http://schemas.microsoft.com/office/powerpoint/2010/main" val="3101437364"/>
      </p:ext>
    </p:extLst>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اهداف رفتاری</a:t>
            </a:r>
            <a:endParaRPr lang="en-US" dirty="0"/>
          </a:p>
        </p:txBody>
      </p:sp>
      <p:sp>
        <p:nvSpPr>
          <p:cNvPr id="3" name="Content Placeholder 2"/>
          <p:cNvSpPr>
            <a:spLocks noGrp="1"/>
          </p:cNvSpPr>
          <p:nvPr>
            <p:ph idx="1"/>
          </p:nvPr>
        </p:nvSpPr>
        <p:spPr/>
        <p:txBody>
          <a:bodyPr/>
          <a:lstStyle/>
          <a:p>
            <a:pPr algn="r" rtl="1"/>
            <a:r>
              <a:rPr lang="fa-IR" dirty="0"/>
              <a:t>فراگیران بتوانند قوانین و مقررات استخدام و انواع حالات مستخدم را توضیح دهند.</a:t>
            </a:r>
          </a:p>
          <a:p>
            <a:pPr algn="r" rtl="1"/>
            <a:r>
              <a:rPr lang="fa-IR" dirty="0"/>
              <a:t>فراگیران بتوانند منشور اخلاقی کارکنان و سازمان را بیان کنند</a:t>
            </a:r>
          </a:p>
          <a:p>
            <a:pPr algn="r" rtl="1"/>
            <a:r>
              <a:rPr lang="fa-IR" dirty="0"/>
              <a:t>فراگیران بتوانند آئین نامه ها و دستورالعمل های مرخصی را شرح دهند.</a:t>
            </a:r>
          </a:p>
          <a:p>
            <a:pPr algn="r" rtl="1"/>
            <a:r>
              <a:rPr lang="fa-IR" dirty="0"/>
              <a:t>فراگیران با عناوین تخلفات اداری آشنا شوند.</a:t>
            </a:r>
          </a:p>
          <a:p>
            <a:pPr algn="r" rtl="1"/>
            <a:r>
              <a:rPr lang="fa-IR" dirty="0"/>
              <a:t>فراگیریان بتوانند قوانین بازنشستگی و تامین اجتماعی را بیان کنند.</a:t>
            </a:r>
          </a:p>
          <a:p>
            <a:pPr algn="r" rtl="1"/>
            <a:r>
              <a:rPr lang="fa-IR" dirty="0"/>
              <a:t>فراگیران بتوانند نحوه کار با سامانه کسری را تمرین  کنند.</a:t>
            </a:r>
            <a:endParaRPr lang="en-US" dirty="0"/>
          </a:p>
        </p:txBody>
      </p:sp>
    </p:spTree>
    <p:extLst>
      <p:ext uri="{BB962C8B-B14F-4D97-AF65-F5344CB8AC3E}">
        <p14:creationId xmlns:p14="http://schemas.microsoft.com/office/powerpoint/2010/main" val="4149138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762000"/>
            <a:ext cx="7943088" cy="5486400"/>
          </a:xfrm>
        </p:spPr>
        <p:txBody>
          <a:bodyPr>
            <a:normAutofit/>
          </a:bodyPr>
          <a:lstStyle/>
          <a:p>
            <a:pPr algn="just" rtl="1">
              <a:buNone/>
            </a:pPr>
            <a:endParaRPr lang="fa-IR" sz="2400" b="1" dirty="0">
              <a:solidFill>
                <a:srgbClr val="7030A0"/>
              </a:solidFill>
              <a:cs typeface="B Mitra" pitchFamily="2" charset="-78"/>
            </a:endParaRPr>
          </a:p>
          <a:p>
            <a:pPr algn="justLow" rtl="1"/>
            <a:r>
              <a:rPr lang="fa-IR" sz="2400" b="1" dirty="0">
                <a:solidFill>
                  <a:srgbClr val="7030A0"/>
                </a:solidFill>
                <a:cs typeface="B Mitra" pitchFamily="2" charset="-78"/>
              </a:rPr>
              <a:t>درصورتی که مشمولین قانون خدمت پزشکان و پیراپزشکان در حین انجام طرح به خدمت پیمانی موسسه پذیرفته شوند مدت مرخصی استحقاقی استفاده نشده آنان قابل ذخیره خواهد بود.</a:t>
            </a:r>
          </a:p>
          <a:p>
            <a:pPr algn="justLow" rtl="1">
              <a:buNone/>
            </a:pPr>
            <a:endParaRPr lang="en-US" sz="2400" b="1" dirty="0">
              <a:solidFill>
                <a:srgbClr val="7030A0"/>
              </a:solidFill>
              <a:cs typeface="B Mitra" pitchFamily="2" charset="-78"/>
            </a:endParaRPr>
          </a:p>
          <a:p>
            <a:pPr algn="justLow" rtl="1"/>
            <a:r>
              <a:rPr lang="fa-IR" sz="2400" b="1" dirty="0">
                <a:solidFill>
                  <a:srgbClr val="7030A0"/>
                </a:solidFill>
                <a:cs typeface="B Mitra" pitchFamily="2" charset="-78"/>
              </a:rPr>
              <a:t>مشمولین برنامه پزشک خانواده سالی سی روز مرخصی استحقاقی دارند که صرفا پانزده روز مرخصی پزشکان خانواده و ماماهای طرف قرارداد قابل بازخرید می باشد.</a:t>
            </a:r>
          </a:p>
          <a:p>
            <a:pPr algn="justLow" rtl="1">
              <a:buNone/>
            </a:pPr>
            <a:endParaRPr lang="fa-IR" sz="2400" b="1" dirty="0">
              <a:solidFill>
                <a:srgbClr val="7030A0"/>
              </a:solidFill>
              <a:cs typeface="B Mitra" pitchFamily="2" charset="-78"/>
            </a:endParaRPr>
          </a:p>
          <a:p>
            <a:pPr algn="justLow" rtl="1"/>
            <a:r>
              <a:rPr lang="fa-IR" sz="2400" b="1" dirty="0">
                <a:solidFill>
                  <a:srgbClr val="7030A0"/>
                </a:solidFill>
                <a:cs typeface="B Mitra" pitchFamily="2" charset="-78"/>
              </a:rPr>
              <a:t>ذخیره مرخصی استحقاقی جانبازان حالت اشتغال و کارکنانی که از ماموریت آموزشی استفاده می کنند همانند پرسنل عادی می باشد.</a:t>
            </a:r>
            <a:endParaRPr lang="en-US" sz="2400" b="1" dirty="0">
              <a:solidFill>
                <a:srgbClr val="7030A0"/>
              </a:solidFill>
              <a:cs typeface="B Mitra" pitchFamily="2" charset="-78"/>
            </a:endParaRPr>
          </a:p>
        </p:txBody>
      </p:sp>
    </p:spTree>
    <p:extLst>
      <p:ext uri="{BB962C8B-B14F-4D97-AF65-F5344CB8AC3E}">
        <p14:creationId xmlns:p14="http://schemas.microsoft.com/office/powerpoint/2010/main" val="4246763563"/>
      </p:ext>
    </p:extLst>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1371600"/>
            <a:ext cx="7943088" cy="4876800"/>
          </a:xfrm>
        </p:spPr>
        <p:txBody>
          <a:bodyPr>
            <a:normAutofit/>
          </a:bodyPr>
          <a:lstStyle/>
          <a:p>
            <a:pPr algn="just" rtl="1">
              <a:buNone/>
            </a:pPr>
            <a:endParaRPr lang="fa-IR" sz="2400" b="1" dirty="0">
              <a:solidFill>
                <a:srgbClr val="7030A0"/>
              </a:solidFill>
              <a:cs typeface="B Mitra" pitchFamily="2" charset="-78"/>
            </a:endParaRPr>
          </a:p>
          <a:p>
            <a:pPr algn="justLow" rtl="1"/>
            <a:r>
              <a:rPr lang="fa-IR" sz="2400" b="1" dirty="0">
                <a:solidFill>
                  <a:srgbClr val="7030A0"/>
                </a:solidFill>
                <a:cs typeface="B Mitra" pitchFamily="2" charset="-78"/>
              </a:rPr>
              <a:t>به کارمندی که در حال استفاده از مرخصی استحقاقی بیمار شود مطابق با مقررات مرخصی استعلاجی رفتار خواهد شد و مرخصی استحقاقی استفاده نشده وی برگشت داده می شود.</a:t>
            </a:r>
          </a:p>
          <a:p>
            <a:pPr algn="justLow" rtl="1">
              <a:buNone/>
            </a:pPr>
            <a:endParaRPr lang="fa-IR" sz="2400" b="1" dirty="0">
              <a:solidFill>
                <a:srgbClr val="7030A0"/>
              </a:solidFill>
              <a:cs typeface="B Mitra" pitchFamily="2" charset="-78"/>
            </a:endParaRPr>
          </a:p>
          <a:p>
            <a:pPr algn="justLow" rtl="1"/>
            <a:r>
              <a:rPr lang="fa-IR" sz="2400" b="1" dirty="0">
                <a:solidFill>
                  <a:srgbClr val="7030A0"/>
                </a:solidFill>
                <a:cs typeface="B Mitra" pitchFamily="2" charset="-78"/>
              </a:rPr>
              <a:t>وجوه مربوط به مرخصی های استحقاقی ذخیره شده کارمند فوت شده به وراث قانونی وی پرداخت خواهد شد.</a:t>
            </a:r>
          </a:p>
          <a:p>
            <a:pPr algn="justLow" rtl="1"/>
            <a:endParaRPr lang="fa-IR" sz="2400" b="1" dirty="0">
              <a:solidFill>
                <a:srgbClr val="7030A0"/>
              </a:solidFill>
              <a:cs typeface="B Mitra" pitchFamily="2" charset="-78"/>
            </a:endParaRPr>
          </a:p>
          <a:p>
            <a:pPr algn="justLow" rtl="1"/>
            <a:endParaRPr lang="fa-IR" sz="2400" b="1" dirty="0">
              <a:solidFill>
                <a:srgbClr val="7030A0"/>
              </a:solidFill>
              <a:cs typeface="B Mitra" pitchFamily="2" charset="-78"/>
            </a:endParaRPr>
          </a:p>
        </p:txBody>
      </p:sp>
    </p:spTree>
    <p:extLst>
      <p:ext uri="{BB962C8B-B14F-4D97-AF65-F5344CB8AC3E}">
        <p14:creationId xmlns:p14="http://schemas.microsoft.com/office/powerpoint/2010/main" val="1543120445"/>
      </p:ext>
    </p:extLst>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1371600"/>
            <a:ext cx="7943088" cy="4876800"/>
          </a:xfrm>
        </p:spPr>
        <p:txBody>
          <a:bodyPr>
            <a:normAutofit/>
          </a:bodyPr>
          <a:lstStyle/>
          <a:p>
            <a:pPr algn="just" rtl="1">
              <a:buNone/>
            </a:pPr>
            <a:endParaRPr lang="fa-IR" sz="2400" b="1" dirty="0">
              <a:solidFill>
                <a:srgbClr val="7030A0"/>
              </a:solidFill>
              <a:cs typeface="B Mitra" pitchFamily="2" charset="-78"/>
            </a:endParaRPr>
          </a:p>
          <a:p>
            <a:pPr algn="justLow" rtl="1"/>
            <a:r>
              <a:rPr lang="fa-IR" sz="2400" b="1" dirty="0">
                <a:solidFill>
                  <a:srgbClr val="7030A0"/>
                </a:solidFill>
                <a:cs typeface="B Mitra" pitchFamily="2" charset="-78"/>
              </a:rPr>
              <a:t>در صورت اعلام نیاز موسسه در شرایط اضطراری مانند حوادث غیر مترقبه (تشخیص سایر موارد شرایط اضطراری به عهده رئیس موسسه می باشد) به خدمات کارمندی که در حال استفاده از مرخصی استخقاقی می باشد، مرخصی لغو و کارمند موظف است در محل خدمت خود حاضر گردد.</a:t>
            </a:r>
          </a:p>
          <a:p>
            <a:pPr algn="justLow" rtl="1"/>
            <a:r>
              <a:rPr lang="fa-IR" sz="2400" b="1" dirty="0">
                <a:solidFill>
                  <a:srgbClr val="7030A0"/>
                </a:solidFill>
                <a:cs typeface="B Mitra" pitchFamily="2" charset="-78"/>
              </a:rPr>
              <a:t>مرخصی استحقاقی لغو شده در همان سال قابل استفاده می باشد و در غیر این صورت علاوه بر مدت مجاز ذخیره استحقاقی سالیانه، قابل ذخیره خواهد بود. </a:t>
            </a:r>
          </a:p>
          <a:p>
            <a:pPr algn="justLow" rtl="1"/>
            <a:endParaRPr lang="fa-IR" sz="2400" b="1" dirty="0">
              <a:solidFill>
                <a:srgbClr val="7030A0"/>
              </a:solidFill>
              <a:cs typeface="B Mitra" pitchFamily="2" charset="-78"/>
            </a:endParaRPr>
          </a:p>
          <a:p>
            <a:pPr algn="justLow" rtl="1"/>
            <a:endParaRPr lang="fa-IR" sz="2400" b="1" dirty="0">
              <a:solidFill>
                <a:srgbClr val="7030A0"/>
              </a:solidFill>
              <a:cs typeface="B Mitra" pitchFamily="2" charset="-78"/>
            </a:endParaRPr>
          </a:p>
        </p:txBody>
      </p:sp>
    </p:spTree>
    <p:extLst>
      <p:ext uri="{BB962C8B-B14F-4D97-AF65-F5344CB8AC3E}">
        <p14:creationId xmlns:p14="http://schemas.microsoft.com/office/powerpoint/2010/main" val="4277034415"/>
      </p:ext>
    </p:extLst>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800" dirty="0">
                <a:solidFill>
                  <a:srgbClr val="002060"/>
                </a:solidFill>
                <a:cs typeface="B Titr" pitchFamily="2" charset="-78"/>
              </a:rPr>
              <a:t>مرخصی کمتر از یک روز</a:t>
            </a:r>
          </a:p>
        </p:txBody>
      </p:sp>
      <p:sp>
        <p:nvSpPr>
          <p:cNvPr id="3" name="Content Placeholder 2"/>
          <p:cNvSpPr>
            <a:spLocks noGrp="1"/>
          </p:cNvSpPr>
          <p:nvPr>
            <p:ph idx="1"/>
          </p:nvPr>
        </p:nvSpPr>
        <p:spPr/>
        <p:txBody>
          <a:bodyPr>
            <a:normAutofit lnSpcReduction="10000"/>
          </a:bodyPr>
          <a:lstStyle/>
          <a:p>
            <a:pPr algn="just" rtl="1"/>
            <a:r>
              <a:rPr lang="fa-IR" sz="2400" b="1" dirty="0">
                <a:solidFill>
                  <a:srgbClr val="7030A0"/>
                </a:solidFill>
                <a:cs typeface="B Mitra" pitchFamily="2" charset="-78"/>
              </a:rPr>
              <a:t>مرخصی کمتر از یک روز جزیی از مرخصی استحقاقی می باشد و حداکثر مدت استفاده از مرخصی ساعتی به میزان نصف ساعت کاری روزانه است. </a:t>
            </a:r>
          </a:p>
          <a:p>
            <a:pPr algn="just" rtl="1">
              <a:buNone/>
            </a:pPr>
            <a:r>
              <a:rPr lang="fa-IR" sz="2400" b="1" dirty="0">
                <a:solidFill>
                  <a:srgbClr val="7030A0"/>
                </a:solidFill>
                <a:cs typeface="B Mitra" pitchFamily="2" charset="-78"/>
              </a:rPr>
              <a:t>درصورت استفاده بیش از مدت ذکر شده یک روز مرخصی استحقاقی محاسبه می شود.</a:t>
            </a:r>
            <a:endParaRPr lang="en-US" sz="2400" b="1" dirty="0">
              <a:solidFill>
                <a:srgbClr val="7030A0"/>
              </a:solidFill>
              <a:cs typeface="B Mitra" pitchFamily="2" charset="-78"/>
            </a:endParaRPr>
          </a:p>
          <a:p>
            <a:pPr algn="just" rtl="1"/>
            <a:endParaRPr lang="fa-IR" sz="2400" b="1" dirty="0">
              <a:solidFill>
                <a:srgbClr val="7030A0"/>
              </a:solidFill>
              <a:cs typeface="B Mitra" pitchFamily="2" charset="-78"/>
            </a:endParaRPr>
          </a:p>
          <a:p>
            <a:pPr algn="just" rtl="1"/>
            <a:r>
              <a:rPr lang="fa-IR" sz="2400" b="1" dirty="0">
                <a:solidFill>
                  <a:srgbClr val="7030A0"/>
                </a:solidFill>
                <a:cs typeface="B Mitra" pitchFamily="2" charset="-78"/>
              </a:rPr>
              <a:t>حداکثر مدت استفاده از مرخصی کمتر از یک روز از دوازده روز در یک سال تقویمی تجاوز نخواهد کرد.</a:t>
            </a:r>
          </a:p>
          <a:p>
            <a:pPr algn="just" rtl="1"/>
            <a:endParaRPr lang="fa-IR" sz="2400" b="1" dirty="0">
              <a:solidFill>
                <a:srgbClr val="7030A0"/>
              </a:solidFill>
              <a:cs typeface="B Mitra" pitchFamily="2" charset="-78"/>
            </a:endParaRPr>
          </a:p>
          <a:p>
            <a:pPr algn="just" rtl="1"/>
            <a:r>
              <a:rPr lang="fa-IR" sz="2400" b="1" dirty="0">
                <a:solidFill>
                  <a:srgbClr val="7030A0"/>
                </a:solidFill>
                <a:cs typeface="B Mitra" pitchFamily="2" charset="-78"/>
              </a:rPr>
              <a:t>حداقل مدت برای استفاده از مرخصی کمتر از یک روز، یک ساعت است.</a:t>
            </a:r>
            <a:endParaRPr lang="en-US" sz="2400" b="1" dirty="0">
              <a:solidFill>
                <a:srgbClr val="7030A0"/>
              </a:solidFill>
              <a:cs typeface="B Mitra" pitchFamily="2" charset="-78"/>
            </a:endParaRPr>
          </a:p>
          <a:p>
            <a:pPr>
              <a:buNone/>
            </a:pPr>
            <a:endParaRPr lang="fa-IR" dirty="0"/>
          </a:p>
        </p:txBody>
      </p:sp>
    </p:spTree>
    <p:extLst>
      <p:ext uri="{BB962C8B-B14F-4D97-AF65-F5344CB8AC3E}">
        <p14:creationId xmlns:p14="http://schemas.microsoft.com/office/powerpoint/2010/main" val="3315899932"/>
      </p:ext>
    </p:extLst>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800" dirty="0">
                <a:solidFill>
                  <a:srgbClr val="002060"/>
                </a:solidFill>
                <a:cs typeface="B Titr" pitchFamily="2" charset="-78"/>
              </a:rPr>
              <a:t>مرخصی استعلاجی :</a:t>
            </a:r>
          </a:p>
        </p:txBody>
      </p:sp>
      <p:sp>
        <p:nvSpPr>
          <p:cNvPr id="3" name="Content Placeholder 2"/>
          <p:cNvSpPr>
            <a:spLocks noGrp="1"/>
          </p:cNvSpPr>
          <p:nvPr>
            <p:ph idx="1"/>
          </p:nvPr>
        </p:nvSpPr>
        <p:spPr>
          <a:xfrm>
            <a:off x="2514600" y="1412777"/>
            <a:ext cx="8001000" cy="4667349"/>
          </a:xfrm>
        </p:spPr>
        <p:txBody>
          <a:bodyPr>
            <a:normAutofit fontScale="92500" lnSpcReduction="20000"/>
          </a:bodyPr>
          <a:lstStyle/>
          <a:p>
            <a:pPr algn="just" rtl="1">
              <a:buNone/>
            </a:pPr>
            <a:endParaRPr lang="fa-IR" sz="2400" b="1" dirty="0">
              <a:solidFill>
                <a:srgbClr val="7030A0"/>
              </a:solidFill>
              <a:cs typeface="B Mitra" pitchFamily="2" charset="-78"/>
            </a:endParaRPr>
          </a:p>
          <a:p>
            <a:pPr algn="just" rtl="1"/>
            <a:r>
              <a:rPr lang="fa-IR" sz="2400" b="1" dirty="0">
                <a:solidFill>
                  <a:srgbClr val="7030A0"/>
                </a:solidFill>
                <a:cs typeface="B Mitra" pitchFamily="2" charset="-78"/>
              </a:rPr>
              <a:t>کارمندان موسسه درصورت ابتلا به بیماری که مانع از خدمت آنان می شود باید مراتب را در کوتاهترین مدت ممکن به مسئول مربوطه اطلاع دهند.</a:t>
            </a:r>
          </a:p>
          <a:p>
            <a:pPr algn="just" rtl="1">
              <a:buNone/>
            </a:pPr>
            <a:r>
              <a:rPr lang="fa-IR" sz="2200" b="1" dirty="0">
                <a:solidFill>
                  <a:srgbClr val="7030A0"/>
                </a:solidFill>
                <a:cs typeface="B Mitra" pitchFamily="2" charset="-78"/>
              </a:rPr>
              <a:t>تذکر: در موارد کمتر از ده روز استعلاجی، گواهی پزشک در اولین روز پس از مراجعه و در موارد ده روز و بیشتر ، در پایان روز دهم گواهی پزشک باید ارائه گردد.</a:t>
            </a:r>
          </a:p>
          <a:p>
            <a:pPr algn="just" rtl="1">
              <a:buNone/>
            </a:pPr>
            <a:r>
              <a:rPr lang="fa-IR" sz="2200" b="1" dirty="0">
                <a:solidFill>
                  <a:srgbClr val="7030A0"/>
                </a:solidFill>
                <a:cs typeface="B Mitra" pitchFamily="2" charset="-78"/>
              </a:rPr>
              <a:t> </a:t>
            </a:r>
          </a:p>
          <a:p>
            <a:pPr algn="just" rtl="1"/>
            <a:r>
              <a:rPr lang="fa-IR" sz="2400" b="1" dirty="0">
                <a:solidFill>
                  <a:srgbClr val="7030A0"/>
                </a:solidFill>
                <a:cs typeface="B Mitra" pitchFamily="2" charset="-78"/>
              </a:rPr>
              <a:t>کارگزینی مکلف است پس از تایید پزشک معتمد و یا شورای پزشکی نسبت به صدور حکم مرخصی استعلاجی اقدام نماید.</a:t>
            </a:r>
          </a:p>
          <a:p>
            <a:pPr algn="just" rtl="1"/>
            <a:endParaRPr lang="fa-IR" sz="2400" b="1" dirty="0">
              <a:solidFill>
                <a:srgbClr val="7030A0"/>
              </a:solidFill>
              <a:cs typeface="B Mitra" pitchFamily="2" charset="-78"/>
            </a:endParaRPr>
          </a:p>
          <a:p>
            <a:pPr algn="just" rtl="1"/>
            <a:r>
              <a:rPr lang="fa-IR" sz="2400" b="1" dirty="0">
                <a:solidFill>
                  <a:srgbClr val="7030A0"/>
                </a:solidFill>
                <a:cs typeface="B Mitra" pitchFamily="2" charset="-78"/>
              </a:rPr>
              <a:t>کارمندان موسسه درصورت ابتلا به بیماری که مانع از انجام خدمت شود تا سه روز با گواهی پزشک معالج و تایید پزشک معتمد موسسه و مازاد بر سه روز تا سقف چهار ماه با تایید شورای پزشکی، می توانند از مرخصی استعلاجی استفاده نمایند.</a:t>
            </a:r>
          </a:p>
          <a:p>
            <a:pPr algn="just" rtl="1">
              <a:buNone/>
            </a:pPr>
            <a:r>
              <a:rPr lang="fa-IR" sz="2400" b="1" dirty="0">
                <a:solidFill>
                  <a:srgbClr val="C00000"/>
                </a:solidFill>
                <a:cs typeface="B Mitra" pitchFamily="2" charset="-78"/>
              </a:rPr>
              <a:t>در صورت نیاز به استفاده بیش از 4 ماه، تایید مجدد شورای پزشکی الزامی است.</a:t>
            </a:r>
            <a:endParaRPr lang="en-US" sz="2400" b="1" dirty="0">
              <a:solidFill>
                <a:srgbClr val="C00000"/>
              </a:solidFill>
              <a:cs typeface="B Mitra" pitchFamily="2" charset="-78"/>
            </a:endParaRPr>
          </a:p>
          <a:p>
            <a:pPr algn="just" rtl="1">
              <a:buNone/>
            </a:pPr>
            <a:endParaRPr lang="fa-IR" sz="2400" b="1" dirty="0">
              <a:solidFill>
                <a:srgbClr val="7030A0"/>
              </a:solidFill>
              <a:cs typeface="B Mitra" pitchFamily="2" charset="-78"/>
            </a:endParaRPr>
          </a:p>
        </p:txBody>
      </p:sp>
    </p:spTree>
    <p:extLst>
      <p:ext uri="{BB962C8B-B14F-4D97-AF65-F5344CB8AC3E}">
        <p14:creationId xmlns:p14="http://schemas.microsoft.com/office/powerpoint/2010/main" val="172189979"/>
      </p:ext>
    </p:extLst>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609600"/>
            <a:ext cx="7943088" cy="5638800"/>
          </a:xfrm>
        </p:spPr>
        <p:txBody>
          <a:bodyPr>
            <a:normAutofit/>
          </a:bodyPr>
          <a:lstStyle/>
          <a:p>
            <a:pPr algn="just" rtl="1">
              <a:buNone/>
            </a:pPr>
            <a:endParaRPr lang="fa-IR" sz="2400" b="1" dirty="0">
              <a:solidFill>
                <a:srgbClr val="7030A0"/>
              </a:solidFill>
              <a:cs typeface="B Mitra" pitchFamily="2" charset="-78"/>
            </a:endParaRPr>
          </a:p>
          <a:p>
            <a:pPr algn="just" rtl="1"/>
            <a:endParaRPr lang="en-US" sz="2400" b="1" dirty="0">
              <a:solidFill>
                <a:srgbClr val="7030A0"/>
              </a:solidFill>
              <a:cs typeface="B Mitra" pitchFamily="2" charset="-78"/>
            </a:endParaRPr>
          </a:p>
          <a:p>
            <a:pPr algn="just" rtl="1"/>
            <a:r>
              <a:rPr lang="fa-IR" sz="2400" b="1" dirty="0">
                <a:solidFill>
                  <a:srgbClr val="7030A0"/>
                </a:solidFill>
                <a:cs typeface="B Mitra" pitchFamily="2" charset="-78"/>
              </a:rPr>
              <a:t>مرخصی استعلاجی مستخدم درصورتی که بیماری او ادامه یابد با رعایت مقررات قابل تمدید است.</a:t>
            </a:r>
          </a:p>
          <a:p>
            <a:pPr algn="just" rtl="1"/>
            <a:endParaRPr lang="en-US" sz="2400" b="1" dirty="0">
              <a:solidFill>
                <a:srgbClr val="7030A0"/>
              </a:solidFill>
              <a:cs typeface="B Mitra" pitchFamily="2" charset="-78"/>
            </a:endParaRPr>
          </a:p>
          <a:p>
            <a:pPr algn="just" rtl="1"/>
            <a:r>
              <a:rPr lang="fa-IR" sz="2400" b="1" dirty="0">
                <a:solidFill>
                  <a:srgbClr val="7030A0"/>
                </a:solidFill>
                <a:cs typeface="B Mitra" pitchFamily="2" charset="-78"/>
              </a:rPr>
              <a:t>به جز کارمندانی که در مرخصی استعلاجی زایمان هستند، حفظ پست ثابت سازمانی مستخدمی که از مرخصی استعلاجی استفاده می کند بیشتر از چهار ماه الزامی نیست.</a:t>
            </a:r>
          </a:p>
          <a:p>
            <a:pPr algn="just" rtl="1"/>
            <a:endParaRPr lang="en-US" sz="2400" b="1" dirty="0">
              <a:solidFill>
                <a:srgbClr val="7030A0"/>
              </a:solidFill>
              <a:cs typeface="B Mitra" pitchFamily="2" charset="-78"/>
            </a:endParaRPr>
          </a:p>
          <a:p>
            <a:pPr algn="just" rtl="1"/>
            <a:r>
              <a:rPr lang="fa-IR" sz="2400" b="1" dirty="0">
                <a:solidFill>
                  <a:srgbClr val="7030A0"/>
                </a:solidFill>
                <a:cs typeface="B Mitra" pitchFamily="2" charset="-78"/>
              </a:rPr>
              <a:t>کارمندانی که در وضعیت مرخصی بدون حقوق قرار دارند از مرخصی استعلاجی نمی توانند استفاده کنند.</a:t>
            </a:r>
            <a:endParaRPr lang="en-US" sz="2400" b="1" dirty="0">
              <a:solidFill>
                <a:srgbClr val="7030A0"/>
              </a:solidFill>
              <a:cs typeface="B Mitra" pitchFamily="2" charset="-78"/>
            </a:endParaRPr>
          </a:p>
          <a:p>
            <a:pPr algn="just" rtl="1">
              <a:buNone/>
            </a:pPr>
            <a:endParaRPr lang="fa-IR" sz="2400" b="1" dirty="0">
              <a:solidFill>
                <a:srgbClr val="7030A0"/>
              </a:solidFill>
              <a:cs typeface="B Mitra" pitchFamily="2" charset="-78"/>
            </a:endParaRPr>
          </a:p>
        </p:txBody>
      </p:sp>
    </p:spTree>
    <p:extLst>
      <p:ext uri="{BB962C8B-B14F-4D97-AF65-F5344CB8AC3E}">
        <p14:creationId xmlns:p14="http://schemas.microsoft.com/office/powerpoint/2010/main" val="750091275"/>
      </p:ext>
    </p:extLst>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457200"/>
            <a:ext cx="7943088" cy="5791200"/>
          </a:xfrm>
        </p:spPr>
        <p:txBody>
          <a:bodyPr>
            <a:normAutofit lnSpcReduction="10000"/>
          </a:bodyPr>
          <a:lstStyle/>
          <a:p>
            <a:pPr algn="just" rtl="1">
              <a:buNone/>
            </a:pPr>
            <a:endParaRPr lang="fa-IR" sz="2400" b="1" dirty="0">
              <a:solidFill>
                <a:srgbClr val="7030A0"/>
              </a:solidFill>
              <a:cs typeface="B Mitra" pitchFamily="2" charset="-78"/>
            </a:endParaRPr>
          </a:p>
          <a:p>
            <a:pPr algn="just" rtl="1"/>
            <a:r>
              <a:rPr lang="fa-IR" sz="2400" b="1" dirty="0">
                <a:solidFill>
                  <a:srgbClr val="7030A0"/>
                </a:solidFill>
                <a:cs typeface="B Mitra" pitchFamily="2" charset="-78"/>
              </a:rPr>
              <a:t>درصورتی که گواهی استعلاجی کارمند طبق مفاد این دستورالعمل مورد موافقت قرار نگیرد مدت مذکور از مرخصی استحقاقی وی کسر خواهد شد و درصورت عدم وجود مرخصی استحقاقی، مرخصی بدون حقوق منظور خواهد شد.</a:t>
            </a:r>
          </a:p>
          <a:p>
            <a:pPr algn="just" rtl="1"/>
            <a:endParaRPr lang="en-US" sz="2400" b="1" dirty="0">
              <a:solidFill>
                <a:srgbClr val="7030A0"/>
              </a:solidFill>
              <a:cs typeface="B Mitra" pitchFamily="2" charset="-78"/>
            </a:endParaRPr>
          </a:p>
          <a:p>
            <a:pPr algn="just" rtl="1"/>
            <a:r>
              <a:rPr lang="fa-IR" sz="2400" b="1" dirty="0">
                <a:solidFill>
                  <a:srgbClr val="7030A0"/>
                </a:solidFill>
                <a:cs typeface="B Mitra" pitchFamily="2" charset="-78"/>
              </a:rPr>
              <a:t>کارکنان مشمول صندوق تامین اجتماعی از نظر استفاده از مرخصی استعلاجی تابع مقررات قانون تامین اجتماعی می باشند و موسسه مجاز به پرداخت حقوق و مزایای آنان در ایام مرخصی استعلاجی نمی باشند.</a:t>
            </a:r>
          </a:p>
          <a:p>
            <a:pPr algn="just" rtl="1"/>
            <a:endParaRPr lang="fa-IR" sz="2400" b="1" dirty="0">
              <a:solidFill>
                <a:srgbClr val="7030A0"/>
              </a:solidFill>
              <a:cs typeface="B Mitra" pitchFamily="2" charset="-78"/>
            </a:endParaRPr>
          </a:p>
          <a:p>
            <a:pPr algn="just" rtl="1"/>
            <a:r>
              <a:rPr lang="fa-IR" sz="2400" b="1" dirty="0">
                <a:solidFill>
                  <a:srgbClr val="7030A0"/>
                </a:solidFill>
                <a:cs typeface="B Mitra" pitchFamily="2" charset="-78"/>
              </a:rPr>
              <a:t>این قبیل مستخدمین موظفند ضمن آگاه نمودن دستگاه ذیربط از علت عدم حضور خویش در محل خدمت، مدارک مربوط به بیماری که به تایید مراجع قانونی مذکور در قانون تامین اجتماعی رسیده باشد را نیز در پایان ایام بیماری ارائه نمایند.</a:t>
            </a:r>
            <a:endParaRPr lang="en-US" sz="2400" b="1" dirty="0">
              <a:solidFill>
                <a:srgbClr val="7030A0"/>
              </a:solidFill>
              <a:cs typeface="B Mitra" pitchFamily="2" charset="-78"/>
            </a:endParaRPr>
          </a:p>
          <a:p>
            <a:pPr algn="just" rtl="1">
              <a:buNone/>
            </a:pPr>
            <a:endParaRPr lang="en-US" sz="2400" b="1" dirty="0">
              <a:solidFill>
                <a:srgbClr val="7030A0"/>
              </a:solidFill>
              <a:cs typeface="B Mitra" pitchFamily="2" charset="-78"/>
            </a:endParaRPr>
          </a:p>
          <a:p>
            <a:pPr algn="just" rtl="1">
              <a:buNone/>
            </a:pPr>
            <a:endParaRPr lang="fa-IR" sz="2400" b="1" dirty="0">
              <a:solidFill>
                <a:srgbClr val="7030A0"/>
              </a:solidFill>
              <a:cs typeface="B Mitra" pitchFamily="2" charset="-78"/>
            </a:endParaRPr>
          </a:p>
        </p:txBody>
      </p:sp>
    </p:spTree>
    <p:extLst>
      <p:ext uri="{BB962C8B-B14F-4D97-AF65-F5344CB8AC3E}">
        <p14:creationId xmlns:p14="http://schemas.microsoft.com/office/powerpoint/2010/main" val="2086761801"/>
      </p:ext>
    </p:extLst>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1447800"/>
            <a:ext cx="7943088" cy="4800600"/>
          </a:xfrm>
        </p:spPr>
        <p:txBody>
          <a:bodyPr>
            <a:normAutofit/>
          </a:bodyPr>
          <a:lstStyle/>
          <a:p>
            <a:pPr algn="just" rtl="1"/>
            <a:r>
              <a:rPr lang="fa-IR" sz="2400" b="1" dirty="0">
                <a:solidFill>
                  <a:srgbClr val="7030A0"/>
                </a:solidFill>
                <a:cs typeface="B Mitra" pitchFamily="2" charset="-78"/>
              </a:rPr>
              <a:t>حقوق و فوق العاده های مستخدمینی که عدم اشتغال آنان به سبب بیماری باشد و در بیمارستان بستری نشوند تا سه روز توسط دستگاه مربوطه پرداخت خواهد شد و مازاد بر سه روز تا خاتمه بیماری و حداکثر تا پایان قرارداد مشمول مقررات قانون تامین اجتماعی خواهد بود.</a:t>
            </a:r>
            <a:endParaRPr lang="en-US" sz="2400" b="1" dirty="0">
              <a:solidFill>
                <a:srgbClr val="7030A0"/>
              </a:solidFill>
              <a:cs typeface="B Mitra" pitchFamily="2" charset="-78"/>
            </a:endParaRPr>
          </a:p>
          <a:p>
            <a:pPr algn="just" rtl="1"/>
            <a:endParaRPr lang="fa-IR" sz="2400" b="1" dirty="0">
              <a:solidFill>
                <a:srgbClr val="7030A0"/>
              </a:solidFill>
              <a:cs typeface="B Mitra" pitchFamily="2" charset="-78"/>
            </a:endParaRPr>
          </a:p>
          <a:p>
            <a:pPr algn="just" rtl="1"/>
            <a:endParaRPr lang="fa-IR" sz="2400" b="1" dirty="0">
              <a:solidFill>
                <a:srgbClr val="7030A0"/>
              </a:solidFill>
              <a:cs typeface="B Mitra" pitchFamily="2" charset="-78"/>
            </a:endParaRPr>
          </a:p>
          <a:p>
            <a:pPr algn="just" rtl="1"/>
            <a:r>
              <a:rPr lang="fa-IR" sz="2400" b="1" dirty="0">
                <a:solidFill>
                  <a:srgbClr val="7030A0"/>
                </a:solidFill>
                <a:cs typeface="B Mitra" pitchFamily="2" charset="-78"/>
              </a:rPr>
              <a:t>پرداخت حقوق و مزایای کارکنان طرحی،ضریب </a:t>
            </a:r>
            <a:r>
              <a:rPr lang="en-US" sz="2400" b="1" dirty="0">
                <a:solidFill>
                  <a:srgbClr val="7030A0"/>
                </a:solidFill>
                <a:cs typeface="B Mitra" pitchFamily="2" charset="-78"/>
              </a:rPr>
              <a:t>k</a:t>
            </a:r>
            <a:r>
              <a:rPr lang="fa-IR" sz="2400" b="1" dirty="0">
                <a:solidFill>
                  <a:srgbClr val="7030A0"/>
                </a:solidFill>
                <a:cs typeface="B Mitra" pitchFamily="2" charset="-78"/>
              </a:rPr>
              <a:t>، رسمی آزمایشی و رسمی مشمول صندوق تامین اجتماعی بعهده موسسه می باشد .</a:t>
            </a:r>
            <a:endParaRPr lang="en-US" sz="2400" b="1" dirty="0">
              <a:solidFill>
                <a:srgbClr val="7030A0"/>
              </a:solidFill>
              <a:cs typeface="B Mitra" pitchFamily="2" charset="-78"/>
            </a:endParaRPr>
          </a:p>
          <a:p>
            <a:pPr algn="just" rtl="1">
              <a:buNone/>
            </a:pPr>
            <a:endParaRPr lang="fa-IR" sz="2400" b="1" dirty="0">
              <a:solidFill>
                <a:srgbClr val="7030A0"/>
              </a:solidFill>
              <a:cs typeface="B Mitra" pitchFamily="2" charset="-78"/>
            </a:endParaRPr>
          </a:p>
        </p:txBody>
      </p:sp>
    </p:spTree>
    <p:extLst>
      <p:ext uri="{BB962C8B-B14F-4D97-AF65-F5344CB8AC3E}">
        <p14:creationId xmlns:p14="http://schemas.microsoft.com/office/powerpoint/2010/main" val="2144703132"/>
      </p:ext>
    </p:extLst>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71800" y="304800"/>
            <a:ext cx="7498080" cy="1143000"/>
          </a:xfrm>
        </p:spPr>
        <p:txBody>
          <a:bodyPr>
            <a:normAutofit/>
          </a:bodyPr>
          <a:lstStyle/>
          <a:p>
            <a:pPr algn="ctr" rtl="1"/>
            <a:r>
              <a:rPr lang="fa-IR" sz="2800" dirty="0">
                <a:solidFill>
                  <a:srgbClr val="002060"/>
                </a:solidFill>
                <a:cs typeface="B Titr" pitchFamily="2" charset="-78"/>
              </a:rPr>
              <a:t>مرخصی استعلاجی زایمان :</a:t>
            </a:r>
            <a:endParaRPr lang="en-US" sz="2800" dirty="0">
              <a:solidFill>
                <a:srgbClr val="002060"/>
              </a:solidFill>
            </a:endParaRPr>
          </a:p>
        </p:txBody>
      </p:sp>
      <p:sp>
        <p:nvSpPr>
          <p:cNvPr id="3" name="Content Placeholder 2"/>
          <p:cNvSpPr>
            <a:spLocks noGrp="1"/>
          </p:cNvSpPr>
          <p:nvPr>
            <p:ph idx="1"/>
          </p:nvPr>
        </p:nvSpPr>
        <p:spPr>
          <a:xfrm>
            <a:off x="2514600" y="1219200"/>
            <a:ext cx="7943088" cy="5029200"/>
          </a:xfrm>
        </p:spPr>
        <p:txBody>
          <a:bodyPr>
            <a:normAutofit fontScale="92500" lnSpcReduction="10000"/>
          </a:bodyPr>
          <a:lstStyle/>
          <a:p>
            <a:pPr algn="just" rtl="1"/>
            <a:r>
              <a:rPr lang="fa-IR" sz="2400" b="1" dirty="0">
                <a:solidFill>
                  <a:srgbClr val="7030A0"/>
                </a:solidFill>
                <a:cs typeface="B Mitra" pitchFamily="2" charset="-78"/>
              </a:rPr>
              <a:t>به بانوان باردار برای هر بار وضع حمل نه ماه مرخصی زایمان با استفاده از حقوق و فوق العاده های مربوطه تعلق می گیرد</a:t>
            </a:r>
            <a:r>
              <a:rPr lang="en-US" sz="2400" b="1" dirty="0">
                <a:solidFill>
                  <a:srgbClr val="7030A0"/>
                </a:solidFill>
                <a:cs typeface="B Mitra" pitchFamily="2" charset="-78"/>
              </a:rPr>
              <a:t> </a:t>
            </a:r>
            <a:r>
              <a:rPr lang="fa-IR" sz="2400" b="1" dirty="0">
                <a:solidFill>
                  <a:srgbClr val="7030A0"/>
                </a:solidFill>
                <a:cs typeface="B Mitra" pitchFamily="2" charset="-78"/>
              </a:rPr>
              <a:t>که در هرصورت از نه ماه بیشتر نخواهد شد.</a:t>
            </a:r>
            <a:endParaRPr lang="en-US" sz="2400" b="1" dirty="0">
              <a:solidFill>
                <a:srgbClr val="7030A0"/>
              </a:solidFill>
              <a:cs typeface="B Mitra" pitchFamily="2" charset="-78"/>
            </a:endParaRPr>
          </a:p>
          <a:p>
            <a:pPr algn="just" rtl="1"/>
            <a:endParaRPr lang="en-US" sz="2400" b="1" dirty="0">
              <a:solidFill>
                <a:srgbClr val="7030A0"/>
              </a:solidFill>
              <a:cs typeface="B Mitra" pitchFamily="2" charset="-78"/>
            </a:endParaRPr>
          </a:p>
          <a:p>
            <a:pPr algn="just" rtl="1"/>
            <a:r>
              <a:rPr lang="fa-IR" sz="2400" b="1" dirty="0">
                <a:solidFill>
                  <a:srgbClr val="7030A0"/>
                </a:solidFill>
                <a:cs typeface="B Mitra" pitchFamily="2" charset="-78"/>
              </a:rPr>
              <a:t>مدت مرخصی زایمان برای زایمان های دوقلو نه ماه و برای زایمان های سه قلو و بالاتر یک سال تعیین گردیده است.</a:t>
            </a:r>
            <a:endParaRPr lang="en-US" sz="2400" b="1" dirty="0">
              <a:solidFill>
                <a:srgbClr val="7030A0"/>
              </a:solidFill>
              <a:cs typeface="B Mitra" pitchFamily="2" charset="-78"/>
            </a:endParaRPr>
          </a:p>
          <a:p>
            <a:pPr algn="just" rtl="1"/>
            <a:endParaRPr lang="en-US" sz="2400" b="1" dirty="0">
              <a:solidFill>
                <a:srgbClr val="7030A0"/>
              </a:solidFill>
              <a:cs typeface="B Mitra" pitchFamily="2" charset="-78"/>
            </a:endParaRPr>
          </a:p>
          <a:p>
            <a:pPr algn="just" rtl="1"/>
            <a:r>
              <a:rPr lang="fa-IR" sz="2400" b="1" dirty="0">
                <a:solidFill>
                  <a:srgbClr val="7030A0"/>
                </a:solidFill>
                <a:cs typeface="B Mitra" pitchFamily="2" charset="-78"/>
              </a:rPr>
              <a:t>مدت مرخصی استعلاجی بانوانی که در طول دوران بارداری با تایید پزشک معالج از مرخصی استعلاجی استفاده می کنند، از سقف مرخصی زایمان آنها کسر نخواهد شد.</a:t>
            </a:r>
            <a:endParaRPr lang="en-US" sz="2400" b="1" dirty="0">
              <a:solidFill>
                <a:srgbClr val="7030A0"/>
              </a:solidFill>
              <a:cs typeface="B Mitra" pitchFamily="2" charset="-78"/>
            </a:endParaRPr>
          </a:p>
          <a:p>
            <a:pPr algn="just" rtl="1"/>
            <a:endParaRPr lang="en-US" sz="2400" b="1" dirty="0">
              <a:solidFill>
                <a:srgbClr val="7030A0"/>
              </a:solidFill>
              <a:cs typeface="B Mitra" pitchFamily="2" charset="-78"/>
            </a:endParaRPr>
          </a:p>
          <a:p>
            <a:pPr algn="just" rtl="1"/>
            <a:r>
              <a:rPr lang="fa-IR" sz="2400" b="1" dirty="0">
                <a:solidFill>
                  <a:srgbClr val="7030A0"/>
                </a:solidFill>
                <a:cs typeface="B Mitra" pitchFamily="2" charset="-78"/>
              </a:rPr>
              <a:t>مرخصی زایمان در</a:t>
            </a:r>
            <a:r>
              <a:rPr lang="en-US" sz="2400" b="1" dirty="0">
                <a:solidFill>
                  <a:srgbClr val="7030A0"/>
                </a:solidFill>
                <a:cs typeface="B Mitra" pitchFamily="2" charset="-78"/>
              </a:rPr>
              <a:t> </a:t>
            </a:r>
            <a:r>
              <a:rPr lang="fa-IR" sz="2400" b="1" dirty="0">
                <a:solidFill>
                  <a:srgbClr val="7030A0"/>
                </a:solidFill>
                <a:cs typeface="B Mitra" pitchFamily="2" charset="-78"/>
              </a:rPr>
              <a:t>خصوص مادرانی که فرزند آنها مرده به دنیا می آید دوماه خواهد بود.</a:t>
            </a:r>
            <a:endParaRPr lang="en-US" sz="2400" b="1" dirty="0">
              <a:solidFill>
                <a:srgbClr val="7030A0"/>
              </a:solidFill>
              <a:cs typeface="B Mitra" pitchFamily="2" charset="-78"/>
            </a:endParaRPr>
          </a:p>
        </p:txBody>
      </p:sp>
    </p:spTree>
    <p:extLst>
      <p:ext uri="{BB962C8B-B14F-4D97-AF65-F5344CB8AC3E}">
        <p14:creationId xmlns:p14="http://schemas.microsoft.com/office/powerpoint/2010/main" val="4137723470"/>
      </p:ext>
    </p:extLst>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457200"/>
            <a:ext cx="7943088" cy="5791200"/>
          </a:xfrm>
        </p:spPr>
        <p:txBody>
          <a:bodyPr>
            <a:normAutofit fontScale="92500" lnSpcReduction="20000"/>
          </a:bodyPr>
          <a:lstStyle/>
          <a:p>
            <a:pPr algn="just" rtl="1"/>
            <a:r>
              <a:rPr lang="fa-IR" sz="2400" b="1" dirty="0">
                <a:solidFill>
                  <a:srgbClr val="7030A0"/>
                </a:solidFill>
                <a:cs typeface="B Mitra" pitchFamily="2" charset="-78"/>
              </a:rPr>
              <a:t>بانوان کارمندی که پذیرش و سرپرستی نوزاد شیرخوار را به عهده می گیرند به تناسب سن تحویل تا چهار ماهگی شیرخوار می توانند از مرخصی معذوریت زایمان استفاده نمایند.</a:t>
            </a:r>
          </a:p>
          <a:p>
            <a:pPr algn="just" rtl="1"/>
            <a:endParaRPr lang="en-US" sz="2400" b="1" dirty="0">
              <a:solidFill>
                <a:srgbClr val="7030A0"/>
              </a:solidFill>
              <a:cs typeface="B Mitra" pitchFamily="2" charset="-78"/>
            </a:endParaRPr>
          </a:p>
          <a:p>
            <a:pPr algn="just" rtl="1"/>
            <a:r>
              <a:rPr lang="fa-IR" sz="2400" b="1" dirty="0">
                <a:solidFill>
                  <a:srgbClr val="7030A0"/>
                </a:solidFill>
                <a:cs typeface="B Mitra" pitchFamily="2" charset="-78"/>
              </a:rPr>
              <a:t>بانوان کارمندی که از طریق حامل(رحم اجاره ای) دارای فرزند می شوند با رعایت قوانین و مقررات مربوطه می توانند از مرخصی معذوریت زایمان استفاده نمایند.</a:t>
            </a:r>
          </a:p>
          <a:p>
            <a:pPr algn="just" rtl="1"/>
            <a:endParaRPr lang="fa-IR" sz="2400" b="1" dirty="0">
              <a:solidFill>
                <a:srgbClr val="7030A0"/>
              </a:solidFill>
              <a:cs typeface="B Mitra" pitchFamily="2" charset="-78"/>
            </a:endParaRPr>
          </a:p>
          <a:p>
            <a:pPr algn="just" rtl="1"/>
            <a:r>
              <a:rPr lang="fa-IR" sz="2400" b="1" dirty="0">
                <a:solidFill>
                  <a:srgbClr val="7030A0"/>
                </a:solidFill>
                <a:cs typeface="B Mitra" pitchFamily="2" charset="-78"/>
              </a:rPr>
              <a:t>تشخیص تاریخ شروع معذوریت وضع حمل بانوان باردار بعهده پزشک معالج می باشد.</a:t>
            </a:r>
          </a:p>
          <a:p>
            <a:pPr algn="just" rtl="1"/>
            <a:endParaRPr lang="en-US" sz="2400" b="1" dirty="0">
              <a:solidFill>
                <a:srgbClr val="7030A0"/>
              </a:solidFill>
              <a:cs typeface="B Mitra" pitchFamily="2" charset="-78"/>
            </a:endParaRPr>
          </a:p>
          <a:p>
            <a:pPr algn="just" rtl="1"/>
            <a:r>
              <a:rPr lang="fa-IR" sz="2400" b="1" dirty="0">
                <a:solidFill>
                  <a:srgbClr val="7030A0"/>
                </a:solidFill>
                <a:cs typeface="B Mitra" pitchFamily="2" charset="-78"/>
              </a:rPr>
              <a:t>مرخصی زایمان جزو مدت خدمات موضوع قانون خدمت پزشکان و پیراپزشکان محسوب میگردد . </a:t>
            </a:r>
          </a:p>
          <a:p>
            <a:pPr algn="just" rtl="1"/>
            <a:endParaRPr lang="fa-IR" sz="2400" b="1" dirty="0">
              <a:solidFill>
                <a:srgbClr val="7030A0"/>
              </a:solidFill>
              <a:cs typeface="B Mitra" pitchFamily="2" charset="-78"/>
            </a:endParaRPr>
          </a:p>
          <a:p>
            <a:pPr algn="just" rtl="1"/>
            <a:r>
              <a:rPr lang="fa-IR" sz="2400" b="1">
                <a:solidFill>
                  <a:srgbClr val="7030A0"/>
                </a:solidFill>
                <a:cs typeface="B Mitra" pitchFamily="2" charset="-78"/>
              </a:rPr>
              <a:t>مرخصی زایمان و استعلاجی </a:t>
            </a:r>
            <a:r>
              <a:rPr lang="fa-IR" sz="2400" b="1" dirty="0">
                <a:solidFill>
                  <a:srgbClr val="7030A0"/>
                </a:solidFill>
                <a:cs typeface="B Mitra" pitchFamily="2" charset="-78"/>
              </a:rPr>
              <a:t>برای پرسنل ضریب </a:t>
            </a:r>
            <a:r>
              <a:rPr lang="en-US" sz="2400" b="1" dirty="0">
                <a:solidFill>
                  <a:srgbClr val="7030A0"/>
                </a:solidFill>
                <a:cs typeface="B Mitra" pitchFamily="2" charset="-78"/>
              </a:rPr>
              <a:t>k</a:t>
            </a:r>
            <a:r>
              <a:rPr lang="fa-IR" sz="2400" b="1" dirty="0">
                <a:solidFill>
                  <a:srgbClr val="7030A0"/>
                </a:solidFill>
                <a:cs typeface="B Mitra" pitchFamily="2" charset="-78"/>
              </a:rPr>
              <a:t>  به عنوان تعهد خدمتی پذیرفته نمی شود</a:t>
            </a:r>
            <a:endParaRPr lang="en-US" sz="2400" b="1" dirty="0">
              <a:solidFill>
                <a:srgbClr val="7030A0"/>
              </a:solidFill>
              <a:cs typeface="B Mitra" pitchFamily="2" charset="-78"/>
            </a:endParaRPr>
          </a:p>
          <a:p>
            <a:pPr algn="just" rtl="1">
              <a:buNone/>
            </a:pPr>
            <a:endParaRPr lang="fa-IR" sz="2400" b="1" dirty="0">
              <a:solidFill>
                <a:srgbClr val="7030A0"/>
              </a:solidFill>
              <a:cs typeface="B Mitra" pitchFamily="2" charset="-78"/>
            </a:endParaRPr>
          </a:p>
        </p:txBody>
      </p:sp>
    </p:spTree>
    <p:extLst>
      <p:ext uri="{BB962C8B-B14F-4D97-AF65-F5344CB8AC3E}">
        <p14:creationId xmlns:p14="http://schemas.microsoft.com/office/powerpoint/2010/main" val="704878069"/>
      </p:ext>
    </p:extLst>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861051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9608" y="2057400"/>
            <a:ext cx="7498080" cy="4191000"/>
          </a:xfrm>
        </p:spPr>
        <p:txBody>
          <a:bodyPr>
            <a:normAutofit/>
          </a:bodyPr>
          <a:lstStyle/>
          <a:p>
            <a:pPr algn="just" rtl="1">
              <a:lnSpc>
                <a:spcPct val="150000"/>
              </a:lnSpc>
            </a:pPr>
            <a:r>
              <a:rPr lang="fa-IR" sz="2400" b="1" dirty="0">
                <a:solidFill>
                  <a:srgbClr val="7030A0"/>
                </a:solidFill>
                <a:cs typeface="B Mitra" pitchFamily="2" charset="-78"/>
              </a:rPr>
              <a:t>مرخصي زايمان پرسنل قراردادي و پيماني مشمول صندوق تامين اجتماعي از شش ماه به نه ماه افزايش يافت و پرداخت حقوق و مزاياي كاركنان مذكور در طول مدت فوق تا شش ماه اول از طريق صندوق تامين اجتماعي و از ابتداي ماه هفتم به بعد از طريق واحد مربوطه صورت  مي پذيرد </a:t>
            </a:r>
            <a:endParaRPr lang="en-US" sz="2400" b="1" dirty="0">
              <a:solidFill>
                <a:srgbClr val="7030A0"/>
              </a:solidFill>
              <a:cs typeface="B Mitra" pitchFamily="2" charset="-78"/>
            </a:endParaRPr>
          </a:p>
          <a:p>
            <a:pPr algn="just" rtl="1"/>
            <a:endParaRPr lang="en-US" sz="2400" dirty="0">
              <a:cs typeface="B Mitra" pitchFamily="2" charset="-78"/>
            </a:endParaRPr>
          </a:p>
        </p:txBody>
      </p:sp>
    </p:spTree>
    <p:extLst>
      <p:ext uri="{BB962C8B-B14F-4D97-AF65-F5344CB8AC3E}">
        <p14:creationId xmlns:p14="http://schemas.microsoft.com/office/powerpoint/2010/main" val="2950268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p:txBody>
          <a:bodyPr>
            <a:normAutofit/>
          </a:bodyPr>
          <a:lstStyle/>
          <a:p>
            <a:pPr algn="ctr" rtl="1"/>
            <a:r>
              <a:rPr lang="fa-IR" sz="2800" dirty="0">
                <a:solidFill>
                  <a:srgbClr val="002060"/>
                </a:solidFill>
                <a:cs typeface="B Titr" pitchFamily="2" charset="-78"/>
              </a:rPr>
              <a:t>مرخصی شیردهی:</a:t>
            </a:r>
            <a:endParaRPr lang="en-US" sz="2800" dirty="0">
              <a:solidFill>
                <a:srgbClr val="002060"/>
              </a:solidFill>
            </a:endParaRPr>
          </a:p>
        </p:txBody>
      </p:sp>
      <p:sp>
        <p:nvSpPr>
          <p:cNvPr id="3" name="Content Placeholder 2"/>
          <p:cNvSpPr>
            <a:spLocks noGrp="1"/>
          </p:cNvSpPr>
          <p:nvPr>
            <p:ph idx="1"/>
          </p:nvPr>
        </p:nvSpPr>
        <p:spPr>
          <a:xfrm>
            <a:off x="2514600" y="1676400"/>
            <a:ext cx="7943088" cy="4800600"/>
          </a:xfrm>
        </p:spPr>
        <p:txBody>
          <a:bodyPr>
            <a:normAutofit fontScale="85000" lnSpcReduction="10000"/>
          </a:bodyPr>
          <a:lstStyle/>
          <a:p>
            <a:pPr algn="just" rtl="1">
              <a:buNone/>
            </a:pPr>
            <a:endParaRPr lang="fa-IR" sz="2400" b="1" dirty="0">
              <a:solidFill>
                <a:srgbClr val="7030A0"/>
              </a:solidFill>
              <a:cs typeface="B Mitra" pitchFamily="2" charset="-78"/>
            </a:endParaRPr>
          </a:p>
          <a:p>
            <a:pPr algn="just" rtl="1"/>
            <a:r>
              <a:rPr lang="fa-IR" sz="2400" b="1" dirty="0">
                <a:solidFill>
                  <a:srgbClr val="7030A0"/>
                </a:solidFill>
                <a:cs typeface="B Mitra" pitchFamily="2" charset="-78"/>
              </a:rPr>
              <a:t>به کارمندان زن پس از اتمام مرخصی زایمان تا سن 24 ماهگی فرزند، روزانه یک ساعت مرخصی ساعتی شیردهی تعلق می گیرد.</a:t>
            </a:r>
          </a:p>
          <a:p>
            <a:pPr algn="just" rtl="1"/>
            <a:endParaRPr lang="en-US" sz="2400" b="1" dirty="0">
              <a:solidFill>
                <a:srgbClr val="7030A0"/>
              </a:solidFill>
              <a:cs typeface="B Mitra" pitchFamily="2" charset="-78"/>
            </a:endParaRPr>
          </a:p>
          <a:p>
            <a:pPr algn="just" rtl="1"/>
            <a:r>
              <a:rPr lang="fa-IR" sz="2400" b="1" dirty="0">
                <a:solidFill>
                  <a:srgbClr val="7030A0"/>
                </a:solidFill>
                <a:cs typeface="B Mitra" pitchFamily="2" charset="-78"/>
              </a:rPr>
              <a:t>میزان استفاده از مرخصی ساعتی شیردهی از مرخصی استحقاقی کارمند کسر نمی گردد.</a:t>
            </a:r>
          </a:p>
          <a:p>
            <a:pPr algn="just" rtl="1"/>
            <a:endParaRPr lang="fa-IR" sz="2400" b="1" dirty="0">
              <a:solidFill>
                <a:srgbClr val="7030A0"/>
              </a:solidFill>
              <a:cs typeface="B Mitra" pitchFamily="2" charset="-78"/>
            </a:endParaRPr>
          </a:p>
          <a:p>
            <a:pPr algn="just" rtl="1"/>
            <a:r>
              <a:rPr lang="fa-IR" sz="2400" b="1" dirty="0">
                <a:solidFill>
                  <a:srgbClr val="7030A0"/>
                </a:solidFill>
                <a:cs typeface="B Mitra" pitchFamily="2" charset="-78"/>
              </a:rPr>
              <a:t>مدت شیردهی برای مادران دارای فرزند دو قلو و بالاتر به میزان دو ساعت در روز و تا 24 ماهگی فرزند می باشد.</a:t>
            </a:r>
          </a:p>
          <a:p>
            <a:pPr algn="just" rtl="1"/>
            <a:endParaRPr lang="en-US" sz="2400" b="1" dirty="0">
              <a:solidFill>
                <a:srgbClr val="7030A0"/>
              </a:solidFill>
              <a:cs typeface="B Mitra" pitchFamily="2" charset="-78"/>
            </a:endParaRPr>
          </a:p>
          <a:p>
            <a:pPr algn="just" rtl="1"/>
            <a:endParaRPr lang="en-US" sz="2400" b="1" dirty="0">
              <a:solidFill>
                <a:srgbClr val="7030A0"/>
              </a:solidFill>
              <a:cs typeface="B Mitra" pitchFamily="2" charset="-78"/>
            </a:endParaRPr>
          </a:p>
          <a:p>
            <a:pPr algn="just" rtl="1"/>
            <a:r>
              <a:rPr lang="fa-IR" sz="2400" b="1" dirty="0">
                <a:solidFill>
                  <a:srgbClr val="7030A0"/>
                </a:solidFill>
                <a:cs typeface="B Mitra" pitchFamily="2" charset="-78"/>
              </a:rPr>
              <a:t>امنیت شغلی مادران پس از پایان مرخصی زایمان و در دوران شیردهی باید تأمین شود در دوران یاد شده تغییر شغل و نقل و انتقال آنها ممنوع است مگر اینکه به تقاضای کارمند باشد.</a:t>
            </a:r>
            <a:endParaRPr lang="en-US" sz="2400" b="1" dirty="0">
              <a:solidFill>
                <a:srgbClr val="7030A0"/>
              </a:solidFill>
              <a:cs typeface="B Mitra" pitchFamily="2" charset="-78"/>
            </a:endParaRPr>
          </a:p>
          <a:p>
            <a:pPr algn="just" rtl="1">
              <a:buNone/>
            </a:pPr>
            <a:endParaRPr lang="fa-IR" sz="2400" b="1" dirty="0">
              <a:solidFill>
                <a:srgbClr val="7030A0"/>
              </a:solidFill>
              <a:cs typeface="B Mitra" pitchFamily="2" charset="-78"/>
            </a:endParaRPr>
          </a:p>
        </p:txBody>
      </p:sp>
    </p:spTree>
    <p:extLst>
      <p:ext uri="{BB962C8B-B14F-4D97-AF65-F5344CB8AC3E}">
        <p14:creationId xmlns:p14="http://schemas.microsoft.com/office/powerpoint/2010/main" val="4257625222"/>
      </p:ext>
    </p:extLst>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67000" y="304800"/>
            <a:ext cx="7498080" cy="1143000"/>
          </a:xfrm>
        </p:spPr>
        <p:txBody>
          <a:bodyPr>
            <a:normAutofit/>
          </a:bodyPr>
          <a:lstStyle/>
          <a:p>
            <a:pPr algn="ctr" rtl="1"/>
            <a:r>
              <a:rPr lang="fa-IR" sz="4400" b="1" dirty="0">
                <a:solidFill>
                  <a:srgbClr val="FF0000"/>
                </a:solidFill>
                <a:cs typeface="B Titr" pitchFamily="2" charset="-78"/>
              </a:rPr>
              <a:t> </a:t>
            </a:r>
            <a:r>
              <a:rPr lang="fa-IR" sz="2800" dirty="0">
                <a:solidFill>
                  <a:srgbClr val="002060"/>
                </a:solidFill>
                <a:cs typeface="B Titr" pitchFamily="2" charset="-78"/>
              </a:rPr>
              <a:t>مرخصی اضطراری:</a:t>
            </a:r>
            <a:endParaRPr lang="en-US" sz="2800" dirty="0">
              <a:solidFill>
                <a:srgbClr val="002060"/>
              </a:solidFill>
              <a:cs typeface="B Titr" pitchFamily="2" charset="-78"/>
            </a:endParaRPr>
          </a:p>
        </p:txBody>
      </p:sp>
      <p:sp>
        <p:nvSpPr>
          <p:cNvPr id="3" name="Content Placeholder 2"/>
          <p:cNvSpPr>
            <a:spLocks noGrp="1"/>
          </p:cNvSpPr>
          <p:nvPr>
            <p:ph idx="1"/>
          </p:nvPr>
        </p:nvSpPr>
        <p:spPr/>
        <p:txBody>
          <a:bodyPr>
            <a:normAutofit fontScale="92500" lnSpcReduction="20000"/>
          </a:bodyPr>
          <a:lstStyle/>
          <a:p>
            <a:pPr algn="justLow" rtl="1"/>
            <a:r>
              <a:rPr lang="fa-IR" sz="2400" dirty="0">
                <a:solidFill>
                  <a:srgbClr val="7030A0"/>
                </a:solidFill>
                <a:cs typeface="B Mitra" pitchFamily="2" charset="-78"/>
              </a:rPr>
              <a:t>به منظورتحکیم و تکریم نهاد خانواده، کارمندان موسسه در موارد ذیل حق برخورداری از هفت روز مرخصی اضطراری علاوه بر سقف مرخصی استحقاقی سالانه رادارند.مرخصی مذکور قابل ذخیره یا بازخرید نمی باشد.</a:t>
            </a:r>
            <a:endParaRPr lang="en-US" sz="2400" dirty="0">
              <a:solidFill>
                <a:srgbClr val="7030A0"/>
              </a:solidFill>
              <a:cs typeface="B Mitra" pitchFamily="2" charset="-78"/>
            </a:endParaRPr>
          </a:p>
          <a:p>
            <a:pPr algn="justLow" rtl="1">
              <a:buNone/>
            </a:pPr>
            <a:r>
              <a:rPr lang="fa-IR" sz="2400" dirty="0">
                <a:solidFill>
                  <a:srgbClr val="7030A0"/>
                </a:solidFill>
                <a:cs typeface="B Mitra" pitchFamily="2" charset="-78"/>
              </a:rPr>
              <a:t>      </a:t>
            </a:r>
            <a:r>
              <a:rPr lang="fa-IR" sz="2400" dirty="0">
                <a:solidFill>
                  <a:srgbClr val="C00000"/>
                </a:solidFill>
                <a:cs typeface="B Mitra" pitchFamily="2" charset="-78"/>
              </a:rPr>
              <a:t>الف) ازدواج دائم کارمند </a:t>
            </a:r>
            <a:endParaRPr lang="en-US" sz="2400" dirty="0">
              <a:solidFill>
                <a:srgbClr val="C00000"/>
              </a:solidFill>
              <a:cs typeface="B Mitra" pitchFamily="2" charset="-78"/>
            </a:endParaRPr>
          </a:p>
          <a:p>
            <a:pPr algn="justLow" rtl="1">
              <a:buNone/>
            </a:pPr>
            <a:r>
              <a:rPr lang="fa-IR" sz="2400" dirty="0">
                <a:solidFill>
                  <a:srgbClr val="C00000"/>
                </a:solidFill>
                <a:cs typeface="B Mitra" pitchFamily="2" charset="-78"/>
              </a:rPr>
              <a:t>      ب) ازدواج فرزند کارمند</a:t>
            </a:r>
            <a:endParaRPr lang="en-US" sz="2400" dirty="0">
              <a:solidFill>
                <a:srgbClr val="C00000"/>
              </a:solidFill>
              <a:cs typeface="B Mitra" pitchFamily="2" charset="-78"/>
            </a:endParaRPr>
          </a:p>
          <a:p>
            <a:pPr algn="justLow" rtl="1">
              <a:buNone/>
            </a:pPr>
            <a:r>
              <a:rPr lang="fa-IR" sz="2400" dirty="0">
                <a:solidFill>
                  <a:srgbClr val="C00000"/>
                </a:solidFill>
                <a:cs typeface="B Mitra" pitchFamily="2" charset="-78"/>
              </a:rPr>
              <a:t>      ج) فوت بستگان درجه یک شامل: همسر، فرزند، پدر، مادر، خواهر، برادر</a:t>
            </a:r>
          </a:p>
          <a:p>
            <a:pPr algn="justLow" rtl="1">
              <a:buNone/>
            </a:pPr>
            <a:endParaRPr lang="fa-IR" sz="2400" dirty="0">
              <a:solidFill>
                <a:srgbClr val="C00000"/>
              </a:solidFill>
              <a:cs typeface="B Mitra" pitchFamily="2" charset="-78"/>
            </a:endParaRPr>
          </a:p>
          <a:p>
            <a:pPr algn="justLow" rtl="1"/>
            <a:r>
              <a:rPr lang="fa-IR" sz="2400" dirty="0">
                <a:solidFill>
                  <a:srgbClr val="7030A0"/>
                </a:solidFill>
                <a:cs typeface="B Mitra" pitchFamily="2" charset="-78"/>
              </a:rPr>
              <a:t>تاریخ شروع استفاده از هفت روز مرخصی اضطراری موضوع ماده 74 آئین نامه اداری و استخدامی اعضاء غیر هیات علمی در مورد ازدواج از تاریخ عقد حداکثر به مدت دو سال و در مورد فوت از تاریخ فوت تا چهل روز با تقاضا و اعلام کارمند صورت می پذیرد.</a:t>
            </a:r>
          </a:p>
          <a:p>
            <a:pPr algn="justLow" rtl="1">
              <a:buNone/>
            </a:pPr>
            <a:r>
              <a:rPr lang="fa-IR" sz="2400" dirty="0">
                <a:solidFill>
                  <a:srgbClr val="7030A0"/>
                </a:solidFill>
                <a:cs typeface="B Mitra" pitchFamily="2" charset="-78"/>
              </a:rPr>
              <a:t>تذکر: استفاده از این نوع مرخصی به صورت پیوسته و با احتساب ایام تعطیل می باشد. </a:t>
            </a:r>
            <a:endParaRPr lang="en-US" sz="2400" dirty="0">
              <a:solidFill>
                <a:srgbClr val="7030A0"/>
              </a:solidFill>
              <a:cs typeface="B Mitra" pitchFamily="2" charset="-78"/>
            </a:endParaRPr>
          </a:p>
          <a:p>
            <a:pPr algn="justLow" rtl="1">
              <a:buNone/>
            </a:pPr>
            <a:endParaRPr lang="fa-IR" sz="2400" dirty="0">
              <a:solidFill>
                <a:srgbClr val="7030A0"/>
              </a:solidFill>
              <a:cs typeface="B Mitra" pitchFamily="2" charset="-78"/>
            </a:endParaRPr>
          </a:p>
        </p:txBody>
      </p:sp>
    </p:spTree>
    <p:extLst>
      <p:ext uri="{BB962C8B-B14F-4D97-AF65-F5344CB8AC3E}">
        <p14:creationId xmlns:p14="http://schemas.microsoft.com/office/powerpoint/2010/main" val="2496095583"/>
      </p:ext>
    </p:extLst>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2667000" y="304800"/>
            <a:ext cx="7498080" cy="1143000"/>
          </a:xfrm>
        </p:spPr>
        <p:txBody>
          <a:bodyPr>
            <a:normAutofit/>
          </a:bodyPr>
          <a:lstStyle/>
          <a:p>
            <a:pPr algn="ctr" rtl="1"/>
            <a:r>
              <a:rPr lang="fa-IR" sz="4400" b="1" dirty="0">
                <a:solidFill>
                  <a:srgbClr val="FF0000"/>
                </a:solidFill>
                <a:cs typeface="B Titr" pitchFamily="2" charset="-78"/>
              </a:rPr>
              <a:t> </a:t>
            </a:r>
            <a:r>
              <a:rPr lang="fa-IR" sz="2800" dirty="0">
                <a:solidFill>
                  <a:srgbClr val="002060"/>
                </a:solidFill>
                <a:cs typeface="B Titr" pitchFamily="2" charset="-78"/>
              </a:rPr>
              <a:t>مرخصی اضطراری مراقبت از همسر:</a:t>
            </a:r>
            <a:endParaRPr lang="en-US" sz="2800" dirty="0">
              <a:solidFill>
                <a:srgbClr val="002060"/>
              </a:solidFill>
              <a:cs typeface="B Titr" pitchFamily="2" charset="-78"/>
            </a:endParaRPr>
          </a:p>
        </p:txBody>
      </p:sp>
      <p:sp>
        <p:nvSpPr>
          <p:cNvPr id="3" name="Content Placeholder 2"/>
          <p:cNvSpPr>
            <a:spLocks noGrp="1"/>
          </p:cNvSpPr>
          <p:nvPr>
            <p:ph idx="1"/>
          </p:nvPr>
        </p:nvSpPr>
        <p:spPr>
          <a:xfrm>
            <a:off x="2514600" y="1600200"/>
            <a:ext cx="7943088" cy="4648200"/>
          </a:xfrm>
        </p:spPr>
        <p:txBody>
          <a:bodyPr>
            <a:normAutofit lnSpcReduction="10000"/>
          </a:bodyPr>
          <a:lstStyle/>
          <a:p>
            <a:pPr algn="just" rtl="1">
              <a:buNone/>
            </a:pPr>
            <a:endParaRPr lang="fa-IR" sz="2400" b="1" dirty="0">
              <a:solidFill>
                <a:srgbClr val="7030A0"/>
              </a:solidFill>
              <a:cs typeface="B Mitra" pitchFamily="2" charset="-78"/>
            </a:endParaRPr>
          </a:p>
          <a:p>
            <a:pPr algn="just" rtl="1"/>
            <a:r>
              <a:rPr lang="fa-IR" sz="2400" b="1" dirty="0">
                <a:solidFill>
                  <a:srgbClr val="7030A0"/>
                </a:solidFill>
                <a:cs typeface="B Mitra" pitchFamily="2" charset="-78"/>
              </a:rPr>
              <a:t>به کارمندانی که همسر ایشان وضع حمل می نمایند، مدت 15 مرخصی اضطراری مراقبت از همسر تعلق می گیرد.</a:t>
            </a:r>
          </a:p>
          <a:p>
            <a:pPr algn="just" rtl="1"/>
            <a:endParaRPr lang="fa-IR" sz="2400" b="1" dirty="0">
              <a:solidFill>
                <a:srgbClr val="7030A0"/>
              </a:solidFill>
              <a:cs typeface="B Mitra" pitchFamily="2" charset="-78"/>
            </a:endParaRPr>
          </a:p>
          <a:p>
            <a:pPr algn="just" rtl="1"/>
            <a:r>
              <a:rPr lang="fa-IR" sz="2400" b="1" dirty="0">
                <a:solidFill>
                  <a:srgbClr val="7030A0"/>
                </a:solidFill>
                <a:cs typeface="B Mitra" pitchFamily="2" charset="-78"/>
              </a:rPr>
              <a:t>این مرخصی قابل بازخرید و ذخیره نمی باشد.</a:t>
            </a:r>
          </a:p>
          <a:p>
            <a:pPr algn="just" rtl="1"/>
            <a:endParaRPr lang="fa-IR" sz="2400" b="1" dirty="0">
              <a:solidFill>
                <a:srgbClr val="7030A0"/>
              </a:solidFill>
              <a:cs typeface="B Mitra" pitchFamily="2" charset="-78"/>
            </a:endParaRPr>
          </a:p>
          <a:p>
            <a:pPr algn="just" rtl="1"/>
            <a:r>
              <a:rPr lang="fa-IR" sz="2400" b="1" dirty="0">
                <a:solidFill>
                  <a:srgbClr val="7030A0"/>
                </a:solidFill>
                <a:cs typeface="B Mitra" pitchFamily="2" charset="-78"/>
              </a:rPr>
              <a:t> تاریخ شروع این مرخصی بعد از وضع حمل از تاریخ ولادت فرزند با احتساب ایام تعطیل خواهد بود.</a:t>
            </a:r>
          </a:p>
          <a:p>
            <a:pPr algn="just" rtl="1">
              <a:buNone/>
            </a:pPr>
            <a:endParaRPr lang="en-US" sz="2400" b="1" dirty="0">
              <a:solidFill>
                <a:srgbClr val="7030A0"/>
              </a:solidFill>
              <a:cs typeface="B Mitra" pitchFamily="2" charset="-78"/>
            </a:endParaRPr>
          </a:p>
          <a:p>
            <a:pPr algn="just" rtl="1">
              <a:buNone/>
            </a:pPr>
            <a:r>
              <a:rPr lang="fa-IR" sz="2400" b="1" dirty="0">
                <a:solidFill>
                  <a:srgbClr val="7030A0"/>
                </a:solidFill>
                <a:cs typeface="B Mitra" pitchFamily="2" charset="-78"/>
              </a:rPr>
              <a:t>تذکر: اعطای مرخصی فوق به کارمندانی که همسر آنان فرزند مرده به دنیامی آورند، جهت مراقبت از همسر بلامانع می باشد.</a:t>
            </a:r>
            <a:endParaRPr lang="en-US" sz="2400" b="1" dirty="0">
              <a:solidFill>
                <a:srgbClr val="7030A0"/>
              </a:solidFill>
              <a:cs typeface="B Mitra" pitchFamily="2" charset="-78"/>
            </a:endParaRPr>
          </a:p>
          <a:p>
            <a:pPr algn="just" rtl="1">
              <a:buNone/>
            </a:pPr>
            <a:endParaRPr lang="fa-IR" sz="2400" b="1" dirty="0">
              <a:solidFill>
                <a:srgbClr val="7030A0"/>
              </a:solidFill>
              <a:cs typeface="B Mitra" pitchFamily="2" charset="-78"/>
            </a:endParaRPr>
          </a:p>
        </p:txBody>
      </p:sp>
    </p:spTree>
    <p:extLst>
      <p:ext uri="{BB962C8B-B14F-4D97-AF65-F5344CB8AC3E}">
        <p14:creationId xmlns:p14="http://schemas.microsoft.com/office/powerpoint/2010/main" val="834844240"/>
      </p:ext>
    </p:extLst>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400" b="1" dirty="0">
                <a:solidFill>
                  <a:srgbClr val="FF0000"/>
                </a:solidFill>
                <a:cs typeface="B Titr" pitchFamily="2" charset="-78"/>
              </a:rPr>
              <a:t> </a:t>
            </a:r>
            <a:r>
              <a:rPr lang="fa-IR" sz="2800" dirty="0">
                <a:solidFill>
                  <a:srgbClr val="002060"/>
                </a:solidFill>
                <a:cs typeface="B Titr" pitchFamily="2" charset="-78"/>
              </a:rPr>
              <a:t>مرخصی تشویقی حج تمتع</a:t>
            </a:r>
          </a:p>
        </p:txBody>
      </p:sp>
      <p:sp>
        <p:nvSpPr>
          <p:cNvPr id="3" name="Content Placeholder 2"/>
          <p:cNvSpPr>
            <a:spLocks noGrp="1"/>
          </p:cNvSpPr>
          <p:nvPr>
            <p:ph idx="1"/>
          </p:nvPr>
        </p:nvSpPr>
        <p:spPr>
          <a:xfrm>
            <a:off x="2959608" y="2133600"/>
            <a:ext cx="7498080" cy="4114800"/>
          </a:xfrm>
        </p:spPr>
        <p:txBody>
          <a:bodyPr>
            <a:normAutofit/>
          </a:bodyPr>
          <a:lstStyle/>
          <a:p>
            <a:pPr algn="just" rtl="1">
              <a:buNone/>
            </a:pPr>
            <a:endParaRPr lang="en-US" sz="2400" b="1" dirty="0">
              <a:solidFill>
                <a:srgbClr val="7030A0"/>
              </a:solidFill>
              <a:cs typeface="B Mitra" pitchFamily="2" charset="-78"/>
            </a:endParaRPr>
          </a:p>
          <a:p>
            <a:pPr algn="just" rtl="1">
              <a:lnSpc>
                <a:spcPct val="150000"/>
              </a:lnSpc>
              <a:buNone/>
            </a:pPr>
            <a:r>
              <a:rPr lang="fa-IR" sz="2400" b="1" dirty="0">
                <a:solidFill>
                  <a:srgbClr val="7030A0"/>
                </a:solidFill>
                <a:cs typeface="B Mitra" pitchFamily="2" charset="-78"/>
              </a:rPr>
              <a:t>    کارمندان اعم از قراردادی، پیمانی، رسمی آزمایشی و رسمی که به حج تمتع مشرف می شوند مجاز خواهند بود فقط یک بار در طول خدمت  از یک ماه مرخصی تشویقی استفاده نمایند که جزء مرخصی استحقاقی منظور نخواهد شد.</a:t>
            </a:r>
          </a:p>
        </p:txBody>
      </p:sp>
    </p:spTree>
    <p:extLst>
      <p:ext uri="{BB962C8B-B14F-4D97-AF65-F5344CB8AC3E}">
        <p14:creationId xmlns:p14="http://schemas.microsoft.com/office/powerpoint/2010/main" val="1740759395"/>
      </p:ext>
    </p:extLst>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2800" dirty="0">
                <a:solidFill>
                  <a:srgbClr val="002060"/>
                </a:solidFill>
                <a:effectLst>
                  <a:outerShdw blurRad="38100" dist="38100" dir="2700000" algn="tl">
                    <a:srgbClr val="000000">
                      <a:alpha val="43137"/>
                    </a:srgbClr>
                  </a:outerShdw>
                </a:effectLst>
                <a:cs typeface="B Titr" pitchFamily="2" charset="-78"/>
              </a:rPr>
              <a:t>مرخصی بدون حقوق</a:t>
            </a:r>
            <a:endParaRPr lang="en-US" sz="2800" dirty="0">
              <a:solidFill>
                <a:srgbClr val="002060"/>
              </a:solidFill>
              <a:effectLst>
                <a:outerShdw blurRad="38100" dist="38100" dir="2700000" algn="tl">
                  <a:srgbClr val="000000">
                    <a:alpha val="43137"/>
                  </a:srgbClr>
                </a:outerShdw>
              </a:effectLst>
              <a:cs typeface="B Titr" pitchFamily="2" charset="-78"/>
            </a:endParaRPr>
          </a:p>
        </p:txBody>
      </p:sp>
      <p:sp>
        <p:nvSpPr>
          <p:cNvPr id="3" name="Content Placeholder 2"/>
          <p:cNvSpPr>
            <a:spLocks noGrp="1"/>
          </p:cNvSpPr>
          <p:nvPr>
            <p:ph idx="1"/>
          </p:nvPr>
        </p:nvSpPr>
        <p:spPr>
          <a:xfrm>
            <a:off x="2514600" y="1447800"/>
            <a:ext cx="7943088" cy="4800600"/>
          </a:xfrm>
        </p:spPr>
        <p:txBody>
          <a:bodyPr>
            <a:noAutofit/>
          </a:bodyPr>
          <a:lstStyle/>
          <a:p>
            <a:pPr algn="just" rtl="1">
              <a:buNone/>
            </a:pPr>
            <a:r>
              <a:rPr lang="fa-IR" sz="2400" b="1" dirty="0">
                <a:solidFill>
                  <a:srgbClr val="7030A0"/>
                </a:solidFill>
                <a:cs typeface="B Mitra" pitchFamily="2" charset="-78"/>
              </a:rPr>
              <a:t>1- اعطای مرخصی بدون حقوق به کارمندان رسمی، رسمی آزمایشی و پیمانی در موارد ذیل امکان پذیر می باشد.</a:t>
            </a:r>
            <a:endParaRPr lang="en-US" sz="2400" b="1" dirty="0">
              <a:solidFill>
                <a:srgbClr val="7030A0"/>
              </a:solidFill>
              <a:cs typeface="B Mitra" pitchFamily="2" charset="-78"/>
            </a:endParaRPr>
          </a:p>
          <a:p>
            <a:pPr algn="just" rtl="1"/>
            <a:r>
              <a:rPr lang="fa-IR" sz="2400" b="1" dirty="0">
                <a:solidFill>
                  <a:srgbClr val="7030A0"/>
                </a:solidFill>
                <a:cs typeface="B Mitra" pitchFamily="2" charset="-78"/>
              </a:rPr>
              <a:t>کارمند مرخصی</a:t>
            </a:r>
            <a:r>
              <a:rPr lang="en-US" sz="2400" b="1" dirty="0">
                <a:solidFill>
                  <a:srgbClr val="7030A0"/>
                </a:solidFill>
                <a:cs typeface="B Mitra" pitchFamily="2" charset="-78"/>
              </a:rPr>
              <a:t> </a:t>
            </a:r>
            <a:r>
              <a:rPr lang="fa-IR" sz="2400" b="1" dirty="0">
                <a:solidFill>
                  <a:srgbClr val="7030A0"/>
                </a:solidFill>
                <a:cs typeface="B Mitra" pitchFamily="2" charset="-78"/>
              </a:rPr>
              <a:t> استحقاقی نداشته باشد و احتیاجش به استفاده از مرخصی مسلم شود.</a:t>
            </a:r>
          </a:p>
          <a:p>
            <a:pPr algn="just" rtl="1"/>
            <a:r>
              <a:rPr lang="fa-IR" sz="2400" b="1" dirty="0">
                <a:solidFill>
                  <a:srgbClr val="7030A0"/>
                </a:solidFill>
                <a:cs typeface="B Mitra" pitchFamily="2" charset="-78"/>
              </a:rPr>
              <a:t>کارمند قصد ادامه تحصیل داشته باشد و مدارک لازم را ارائه نماید.</a:t>
            </a:r>
            <a:endParaRPr lang="en-US" sz="2400" b="1" dirty="0">
              <a:solidFill>
                <a:srgbClr val="7030A0"/>
              </a:solidFill>
              <a:cs typeface="B Mitra" pitchFamily="2" charset="-78"/>
            </a:endParaRPr>
          </a:p>
          <a:p>
            <a:pPr algn="just" rtl="1"/>
            <a:r>
              <a:rPr lang="fa-IR" sz="2400" b="1" dirty="0">
                <a:solidFill>
                  <a:srgbClr val="7030A0"/>
                </a:solidFill>
                <a:cs typeface="B Mitra" pitchFamily="2" charset="-78"/>
              </a:rPr>
              <a:t>کارمند ناگزیر باشد به اتفاق همسرش به خارج از محل خدمت جغرافیایی خود مسافرت کند.</a:t>
            </a:r>
            <a:endParaRPr lang="en-US" sz="2400" b="1" dirty="0">
              <a:solidFill>
                <a:srgbClr val="7030A0"/>
              </a:solidFill>
              <a:cs typeface="B Mitra" pitchFamily="2" charset="-78"/>
            </a:endParaRPr>
          </a:p>
          <a:p>
            <a:pPr algn="just" rtl="1"/>
            <a:r>
              <a:rPr lang="fa-IR" sz="2400" b="1" dirty="0">
                <a:solidFill>
                  <a:srgbClr val="7030A0"/>
                </a:solidFill>
                <a:cs typeface="B Mitra" pitchFamily="2" charset="-78"/>
              </a:rPr>
              <a:t>کارمند پس از استفاده از چهار ماه مرخصی استعلاجی سالانه به سبب ادامه همان بیماری یا ابتلا به بیماری دیگر قادر به خدمت نباشد و بیماری اوهم صعب العلاج تشخیص داده نشود. </a:t>
            </a:r>
            <a:endParaRPr lang="en-US" sz="2400" b="1" dirty="0">
              <a:solidFill>
                <a:srgbClr val="7030A0"/>
              </a:solidFill>
              <a:cs typeface="B Mitra" pitchFamily="2" charset="-78"/>
            </a:endParaRPr>
          </a:p>
          <a:p>
            <a:pPr algn="just" rtl="1">
              <a:buNone/>
            </a:pPr>
            <a:endParaRPr lang="fa-IR" sz="2400" b="1" dirty="0">
              <a:solidFill>
                <a:srgbClr val="7030A0"/>
              </a:solidFill>
              <a:cs typeface="B Mitra" pitchFamily="2" charset="-78"/>
            </a:endParaRPr>
          </a:p>
          <a:p>
            <a:pPr algn="just" rtl="1">
              <a:buNone/>
            </a:pPr>
            <a:endParaRPr lang="fa-IR" sz="2400" b="1" dirty="0">
              <a:solidFill>
                <a:srgbClr val="7030A0"/>
              </a:solidFill>
              <a:cs typeface="B Mitra" pitchFamily="2" charset="-78"/>
            </a:endParaRPr>
          </a:p>
        </p:txBody>
      </p:sp>
    </p:spTree>
    <p:extLst>
      <p:ext uri="{BB962C8B-B14F-4D97-AF65-F5344CB8AC3E}">
        <p14:creationId xmlns:p14="http://schemas.microsoft.com/office/powerpoint/2010/main" val="3446941838"/>
      </p:ext>
    </p:extLst>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609600"/>
            <a:ext cx="7943088" cy="5638800"/>
          </a:xfrm>
        </p:spPr>
        <p:txBody>
          <a:bodyPr>
            <a:normAutofit/>
          </a:bodyPr>
          <a:lstStyle/>
          <a:p>
            <a:pPr algn="just" rtl="1">
              <a:buNone/>
            </a:pPr>
            <a:r>
              <a:rPr lang="fa-IR" sz="2400" dirty="0">
                <a:solidFill>
                  <a:schemeClr val="accent2"/>
                </a:solidFill>
                <a:cs typeface="B Titr" pitchFamily="2" charset="-78"/>
              </a:rPr>
              <a:t>     </a:t>
            </a:r>
            <a:endParaRPr lang="fa-IR" sz="2400" b="1" dirty="0">
              <a:solidFill>
                <a:srgbClr val="7030A0"/>
              </a:solidFill>
              <a:cs typeface="B Mitra" pitchFamily="2" charset="-78"/>
            </a:endParaRPr>
          </a:p>
          <a:p>
            <a:pPr algn="just" rtl="1">
              <a:buNone/>
            </a:pPr>
            <a:r>
              <a:rPr lang="fa-IR" sz="2400" b="1" dirty="0">
                <a:solidFill>
                  <a:srgbClr val="7030A0"/>
                </a:solidFill>
                <a:cs typeface="B Mitra" pitchFamily="2" charset="-78"/>
              </a:rPr>
              <a:t>     2- کارمند باید تقاضای مرخصی بدون حقوق خود را با ذکر علت و مدت به مسئول واحد ارائه نماید و قبل از موافقت مسئول واحد و صدور حکم مجاز به ترک خدمت نمی باشد.</a:t>
            </a:r>
          </a:p>
          <a:p>
            <a:pPr algn="just" rtl="1">
              <a:buNone/>
            </a:pPr>
            <a:r>
              <a:rPr lang="fa-IR" sz="2400" b="1" dirty="0">
                <a:solidFill>
                  <a:srgbClr val="7030A0"/>
                </a:solidFill>
                <a:cs typeface="B Mitra" pitchFamily="2" charset="-78"/>
              </a:rPr>
              <a:t>حکم مرخصی بدون حقوق با رعایت ماده 78 آئین نامه اداری و استخدامی اعضاء غیر هیات علمی پس از تائید مسئول واحد توسط کارگزینی صادر می گردد.</a:t>
            </a:r>
            <a:endParaRPr lang="en-US" sz="2400" b="1" dirty="0">
              <a:solidFill>
                <a:srgbClr val="7030A0"/>
              </a:solidFill>
              <a:cs typeface="B Mitra" pitchFamily="2" charset="-78"/>
            </a:endParaRPr>
          </a:p>
          <a:p>
            <a:pPr algn="just" rtl="1">
              <a:buNone/>
            </a:pPr>
            <a:r>
              <a:rPr lang="fa-IR" sz="2400" b="1" dirty="0">
                <a:solidFill>
                  <a:srgbClr val="7030A0"/>
                </a:solidFill>
                <a:cs typeface="B Mitra" pitchFamily="2" charset="-78"/>
              </a:rPr>
              <a:t>     3- کارمند پس از گذراندن مدت تعهد خدمت بدو ورود می تواند از مرخصی بدون حقوق استفاده نماید .</a:t>
            </a:r>
            <a:endParaRPr lang="en-US" sz="2400" b="1" dirty="0">
              <a:solidFill>
                <a:srgbClr val="7030A0"/>
              </a:solidFill>
              <a:cs typeface="B Mitra" pitchFamily="2" charset="-78"/>
            </a:endParaRPr>
          </a:p>
          <a:p>
            <a:pPr algn="just" rtl="1">
              <a:buNone/>
            </a:pPr>
            <a:r>
              <a:rPr lang="fa-IR" sz="2400" b="1" dirty="0">
                <a:solidFill>
                  <a:srgbClr val="7030A0"/>
                </a:solidFill>
                <a:cs typeface="B Mitra" pitchFamily="2" charset="-78"/>
              </a:rPr>
              <a:t>تذکر: در موارد استثناء کارمند می تواند با موافقت رئیس موسسه از مرخصی بدون حقوق استفاده نماید. این مدت به میزان تعهد نامبرده اضافه خواهد شد.</a:t>
            </a:r>
            <a:endParaRPr lang="en-US" sz="2400" b="1" dirty="0">
              <a:solidFill>
                <a:srgbClr val="7030A0"/>
              </a:solidFill>
              <a:cs typeface="B Mitra" pitchFamily="2" charset="-78"/>
            </a:endParaRPr>
          </a:p>
          <a:p>
            <a:pPr algn="just">
              <a:buNone/>
            </a:pPr>
            <a:endParaRPr lang="fa-IR" sz="2400" dirty="0">
              <a:solidFill>
                <a:schemeClr val="accent2"/>
              </a:solidFill>
              <a:cs typeface="B Titr" pitchFamily="2" charset="-78"/>
            </a:endParaRPr>
          </a:p>
        </p:txBody>
      </p:sp>
    </p:spTree>
    <p:extLst>
      <p:ext uri="{BB962C8B-B14F-4D97-AF65-F5344CB8AC3E}">
        <p14:creationId xmlns:p14="http://schemas.microsoft.com/office/powerpoint/2010/main" val="4090276604"/>
      </p:ext>
    </p:extLst>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609600"/>
            <a:ext cx="7943088" cy="5638800"/>
          </a:xfrm>
        </p:spPr>
        <p:txBody>
          <a:bodyPr>
            <a:normAutofit/>
          </a:bodyPr>
          <a:lstStyle/>
          <a:p>
            <a:pPr algn="just" rtl="1">
              <a:buNone/>
            </a:pPr>
            <a:r>
              <a:rPr lang="fa-IR" sz="2400" dirty="0">
                <a:solidFill>
                  <a:schemeClr val="accent2"/>
                </a:solidFill>
                <a:cs typeface="B Titr" pitchFamily="2" charset="-78"/>
              </a:rPr>
              <a:t>     </a:t>
            </a:r>
            <a:endParaRPr lang="fa-IR" sz="2400" b="1" dirty="0">
              <a:solidFill>
                <a:srgbClr val="7030A0"/>
              </a:solidFill>
              <a:cs typeface="B Mitra" pitchFamily="2" charset="-78"/>
            </a:endParaRPr>
          </a:p>
          <a:p>
            <a:pPr algn="just" rtl="1">
              <a:buNone/>
            </a:pPr>
            <a:r>
              <a:rPr lang="fa-IR" sz="2400" b="1" dirty="0">
                <a:solidFill>
                  <a:srgbClr val="7030A0"/>
                </a:solidFill>
                <a:cs typeface="B Mitra" pitchFamily="2" charset="-78"/>
              </a:rPr>
              <a:t>     2- کارمند باید تقاضای مرخصی بدون حقوق خود را با ذکر علت و مدت به مسئول واحد ارائه نماید و قبل از موافقت مسئول واحد و صدور حکم مجاز به ترک خدمت نمی باشد.</a:t>
            </a:r>
          </a:p>
          <a:p>
            <a:pPr algn="just" rtl="1">
              <a:buNone/>
            </a:pPr>
            <a:r>
              <a:rPr lang="fa-IR" sz="2400" b="1" dirty="0">
                <a:solidFill>
                  <a:srgbClr val="7030A0"/>
                </a:solidFill>
                <a:cs typeface="B Mitra" pitchFamily="2" charset="-78"/>
              </a:rPr>
              <a:t>حکم مرخصی بدون حقوق با رعایت ماده 78 آئین نامه اداری و استخدامی اعضاء غیر هیات علمی پس از تائید مسئول واحد توسط کارگزینی صادر می گردد.</a:t>
            </a:r>
            <a:endParaRPr lang="en-US" sz="2400" b="1" dirty="0">
              <a:solidFill>
                <a:srgbClr val="7030A0"/>
              </a:solidFill>
              <a:cs typeface="B Mitra" pitchFamily="2" charset="-78"/>
            </a:endParaRPr>
          </a:p>
          <a:p>
            <a:pPr algn="just" rtl="1">
              <a:buNone/>
            </a:pPr>
            <a:r>
              <a:rPr lang="fa-IR" sz="2400" b="1" dirty="0">
                <a:solidFill>
                  <a:srgbClr val="7030A0"/>
                </a:solidFill>
                <a:cs typeface="B Mitra" pitchFamily="2" charset="-78"/>
              </a:rPr>
              <a:t>     3- کارمند پس از گذراندن مدت تعهد خدمت بدو ورود می تواند از مرخصی بدون حقوق استفاده نماید .</a:t>
            </a:r>
            <a:endParaRPr lang="en-US" sz="2400" b="1" dirty="0">
              <a:solidFill>
                <a:srgbClr val="7030A0"/>
              </a:solidFill>
              <a:cs typeface="B Mitra" pitchFamily="2" charset="-78"/>
            </a:endParaRPr>
          </a:p>
          <a:p>
            <a:pPr algn="just" rtl="1">
              <a:buNone/>
            </a:pPr>
            <a:r>
              <a:rPr lang="fa-IR" sz="2400" b="1" dirty="0">
                <a:solidFill>
                  <a:srgbClr val="7030A0"/>
                </a:solidFill>
                <a:cs typeface="B Mitra" pitchFamily="2" charset="-78"/>
              </a:rPr>
              <a:t>تذکر: در موارد استثناء کارمند می تواند با موافقت رئیس موسسه از مرخصی بدون حقوق استفاده نماید. این مدت به میزان تعهد نامبرده اضافه خواهد شد.</a:t>
            </a:r>
            <a:endParaRPr lang="en-US" sz="2400" b="1" dirty="0">
              <a:solidFill>
                <a:srgbClr val="7030A0"/>
              </a:solidFill>
              <a:cs typeface="B Mitra" pitchFamily="2" charset="-78"/>
            </a:endParaRPr>
          </a:p>
          <a:p>
            <a:pPr algn="just">
              <a:buNone/>
            </a:pPr>
            <a:endParaRPr lang="fa-IR" sz="2400" dirty="0">
              <a:solidFill>
                <a:schemeClr val="accent2"/>
              </a:solidFill>
              <a:cs typeface="B Titr" pitchFamily="2" charset="-78"/>
            </a:endParaRPr>
          </a:p>
        </p:txBody>
      </p:sp>
    </p:spTree>
    <p:extLst>
      <p:ext uri="{BB962C8B-B14F-4D97-AF65-F5344CB8AC3E}">
        <p14:creationId xmlns:p14="http://schemas.microsoft.com/office/powerpoint/2010/main" val="1326565194"/>
      </p:ext>
    </p:extLst>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381000"/>
            <a:ext cx="7943088" cy="5867400"/>
          </a:xfrm>
        </p:spPr>
        <p:txBody>
          <a:bodyPr>
            <a:normAutofit/>
          </a:bodyPr>
          <a:lstStyle/>
          <a:p>
            <a:pPr algn="just" rtl="1">
              <a:buNone/>
            </a:pPr>
            <a:r>
              <a:rPr lang="fa-IR" sz="2400" b="1" dirty="0">
                <a:solidFill>
                  <a:srgbClr val="7030A0"/>
                </a:solidFill>
                <a:cs typeface="B Mitra" pitchFamily="2" charset="-78"/>
              </a:rPr>
              <a:t>    </a:t>
            </a:r>
          </a:p>
          <a:p>
            <a:pPr algn="just" rtl="1">
              <a:buNone/>
            </a:pPr>
            <a:r>
              <a:rPr lang="fa-IR" sz="2400" b="1" dirty="0">
                <a:solidFill>
                  <a:srgbClr val="7030A0"/>
                </a:solidFill>
                <a:cs typeface="B Mitra" pitchFamily="2" charset="-78"/>
              </a:rPr>
              <a:t>     8- کارمندان در حال استفاده از مرخصی بدون حقوق نمی توانند از مرخصی استعلاجی استفاده نمایند.</a:t>
            </a:r>
          </a:p>
          <a:p>
            <a:pPr algn="just" rtl="1">
              <a:buNone/>
            </a:pPr>
            <a:endParaRPr lang="en-US" sz="2400" b="1" dirty="0">
              <a:solidFill>
                <a:srgbClr val="7030A0"/>
              </a:solidFill>
              <a:cs typeface="B Mitra" pitchFamily="2" charset="-78"/>
            </a:endParaRPr>
          </a:p>
          <a:p>
            <a:pPr algn="just" rtl="1">
              <a:buNone/>
            </a:pPr>
            <a:r>
              <a:rPr lang="fa-IR" sz="2400" b="1" dirty="0">
                <a:solidFill>
                  <a:srgbClr val="7030A0"/>
                </a:solidFill>
                <a:cs typeface="B Mitra" pitchFamily="2" charset="-78"/>
              </a:rPr>
              <a:t>     9- اعطای مرخصی بدون حقوق به مشمولین قانون خدمت پزشکان و پیراپزشکان حداکثر در طول تعهد خدمت به مدت 2 ماه امکان پذیر است ، این مدت به زمان مدت تعهدات اضافه می شود.</a:t>
            </a:r>
          </a:p>
          <a:p>
            <a:pPr algn="just" rtl="1">
              <a:buNone/>
            </a:pPr>
            <a:endParaRPr lang="en-US" sz="2400" b="1" dirty="0">
              <a:solidFill>
                <a:srgbClr val="7030A0"/>
              </a:solidFill>
              <a:cs typeface="B Mitra" pitchFamily="2" charset="-78"/>
            </a:endParaRPr>
          </a:p>
          <a:p>
            <a:pPr algn="just" rtl="1">
              <a:buNone/>
            </a:pPr>
            <a:r>
              <a:rPr lang="fa-IR" sz="2400" b="1" dirty="0">
                <a:solidFill>
                  <a:srgbClr val="7030A0"/>
                </a:solidFill>
                <a:cs typeface="B Mitra" pitchFamily="2" charset="-78"/>
              </a:rPr>
              <a:t>    10- اعطای مرخصی بدون حقوق به کارکنان قرارداد کار معین به مدت یک ماه ، در طول مدت قرارداد امکان پذیر است.</a:t>
            </a:r>
          </a:p>
          <a:p>
            <a:pPr algn="just" rtl="1">
              <a:buNone/>
            </a:pPr>
            <a:endParaRPr lang="en-US" sz="2400" b="1" dirty="0">
              <a:solidFill>
                <a:srgbClr val="7030A0"/>
              </a:solidFill>
              <a:cs typeface="B Mitra" pitchFamily="2" charset="-78"/>
            </a:endParaRPr>
          </a:p>
          <a:p>
            <a:pPr algn="just" rtl="1">
              <a:buNone/>
            </a:pPr>
            <a:r>
              <a:rPr lang="fa-IR" sz="2400" b="1" dirty="0">
                <a:solidFill>
                  <a:srgbClr val="7030A0"/>
                </a:solidFill>
                <a:cs typeface="B Mitra" pitchFamily="2" charset="-78"/>
              </a:rPr>
              <a:t>     11- مدت مرخصی بدون حقوق مشاغل کارگری با رعایت ماده 72 قانون کار به مدت یک ماه در طول قرارداد امکان پذیر است.</a:t>
            </a:r>
            <a:endParaRPr lang="en-US" sz="2400" b="1" dirty="0">
              <a:solidFill>
                <a:srgbClr val="7030A0"/>
              </a:solidFill>
              <a:cs typeface="B Mitra" pitchFamily="2" charset="-78"/>
            </a:endParaRPr>
          </a:p>
          <a:p>
            <a:pPr algn="just" rtl="1">
              <a:buNone/>
            </a:pPr>
            <a:endParaRPr lang="fa-IR" sz="2400" b="1" dirty="0">
              <a:solidFill>
                <a:srgbClr val="7030A0"/>
              </a:solidFill>
              <a:cs typeface="B Mitra" pitchFamily="2" charset="-78"/>
            </a:endParaRPr>
          </a:p>
        </p:txBody>
      </p:sp>
    </p:spTree>
    <p:extLst>
      <p:ext uri="{BB962C8B-B14F-4D97-AF65-F5344CB8AC3E}">
        <p14:creationId xmlns:p14="http://schemas.microsoft.com/office/powerpoint/2010/main" val="4102616134"/>
      </p:ext>
    </p:extLst>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1524000"/>
            <a:ext cx="7943088" cy="4724400"/>
          </a:xfrm>
        </p:spPr>
        <p:txBody>
          <a:bodyPr>
            <a:normAutofit/>
          </a:bodyPr>
          <a:lstStyle/>
          <a:p>
            <a:pPr algn="just" rtl="1">
              <a:buNone/>
            </a:pPr>
            <a:endParaRPr lang="fa-IR" sz="2400" b="1" dirty="0">
              <a:solidFill>
                <a:srgbClr val="7030A0"/>
              </a:solidFill>
              <a:cs typeface="B Mitra" pitchFamily="2" charset="-78"/>
            </a:endParaRPr>
          </a:p>
          <a:p>
            <a:pPr algn="just" rtl="1">
              <a:buNone/>
            </a:pPr>
            <a:r>
              <a:rPr lang="fa-IR" sz="2400" b="1" dirty="0">
                <a:solidFill>
                  <a:srgbClr val="7030A0"/>
                </a:solidFill>
                <a:cs typeface="B Mitra" pitchFamily="2" charset="-78"/>
              </a:rPr>
              <a:t>     12- اعطای مرخصی و ماموریت ورزشی کارکنان تابع آئین نامه ها و دستور العمل های عمومی دولت و اصلاحات بعدی آن خواهد بود.</a:t>
            </a:r>
          </a:p>
          <a:p>
            <a:pPr algn="just" rtl="1"/>
            <a:endParaRPr lang="en-US" sz="2400" b="1" dirty="0">
              <a:solidFill>
                <a:srgbClr val="7030A0"/>
              </a:solidFill>
              <a:cs typeface="B Mitra" pitchFamily="2" charset="-78"/>
            </a:endParaRPr>
          </a:p>
          <a:p>
            <a:pPr algn="just" rtl="1">
              <a:buNone/>
            </a:pPr>
            <a:r>
              <a:rPr lang="fa-IR" sz="2400" b="1" dirty="0">
                <a:solidFill>
                  <a:srgbClr val="7030A0"/>
                </a:solidFill>
                <a:cs typeface="B Mitra" pitchFamily="2" charset="-78"/>
              </a:rPr>
              <a:t>     13- کارمندان موسسه که همسر آنان جهت ماموریت یا ادامه تحصیل اعزام می شوند می توانند حداکثر به مدت 6 سال (بدون محاسبه مرخصی بدون حقوق استفاده شده قبلی ) از مرخصی بدون حقوق استفاده نمایند.</a:t>
            </a:r>
          </a:p>
        </p:txBody>
      </p:sp>
    </p:spTree>
    <p:extLst>
      <p:ext uri="{BB962C8B-B14F-4D97-AF65-F5344CB8AC3E}">
        <p14:creationId xmlns:p14="http://schemas.microsoft.com/office/powerpoint/2010/main" val="2430135236"/>
      </p:ext>
    </p:extLst>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083" y="0"/>
            <a:ext cx="11834648" cy="6858000"/>
          </a:xfrm>
        </p:spPr>
      </p:pic>
    </p:spTree>
    <p:extLst>
      <p:ext uri="{BB962C8B-B14F-4D97-AF65-F5344CB8AC3E}">
        <p14:creationId xmlns:p14="http://schemas.microsoft.com/office/powerpoint/2010/main" val="24308747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685800"/>
            <a:ext cx="7943088" cy="5715000"/>
          </a:xfrm>
        </p:spPr>
        <p:txBody>
          <a:bodyPr>
            <a:noAutofit/>
          </a:bodyPr>
          <a:lstStyle/>
          <a:p>
            <a:pPr algn="just" rtl="1">
              <a:buNone/>
            </a:pPr>
            <a:r>
              <a:rPr lang="fa-IR" sz="2400" b="1" dirty="0">
                <a:solidFill>
                  <a:srgbClr val="7030A0"/>
                </a:solidFill>
                <a:cs typeface="B Mitra" pitchFamily="2" charset="-78"/>
              </a:rPr>
              <a:t>  </a:t>
            </a:r>
            <a:r>
              <a:rPr lang="fa-IR" sz="2000" b="1" dirty="0">
                <a:solidFill>
                  <a:srgbClr val="7030A0"/>
                </a:solidFill>
                <a:cs typeface="B Mitra" pitchFamily="2" charset="-78"/>
              </a:rPr>
              <a:t> </a:t>
            </a:r>
          </a:p>
          <a:p>
            <a:pPr algn="just" rtl="1">
              <a:buFont typeface="Wingdings" panose="05000000000000000000" pitchFamily="2" charset="2"/>
              <a:buChar char="v"/>
            </a:pPr>
            <a:r>
              <a:rPr lang="fa-IR" sz="2000" b="1" dirty="0">
                <a:solidFill>
                  <a:srgbClr val="7030A0"/>
                </a:solidFill>
                <a:cs typeface="B Mitra" pitchFamily="2" charset="-78"/>
              </a:rPr>
              <a:t>بهره مندی از مرخصی بدون حقوق بدون محدودیت زمان منوط به استفاده از کلیه مرخصی های استحقاقی ذخیره شده فرد می باشد .</a:t>
            </a:r>
          </a:p>
          <a:p>
            <a:pPr algn="just" rtl="1">
              <a:buNone/>
            </a:pPr>
            <a:endParaRPr lang="en-US" sz="2000" b="1" dirty="0">
              <a:solidFill>
                <a:srgbClr val="7030A0"/>
              </a:solidFill>
              <a:cs typeface="B Mitra" pitchFamily="2" charset="-78"/>
            </a:endParaRPr>
          </a:p>
          <a:p>
            <a:pPr algn="just" rtl="1">
              <a:buNone/>
            </a:pPr>
            <a:r>
              <a:rPr lang="fa-IR" sz="2000" b="1" dirty="0">
                <a:solidFill>
                  <a:srgbClr val="FF0000"/>
                </a:solidFill>
                <a:cs typeface="B Mitra" pitchFamily="2" charset="-78"/>
              </a:rPr>
              <a:t>تذکر: افرادی که در طول سنوات خدمت از مرخصی بدون حقوق استفاده نموده اند مانعی برای شمولیت این دستورالعمل نخواهد بود.</a:t>
            </a:r>
          </a:p>
          <a:p>
            <a:pPr algn="just" rtl="1">
              <a:buNone/>
            </a:pPr>
            <a:endParaRPr lang="en-US" sz="2000" b="1" dirty="0">
              <a:solidFill>
                <a:srgbClr val="7030A0"/>
              </a:solidFill>
              <a:cs typeface="B Mitra" pitchFamily="2" charset="-78"/>
            </a:endParaRPr>
          </a:p>
          <a:p>
            <a:pPr algn="just" rtl="1">
              <a:buFont typeface="Wingdings" panose="05000000000000000000" pitchFamily="2" charset="2"/>
              <a:buChar char="v"/>
            </a:pPr>
            <a:r>
              <a:rPr lang="fa-IR" sz="2000" b="1" dirty="0">
                <a:solidFill>
                  <a:srgbClr val="7030A0"/>
                </a:solidFill>
                <a:cs typeface="B Mitra" pitchFamily="2" charset="-78"/>
              </a:rPr>
              <a:t>اعطای مرخصی بدون حقوق بدون محدودیت زمان منوط به تسویه حساب مالی و اموالی خواهد بود.</a:t>
            </a:r>
          </a:p>
          <a:p>
            <a:pPr algn="just" rtl="1">
              <a:buNone/>
            </a:pPr>
            <a:endParaRPr lang="en-US" sz="2000" b="1" dirty="0">
              <a:solidFill>
                <a:srgbClr val="7030A0"/>
              </a:solidFill>
              <a:cs typeface="B Mitra" pitchFamily="2" charset="-78"/>
            </a:endParaRPr>
          </a:p>
          <a:p>
            <a:pPr algn="just" rtl="1">
              <a:buFont typeface="Wingdings" panose="05000000000000000000" pitchFamily="2" charset="2"/>
              <a:buChar char="v"/>
            </a:pPr>
            <a:r>
              <a:rPr lang="fa-IR" sz="2000" b="1" dirty="0">
                <a:solidFill>
                  <a:srgbClr val="7030A0"/>
                </a:solidFill>
                <a:cs typeface="B Mitra" pitchFamily="2" charset="-78"/>
              </a:rPr>
              <a:t>      5- این دستورالعمل در طول اجرای قانون برنامه پنجم توسعه قابل اجرا خواهد بود و درصورت تنفیذ ماده 30 قانون فوق تداوم خواهد داشت.</a:t>
            </a:r>
          </a:p>
          <a:p>
            <a:pPr algn="just" rtl="1">
              <a:buNone/>
            </a:pPr>
            <a:endParaRPr lang="fa-IR" sz="2000" b="1" dirty="0">
              <a:solidFill>
                <a:srgbClr val="7030A0"/>
              </a:solidFill>
              <a:cs typeface="B Mitra" pitchFamily="2" charset="-78"/>
            </a:endParaRPr>
          </a:p>
          <a:p>
            <a:pPr algn="ctr" rtl="1">
              <a:buNone/>
            </a:pPr>
            <a:r>
              <a:rPr lang="fa-IR" sz="2000" b="1" dirty="0">
                <a:solidFill>
                  <a:srgbClr val="FF0000"/>
                </a:solidFill>
                <a:cs typeface="B Mitra" pitchFamily="2" charset="-78"/>
              </a:rPr>
              <a:t>(به استناد بند الف ماده 6 احکام دائمی برنامه های توسعه کشور تنفیذ گردید)</a:t>
            </a:r>
            <a:endParaRPr lang="en-US" sz="2000" b="1" dirty="0">
              <a:solidFill>
                <a:srgbClr val="FF0000"/>
              </a:solidFill>
              <a:cs typeface="B Mitra" pitchFamily="2" charset="-78"/>
            </a:endParaRPr>
          </a:p>
          <a:p>
            <a:pPr algn="just" rtl="1">
              <a:buNone/>
            </a:pPr>
            <a:endParaRPr lang="fa-IR" sz="2400" dirty="0">
              <a:solidFill>
                <a:srgbClr val="7030A0"/>
              </a:solidFill>
              <a:cs typeface="B Mitra"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010400"/>
          </a:xfrm>
          <a:prstGeom prst="rect">
            <a:avLst/>
          </a:prstGeom>
        </p:spPr>
      </p:pic>
    </p:spTree>
    <p:extLst>
      <p:ext uri="{BB962C8B-B14F-4D97-AF65-F5344CB8AC3E}">
        <p14:creationId xmlns:p14="http://schemas.microsoft.com/office/powerpoint/2010/main" val="1344906465"/>
      </p:ext>
    </p:extLst>
  </p:cSld>
  <p:clrMapOvr>
    <a:masterClrMapping/>
  </p:clrMapOvr>
  <p:transition>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68359"/>
          </a:xfrm>
        </p:spPr>
      </p:pic>
    </p:spTree>
    <p:extLst>
      <p:ext uri="{BB962C8B-B14F-4D97-AF65-F5344CB8AC3E}">
        <p14:creationId xmlns:p14="http://schemas.microsoft.com/office/powerpoint/2010/main" val="6772267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78869"/>
          </a:xfrm>
        </p:spPr>
      </p:pic>
    </p:spTree>
    <p:extLst>
      <p:ext uri="{BB962C8B-B14F-4D97-AF65-F5344CB8AC3E}">
        <p14:creationId xmlns:p14="http://schemas.microsoft.com/office/powerpoint/2010/main" val="9434232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7062952"/>
          </a:xfrm>
        </p:spPr>
      </p:pic>
    </p:spTree>
    <p:extLst>
      <p:ext uri="{BB962C8B-B14F-4D97-AF65-F5344CB8AC3E}">
        <p14:creationId xmlns:p14="http://schemas.microsoft.com/office/powerpoint/2010/main" val="7103637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89379"/>
          </a:xfrm>
        </p:spPr>
      </p:pic>
    </p:spTree>
    <p:extLst>
      <p:ext uri="{BB962C8B-B14F-4D97-AF65-F5344CB8AC3E}">
        <p14:creationId xmlns:p14="http://schemas.microsoft.com/office/powerpoint/2010/main" val="10633423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3089667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366345"/>
            <a:ext cx="8596668" cy="4675017"/>
          </a:xfrm>
        </p:spPr>
        <p:txBody>
          <a:bodyPr/>
          <a:lstStyle/>
          <a:p>
            <a:pPr algn="ctr"/>
            <a:endParaRPr lang="fa-IR" dirty="0"/>
          </a:p>
          <a:p>
            <a:pPr algn="ctr"/>
            <a:endParaRPr lang="fa-IR" dirty="0"/>
          </a:p>
          <a:p>
            <a:pPr algn="ctr"/>
            <a:r>
              <a:rPr lang="fa-IR" sz="5400" dirty="0">
                <a:cs typeface="B Compset" panose="00000400000000000000" pitchFamily="2" charset="-78"/>
              </a:rPr>
              <a:t>آموزش سامانه کسرا</a:t>
            </a:r>
          </a:p>
          <a:p>
            <a:pPr algn="ctr"/>
            <a:endParaRPr lang="en-US" dirty="0"/>
          </a:p>
        </p:txBody>
      </p:sp>
    </p:spTree>
    <p:extLst>
      <p:ext uri="{BB962C8B-B14F-4D97-AF65-F5344CB8AC3E}">
        <p14:creationId xmlns:p14="http://schemas.microsoft.com/office/powerpoint/2010/main" val="5425370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5" y="536028"/>
            <a:ext cx="8372072" cy="6001406"/>
          </a:xfrm>
        </p:spPr>
      </p:pic>
    </p:spTree>
    <p:extLst>
      <p:ext uri="{BB962C8B-B14F-4D97-AF65-F5344CB8AC3E}">
        <p14:creationId xmlns:p14="http://schemas.microsoft.com/office/powerpoint/2010/main" val="24359636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6234" y="693684"/>
            <a:ext cx="8475216" cy="5675586"/>
          </a:xfrm>
        </p:spPr>
      </p:pic>
    </p:spTree>
    <p:extLst>
      <p:ext uri="{BB962C8B-B14F-4D97-AF65-F5344CB8AC3E}">
        <p14:creationId xmlns:p14="http://schemas.microsoft.com/office/powerpoint/2010/main" val="2752925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830317"/>
            <a:ext cx="8596668" cy="5664487"/>
          </a:xfrm>
        </p:spPr>
      </p:pic>
    </p:spTree>
    <p:extLst>
      <p:ext uri="{BB962C8B-B14F-4D97-AF65-F5344CB8AC3E}">
        <p14:creationId xmlns:p14="http://schemas.microsoft.com/office/powerpoint/2010/main" val="3797064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083" y="126124"/>
            <a:ext cx="12276083" cy="6863255"/>
          </a:xfrm>
        </p:spPr>
      </p:pic>
    </p:spTree>
    <p:extLst>
      <p:ext uri="{BB962C8B-B14F-4D97-AF65-F5344CB8AC3E}">
        <p14:creationId xmlns:p14="http://schemas.microsoft.com/office/powerpoint/2010/main" val="31036777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599090"/>
            <a:ext cx="8347025" cy="5852985"/>
          </a:xfrm>
        </p:spPr>
      </p:pic>
    </p:spTree>
    <p:extLst>
      <p:ext uri="{BB962C8B-B14F-4D97-AF65-F5344CB8AC3E}">
        <p14:creationId xmlns:p14="http://schemas.microsoft.com/office/powerpoint/2010/main" val="4029183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1293" y="1114098"/>
            <a:ext cx="8665435" cy="5423436"/>
          </a:xfrm>
        </p:spPr>
      </p:pic>
    </p:spTree>
    <p:extLst>
      <p:ext uri="{BB962C8B-B14F-4D97-AF65-F5344CB8AC3E}">
        <p14:creationId xmlns:p14="http://schemas.microsoft.com/office/powerpoint/2010/main" val="32426747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956441"/>
            <a:ext cx="8596668" cy="5427267"/>
          </a:xfrm>
        </p:spPr>
      </p:pic>
    </p:spTree>
    <p:extLst>
      <p:ext uri="{BB962C8B-B14F-4D97-AF65-F5344CB8AC3E}">
        <p14:creationId xmlns:p14="http://schemas.microsoft.com/office/powerpoint/2010/main" val="39359193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924910"/>
            <a:ext cx="8596668" cy="5527165"/>
          </a:xfrm>
        </p:spPr>
      </p:pic>
    </p:spTree>
    <p:extLst>
      <p:ext uri="{BB962C8B-B14F-4D97-AF65-F5344CB8AC3E}">
        <p14:creationId xmlns:p14="http://schemas.microsoft.com/office/powerpoint/2010/main" val="11095964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1450428"/>
            <a:ext cx="8596668" cy="5138379"/>
          </a:xfrm>
        </p:spPr>
      </p:pic>
    </p:spTree>
    <p:extLst>
      <p:ext uri="{BB962C8B-B14F-4D97-AF65-F5344CB8AC3E}">
        <p14:creationId xmlns:p14="http://schemas.microsoft.com/office/powerpoint/2010/main" val="23463130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5" y="935422"/>
            <a:ext cx="8596668" cy="5499562"/>
          </a:xfrm>
        </p:spPr>
      </p:pic>
    </p:spTree>
    <p:extLst>
      <p:ext uri="{BB962C8B-B14F-4D97-AF65-F5344CB8AC3E}">
        <p14:creationId xmlns:p14="http://schemas.microsoft.com/office/powerpoint/2010/main" val="18587956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882870"/>
            <a:ext cx="8596667" cy="5458110"/>
          </a:xfrm>
        </p:spPr>
      </p:pic>
    </p:spTree>
    <p:extLst>
      <p:ext uri="{BB962C8B-B14F-4D97-AF65-F5344CB8AC3E}">
        <p14:creationId xmlns:p14="http://schemas.microsoft.com/office/powerpoint/2010/main" val="14637015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r" rtl="1">
              <a:buNone/>
            </a:pPr>
            <a:r>
              <a:rPr lang="fa-IR" sz="3600" dirty="0">
                <a:cs typeface="B Nazanin" panose="00000400000000000000" pitchFamily="2" charset="-78"/>
              </a:rPr>
              <a:t>منبع:</a:t>
            </a:r>
          </a:p>
          <a:p>
            <a:pPr marL="0" indent="0" algn="r" rtl="1">
              <a:buNone/>
            </a:pPr>
            <a:r>
              <a:rPr lang="fa-IR" sz="3600" dirty="0">
                <a:cs typeface="B Nazanin" panose="00000400000000000000" pitchFamily="2" charset="-78"/>
              </a:rPr>
              <a:t>کتاب قانون مدیریت خدمات کشوری</a:t>
            </a:r>
            <a:endParaRPr lang="en-US" sz="3600" dirty="0">
              <a:cs typeface="B Nazanin" panose="00000400000000000000" pitchFamily="2" charset="-78"/>
            </a:endParaRPr>
          </a:p>
        </p:txBody>
      </p:sp>
    </p:spTree>
    <p:extLst>
      <p:ext uri="{BB962C8B-B14F-4D97-AF65-F5344CB8AC3E}">
        <p14:creationId xmlns:p14="http://schemas.microsoft.com/office/powerpoint/2010/main" val="3079839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7020910"/>
          </a:xfrm>
        </p:spPr>
      </p:pic>
    </p:spTree>
    <p:extLst>
      <p:ext uri="{BB962C8B-B14F-4D97-AF65-F5344CB8AC3E}">
        <p14:creationId xmlns:p14="http://schemas.microsoft.com/office/powerpoint/2010/main" val="1774208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988522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780" y="0"/>
            <a:ext cx="11908220" cy="6858000"/>
          </a:xfrm>
        </p:spPr>
      </p:pic>
    </p:spTree>
    <p:extLst>
      <p:ext uri="{BB962C8B-B14F-4D97-AF65-F5344CB8AC3E}">
        <p14:creationId xmlns:p14="http://schemas.microsoft.com/office/powerpoint/2010/main" val="2214151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7010400"/>
          </a:xfrm>
        </p:spPr>
      </p:pic>
    </p:spTree>
    <p:extLst>
      <p:ext uri="{BB962C8B-B14F-4D97-AF65-F5344CB8AC3E}">
        <p14:creationId xmlns:p14="http://schemas.microsoft.com/office/powerpoint/2010/main" val="130279274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220</TotalTime>
  <Words>2670</Words>
  <Application>Microsoft Office PowerPoint</Application>
  <PresentationFormat>Widescreen</PresentationFormat>
  <Paragraphs>195</Paragraphs>
  <Slides>57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Arial</vt:lpstr>
      <vt:lpstr>B Compset</vt:lpstr>
      <vt:lpstr>B Mitra</vt:lpstr>
      <vt:lpstr>B Nazanin</vt:lpstr>
      <vt:lpstr>B Titr</vt:lpstr>
      <vt:lpstr>Trebuchet MS</vt:lpstr>
      <vt:lpstr>Wingdings</vt:lpstr>
      <vt:lpstr>Wingdings 3</vt:lpstr>
      <vt:lpstr>Facet</vt:lpstr>
      <vt:lpstr>قوانین ومقررات اداری واستخدامی تهیه شده توسط: کارگزینی شبکه بهداشت و درمان خوانسار مرداد1402</vt:lpstr>
      <vt:lpstr>اهداف رفتاری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آئین نامه و دستورالعمل مرخصی ها</vt:lpstr>
      <vt:lpstr>مرخصی استحقاقی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مرخصی کمتر از یک روز</vt:lpstr>
      <vt:lpstr>مرخصی استعلاجی :</vt:lpstr>
      <vt:lpstr>PowerPoint Presentation</vt:lpstr>
      <vt:lpstr>PowerPoint Presentation</vt:lpstr>
      <vt:lpstr>PowerPoint Presentation</vt:lpstr>
      <vt:lpstr>مرخصی استعلاجی زایمان :</vt:lpstr>
      <vt:lpstr>PowerPoint Presentation</vt:lpstr>
      <vt:lpstr>PowerPoint Presentation</vt:lpstr>
      <vt:lpstr>مرخصی شیردهی:</vt:lpstr>
      <vt:lpstr> مرخصی اضطراری:</vt:lpstr>
      <vt:lpstr> مرخصی اضطراری مراقبت از همسر:</vt:lpstr>
      <vt:lpstr> مرخصی تشویقی حج تمتع</vt:lpstr>
      <vt:lpstr>مرخصی بدون حقوق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eghdami</dc:creator>
  <cp:lastModifiedBy>A.R.I</cp:lastModifiedBy>
  <cp:revision>33</cp:revision>
  <dcterms:created xsi:type="dcterms:W3CDTF">2023-08-08T05:26:16Z</dcterms:created>
  <dcterms:modified xsi:type="dcterms:W3CDTF">2024-07-31T04:08:27Z</dcterms:modified>
</cp:coreProperties>
</file>