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428" r:id="rId2"/>
    <p:sldId id="477" r:id="rId3"/>
    <p:sldId id="256" r:id="rId4"/>
    <p:sldId id="444" r:id="rId5"/>
    <p:sldId id="448" r:id="rId6"/>
    <p:sldId id="466" r:id="rId7"/>
    <p:sldId id="450" r:id="rId8"/>
    <p:sldId id="451" r:id="rId9"/>
    <p:sldId id="452" r:id="rId10"/>
    <p:sldId id="541" r:id="rId11"/>
    <p:sldId id="542" r:id="rId12"/>
    <p:sldId id="540" r:id="rId13"/>
    <p:sldId id="543" r:id="rId14"/>
    <p:sldId id="544" r:id="rId15"/>
    <p:sldId id="545" r:id="rId16"/>
    <p:sldId id="546" r:id="rId17"/>
    <p:sldId id="509" r:id="rId18"/>
    <p:sldId id="534" r:id="rId19"/>
    <p:sldId id="510" r:id="rId20"/>
    <p:sldId id="535" r:id="rId21"/>
    <p:sldId id="513" r:id="rId22"/>
    <p:sldId id="536" r:id="rId23"/>
    <p:sldId id="514" r:id="rId24"/>
    <p:sldId id="537" r:id="rId25"/>
    <p:sldId id="515" r:id="rId26"/>
    <p:sldId id="516" r:id="rId27"/>
    <p:sldId id="454" r:id="rId28"/>
    <p:sldId id="455" r:id="rId29"/>
    <p:sldId id="456" r:id="rId30"/>
    <p:sldId id="457" r:id="rId31"/>
    <p:sldId id="458" r:id="rId32"/>
    <p:sldId id="400" r:id="rId33"/>
    <p:sldId id="465" r:id="rId34"/>
    <p:sldId id="459" r:id="rId35"/>
    <p:sldId id="468" r:id="rId36"/>
    <p:sldId id="467" r:id="rId37"/>
    <p:sldId id="469" r:id="rId38"/>
    <p:sldId id="517" r:id="rId39"/>
    <p:sldId id="521" r:id="rId40"/>
    <p:sldId id="522" r:id="rId41"/>
    <p:sldId id="523" r:id="rId42"/>
    <p:sldId id="473" r:id="rId43"/>
    <p:sldId id="471" r:id="rId44"/>
    <p:sldId id="470" r:id="rId45"/>
    <p:sldId id="474" r:id="rId46"/>
    <p:sldId id="479" r:id="rId47"/>
    <p:sldId id="480" r:id="rId48"/>
    <p:sldId id="481" r:id="rId49"/>
    <p:sldId id="483" r:id="rId50"/>
    <p:sldId id="484" r:id="rId51"/>
    <p:sldId id="485" r:id="rId52"/>
    <p:sldId id="486" r:id="rId53"/>
    <p:sldId id="487" r:id="rId54"/>
    <p:sldId id="488" r:id="rId55"/>
    <p:sldId id="489" r:id="rId56"/>
    <p:sldId id="492" r:id="rId57"/>
    <p:sldId id="490" r:id="rId58"/>
    <p:sldId id="493" r:id="rId59"/>
    <p:sldId id="527" r:id="rId60"/>
    <p:sldId id="526" r:id="rId61"/>
    <p:sldId id="494" r:id="rId62"/>
    <p:sldId id="528" r:id="rId63"/>
    <p:sldId id="495" r:id="rId64"/>
    <p:sldId id="496" r:id="rId65"/>
    <p:sldId id="497" r:id="rId66"/>
    <p:sldId id="529" r:id="rId67"/>
    <p:sldId id="530" r:id="rId68"/>
    <p:sldId id="498" r:id="rId69"/>
    <p:sldId id="531" r:id="rId70"/>
    <p:sldId id="532" r:id="rId71"/>
    <p:sldId id="499" r:id="rId72"/>
    <p:sldId id="501" r:id="rId73"/>
    <p:sldId id="533" r:id="rId74"/>
    <p:sldId id="502" r:id="rId75"/>
    <p:sldId id="524" r:id="rId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E7EB"/>
    <a:srgbClr val="B1DAA6"/>
    <a:srgbClr val="9DD18F"/>
    <a:srgbClr val="83C571"/>
    <a:srgbClr val="5EEC3C"/>
    <a:srgbClr val="F3C5FB"/>
    <a:srgbClr val="9900CC"/>
    <a:srgbClr val="F6D4FC"/>
    <a:srgbClr val="CC99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autoAdjust="0"/>
    <p:restoredTop sz="89443" autoAdjust="0"/>
  </p:normalViewPr>
  <p:slideViewPr>
    <p:cSldViewPr>
      <p:cViewPr varScale="1">
        <p:scale>
          <a:sx n="135" d="100"/>
          <a:sy n="135" d="100"/>
        </p:scale>
        <p:origin x="828" y="120"/>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152705" cy="1527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8C55A2A-81CF-42A1-BF2A-7F98DBEC1B0A}" type="datetimeFigureOut">
              <a:rPr lang="fa-IR" smtClean="0"/>
              <a:t>10/10/1446</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CD33EC3-B7DC-4712-B9D1-763C7AB92E96}" type="slidenum">
              <a:rPr lang="fa-IR" smtClean="0"/>
              <a:t>‹#›</a:t>
            </a:fld>
            <a:endParaRPr lang="fa-IR"/>
          </a:p>
        </p:txBody>
      </p:sp>
    </p:spTree>
    <p:extLst>
      <p:ext uri="{BB962C8B-B14F-4D97-AF65-F5344CB8AC3E}">
        <p14:creationId xmlns:p14="http://schemas.microsoft.com/office/powerpoint/2010/main" val="30916347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5</a:t>
            </a:fld>
            <a:endParaRPr lang="fa-IR"/>
          </a:p>
        </p:txBody>
      </p:sp>
    </p:spTree>
    <p:extLst>
      <p:ext uri="{BB962C8B-B14F-4D97-AF65-F5344CB8AC3E}">
        <p14:creationId xmlns:p14="http://schemas.microsoft.com/office/powerpoint/2010/main" val="2755518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25</a:t>
            </a:fld>
            <a:endParaRPr lang="fa-IR"/>
          </a:p>
        </p:txBody>
      </p:sp>
    </p:spTree>
    <p:extLst>
      <p:ext uri="{BB962C8B-B14F-4D97-AF65-F5344CB8AC3E}">
        <p14:creationId xmlns:p14="http://schemas.microsoft.com/office/powerpoint/2010/main" val="20404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26</a:t>
            </a:fld>
            <a:endParaRPr lang="fa-IR"/>
          </a:p>
        </p:txBody>
      </p:sp>
    </p:spTree>
    <p:extLst>
      <p:ext uri="{BB962C8B-B14F-4D97-AF65-F5344CB8AC3E}">
        <p14:creationId xmlns:p14="http://schemas.microsoft.com/office/powerpoint/2010/main" val="4047924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b="1" i="0" kern="1200" dirty="0">
                <a:solidFill>
                  <a:schemeClr val="tx1"/>
                </a:solidFill>
                <a:effectLst/>
                <a:latin typeface="+mn-lt"/>
                <a:ea typeface="+mn-ea"/>
                <a:cs typeface="+mn-cs"/>
              </a:rPr>
              <a:t>به يقين زيان كردند كسانى كه فرزندان خود را سفيهانه و از روى جهل كشتند</a:t>
            </a:r>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41</a:t>
            </a:fld>
            <a:endParaRPr lang="fa-IR"/>
          </a:p>
        </p:txBody>
      </p:sp>
    </p:spTree>
    <p:extLst>
      <p:ext uri="{BB962C8B-B14F-4D97-AF65-F5344CB8AC3E}">
        <p14:creationId xmlns:p14="http://schemas.microsoft.com/office/powerpoint/2010/main" val="2700312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59</a:t>
            </a:fld>
            <a:endParaRPr lang="fa-IR"/>
          </a:p>
        </p:txBody>
      </p:sp>
    </p:spTree>
    <p:extLst>
      <p:ext uri="{BB962C8B-B14F-4D97-AF65-F5344CB8AC3E}">
        <p14:creationId xmlns:p14="http://schemas.microsoft.com/office/powerpoint/2010/main" val="1751043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60</a:t>
            </a:fld>
            <a:endParaRPr lang="fa-IR"/>
          </a:p>
        </p:txBody>
      </p:sp>
    </p:spTree>
    <p:extLst>
      <p:ext uri="{BB962C8B-B14F-4D97-AF65-F5344CB8AC3E}">
        <p14:creationId xmlns:p14="http://schemas.microsoft.com/office/powerpoint/2010/main" val="2516605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61</a:t>
            </a:fld>
            <a:endParaRPr lang="fa-IR"/>
          </a:p>
        </p:txBody>
      </p:sp>
    </p:spTree>
    <p:extLst>
      <p:ext uri="{BB962C8B-B14F-4D97-AF65-F5344CB8AC3E}">
        <p14:creationId xmlns:p14="http://schemas.microsoft.com/office/powerpoint/2010/main" val="2740802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63</a:t>
            </a:fld>
            <a:endParaRPr lang="fa-IR"/>
          </a:p>
        </p:txBody>
      </p:sp>
    </p:spTree>
    <p:extLst>
      <p:ext uri="{BB962C8B-B14F-4D97-AF65-F5344CB8AC3E}">
        <p14:creationId xmlns:p14="http://schemas.microsoft.com/office/powerpoint/2010/main" val="517953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70</a:t>
            </a:fld>
            <a:endParaRPr lang="fa-IR"/>
          </a:p>
        </p:txBody>
      </p:sp>
    </p:spTree>
    <p:extLst>
      <p:ext uri="{BB962C8B-B14F-4D97-AF65-F5344CB8AC3E}">
        <p14:creationId xmlns:p14="http://schemas.microsoft.com/office/powerpoint/2010/main" val="1285761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72</a:t>
            </a:fld>
            <a:endParaRPr lang="fa-IR"/>
          </a:p>
        </p:txBody>
      </p:sp>
    </p:spTree>
    <p:extLst>
      <p:ext uri="{BB962C8B-B14F-4D97-AF65-F5344CB8AC3E}">
        <p14:creationId xmlns:p14="http://schemas.microsoft.com/office/powerpoint/2010/main" val="403883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74</a:t>
            </a:fld>
            <a:endParaRPr lang="fa-IR"/>
          </a:p>
        </p:txBody>
      </p:sp>
    </p:spTree>
    <p:extLst>
      <p:ext uri="{BB962C8B-B14F-4D97-AF65-F5344CB8AC3E}">
        <p14:creationId xmlns:p14="http://schemas.microsoft.com/office/powerpoint/2010/main" val="301057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6</a:t>
            </a:fld>
            <a:endParaRPr lang="fa-IR"/>
          </a:p>
        </p:txBody>
      </p:sp>
    </p:spTree>
    <p:extLst>
      <p:ext uri="{BB962C8B-B14F-4D97-AF65-F5344CB8AC3E}">
        <p14:creationId xmlns:p14="http://schemas.microsoft.com/office/powerpoint/2010/main" val="124993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7</a:t>
            </a:fld>
            <a:endParaRPr lang="fa-IR"/>
          </a:p>
        </p:txBody>
      </p:sp>
    </p:spTree>
    <p:extLst>
      <p:ext uri="{BB962C8B-B14F-4D97-AF65-F5344CB8AC3E}">
        <p14:creationId xmlns:p14="http://schemas.microsoft.com/office/powerpoint/2010/main" val="338392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آتونی: عدم جمع شدن یا انقباض رحم است</a:t>
            </a:r>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8</a:t>
            </a:fld>
            <a:endParaRPr lang="fa-IR"/>
          </a:p>
        </p:txBody>
      </p:sp>
    </p:spTree>
    <p:extLst>
      <p:ext uri="{BB962C8B-B14F-4D97-AF65-F5344CB8AC3E}">
        <p14:creationId xmlns:p14="http://schemas.microsoft.com/office/powerpoint/2010/main" val="288727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سندرم</a:t>
            </a:r>
            <a:r>
              <a:rPr lang="fa-IR" baseline="0" dirty="0"/>
              <a:t> آشرمن: ایجاد بافت اسکار در رحم که ایجاد خونریزی غیر طبیعی و مشکل در بارداری</a:t>
            </a:r>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9</a:t>
            </a:fld>
            <a:endParaRPr lang="fa-IR"/>
          </a:p>
        </p:txBody>
      </p:sp>
    </p:spTree>
    <p:extLst>
      <p:ext uri="{BB962C8B-B14F-4D97-AF65-F5344CB8AC3E}">
        <p14:creationId xmlns:p14="http://schemas.microsoft.com/office/powerpoint/2010/main" val="2045537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17</a:t>
            </a:fld>
            <a:endParaRPr lang="fa-IR"/>
          </a:p>
        </p:txBody>
      </p:sp>
    </p:spTree>
    <p:extLst>
      <p:ext uri="{BB962C8B-B14F-4D97-AF65-F5344CB8AC3E}">
        <p14:creationId xmlns:p14="http://schemas.microsoft.com/office/powerpoint/2010/main" val="163635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تحریک واگ: تحریک عصب واگ که بزرگترین عصب بدن است</a:t>
            </a:r>
          </a:p>
          <a:p>
            <a:r>
              <a:rPr lang="fa-IR" dirty="0"/>
              <a:t>رفلکس وازوواگال: بیماری قلبی که با کاهش شدید ضربان</a:t>
            </a:r>
            <a:r>
              <a:rPr lang="fa-IR" baseline="0" dirty="0"/>
              <a:t> قلب بیمار، غش و سنکوپ می شود</a:t>
            </a:r>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18</a:t>
            </a:fld>
            <a:endParaRPr lang="fa-IR"/>
          </a:p>
        </p:txBody>
      </p:sp>
    </p:spTree>
    <p:extLst>
      <p:ext uri="{BB962C8B-B14F-4D97-AF65-F5344CB8AC3E}">
        <p14:creationId xmlns:p14="http://schemas.microsoft.com/office/powerpoint/2010/main" val="1070582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شوک هموراژیک:</a:t>
            </a:r>
            <a:r>
              <a:rPr lang="fa-IR" baseline="0" dirty="0"/>
              <a:t> شوک به دلیل پایین بودن حجم خون بدن است</a:t>
            </a:r>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20</a:t>
            </a:fld>
            <a:endParaRPr lang="fa-IR"/>
          </a:p>
        </p:txBody>
      </p:sp>
    </p:spTree>
    <p:extLst>
      <p:ext uri="{BB962C8B-B14F-4D97-AF65-F5344CB8AC3E}">
        <p14:creationId xmlns:p14="http://schemas.microsoft.com/office/powerpoint/2010/main" val="112447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DIC</a:t>
            </a:r>
            <a:r>
              <a:rPr lang="fa-IR" dirty="0"/>
              <a:t>:</a:t>
            </a:r>
            <a:r>
              <a:rPr lang="fa-IR" baseline="0" dirty="0"/>
              <a:t> لخطه عروق های عمقی</a:t>
            </a:r>
            <a:endParaRPr lang="en-US" dirty="0"/>
          </a:p>
        </p:txBody>
      </p:sp>
      <p:sp>
        <p:nvSpPr>
          <p:cNvPr id="4" name="Slide Number Placeholder 3"/>
          <p:cNvSpPr>
            <a:spLocks noGrp="1"/>
          </p:cNvSpPr>
          <p:nvPr>
            <p:ph type="sldNum" sz="quarter" idx="10"/>
          </p:nvPr>
        </p:nvSpPr>
        <p:spPr/>
        <p:txBody>
          <a:bodyPr/>
          <a:lstStyle/>
          <a:p>
            <a:fld id="{8CD33EC3-B7DC-4712-B9D1-763C7AB92E96}" type="slidenum">
              <a:rPr lang="fa-IR" smtClean="0"/>
              <a:t>23</a:t>
            </a:fld>
            <a:endParaRPr lang="fa-IR"/>
          </a:p>
        </p:txBody>
      </p:sp>
    </p:spTree>
    <p:extLst>
      <p:ext uri="{BB962C8B-B14F-4D97-AF65-F5344CB8AC3E}">
        <p14:creationId xmlns:p14="http://schemas.microsoft.com/office/powerpoint/2010/main" val="4009385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1350110"/>
            <a:ext cx="6719020" cy="1383823"/>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1670" y="3182569"/>
            <a:ext cx="8093365" cy="1374345"/>
          </a:xfrm>
          <a:noFill/>
        </p:spPr>
        <p:txBody>
          <a:bodyPr>
            <a:normAutofit/>
          </a:bodyPr>
          <a:lstStyle>
            <a:lvl1pPr marL="0" indent="0" algn="l">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55770" y="3946095"/>
            <a:ext cx="1294032" cy="46585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891995"/>
          </a:xfrm>
        </p:spPr>
        <p:txBody>
          <a:bodyPr>
            <a:normAutofit/>
          </a:bodyPr>
          <a:lstStyle>
            <a:lvl1pPr algn="l">
              <a:defRPr sz="3600" baseline="0">
                <a:solidFill>
                  <a:srgbClr val="9900C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0"/>
            <a:ext cx="8246070" cy="3359506"/>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6" y="433880"/>
            <a:ext cx="7329840" cy="572644"/>
          </a:xfrm>
        </p:spPr>
        <p:txBody>
          <a:bodyPr>
            <a:normAutofit/>
          </a:bodyPr>
          <a:lstStyle>
            <a:lvl1pPr algn="l">
              <a:defRPr sz="3600">
                <a:solidFill>
                  <a:srgbClr val="9900C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198559"/>
            <a:ext cx="7329840"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281175"/>
            <a:ext cx="8246071" cy="763525"/>
          </a:xfrm>
        </p:spPr>
        <p:txBody>
          <a:bodyPr>
            <a:normAutofit/>
          </a:bodyPr>
          <a:lstStyle>
            <a:lvl1pPr algn="l">
              <a:defRPr sz="3600" baseline="0">
                <a:solidFill>
                  <a:srgbClr val="9900C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82115"/>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13635"/>
            <a:ext cx="4040188" cy="2137871"/>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82115"/>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13635"/>
            <a:ext cx="4041775" cy="2137871"/>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4/8/2025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
          <p:cNvPicPr>
            <a:picLocks noChangeAspect="1" noChangeArrowheads="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rcRect/>
          <a:stretch>
            <a:fillRect/>
          </a:stretch>
        </p:blipFill>
        <p:spPr bwMode="auto">
          <a:xfrm>
            <a:off x="754375" y="586585"/>
            <a:ext cx="6566315" cy="4377543"/>
          </a:xfrm>
          <a:prstGeom prst="rect">
            <a:avLst/>
          </a:prstGeom>
          <a:noFill/>
          <a:ln w="9525">
            <a:noFill/>
            <a:miter lim="800000"/>
            <a:headEnd/>
            <a:tailEnd/>
          </a:ln>
        </p:spPr>
      </p:pic>
    </p:spTree>
    <p:extLst>
      <p:ext uri="{BB962C8B-B14F-4D97-AF65-F5344CB8AC3E}">
        <p14:creationId xmlns:p14="http://schemas.microsoft.com/office/powerpoint/2010/main" val="298783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7473394" cy="5143500"/>
          </a:xfrm>
          <a:solidFill>
            <a:srgbClr val="95E7EB"/>
          </a:solidFill>
        </p:spPr>
        <p:txBody>
          <a:bodyPr anchor="ctr">
            <a:noAutofit/>
          </a:bodyPr>
          <a:lstStyle/>
          <a:p>
            <a:pPr marL="0" indent="0" algn="just" rtl="1">
              <a:spcBef>
                <a:spcPts val="1200"/>
              </a:spcBef>
              <a:spcAft>
                <a:spcPts val="600"/>
              </a:spcAft>
              <a:buNone/>
            </a:pPr>
            <a:endParaRPr lang="fa-IR" sz="800" b="1" dirty="0">
              <a:cs typeface="B Nazanin" panose="00000400000000000000" pitchFamily="2" charset="-78"/>
            </a:endParaRPr>
          </a:p>
        </p:txBody>
      </p:sp>
      <p:sp>
        <p:nvSpPr>
          <p:cNvPr id="2" name="TextBox 1"/>
          <p:cNvSpPr txBox="1"/>
          <p:nvPr/>
        </p:nvSpPr>
        <p:spPr>
          <a:xfrm>
            <a:off x="448965" y="425002"/>
            <a:ext cx="6566315" cy="4462760"/>
          </a:xfrm>
          <a:prstGeom prst="rect">
            <a:avLst/>
          </a:prstGeom>
          <a:noFill/>
        </p:spPr>
        <p:txBody>
          <a:bodyPr wrap="square" rtlCol="0">
            <a:spAutoFit/>
          </a:bodyPr>
          <a:lstStyle/>
          <a:p>
            <a:pPr algn="just" rtl="1">
              <a:spcBef>
                <a:spcPts val="1200"/>
              </a:spcBef>
              <a:spcAft>
                <a:spcPts val="600"/>
              </a:spcAft>
            </a:pPr>
            <a:r>
              <a:rPr lang="fa-IR" sz="1600" dirty="0">
                <a:cs typeface="B Titr" panose="00000700000000000000" pitchFamily="2" charset="-78"/>
              </a:rPr>
              <a:t>عوارض سقط:</a:t>
            </a:r>
            <a:endParaRPr lang="en-US" sz="1600" b="1" dirty="0">
              <a:cs typeface="B Titr" panose="00000700000000000000" pitchFamily="2" charset="-78"/>
            </a:endParaRPr>
          </a:p>
          <a:p>
            <a:pPr algn="just" rtl="1">
              <a:spcBef>
                <a:spcPts val="600"/>
              </a:spcBef>
              <a:spcAft>
                <a:spcPts val="600"/>
              </a:spcAft>
            </a:pPr>
            <a:r>
              <a:rPr lang="fa-IR" sz="2000" b="1" dirty="0">
                <a:cs typeface="B Nazanin" panose="00000400000000000000" pitchFamily="2" charset="-78"/>
              </a:rPr>
              <a:t>ا- بستری در بیمارستان:</a:t>
            </a:r>
          </a:p>
          <a:p>
            <a:pPr algn="just" rtl="1">
              <a:lnSpc>
                <a:spcPts val="3100"/>
              </a:lnSpc>
              <a:spcBef>
                <a:spcPts val="300"/>
              </a:spcBef>
            </a:pPr>
            <a:r>
              <a:rPr lang="fa-IR" sz="2000" dirty="0">
                <a:cs typeface="B Nazanin" panose="00000400000000000000" pitchFamily="2" charset="-78"/>
              </a:rPr>
              <a:t>برآورد می شود حدود پنج میلیون زن در سراسر جهان به دلیل عوارض ناشی از سقط های القایی در بیمارستان ها بستری می شوند. تعداد قابل توجهی از این افراد، خانم هایی هستند که به دنبال عوارض ناشی از سقط های غیرایمن به بیمارستان مراجعه می کنند. این خانم ها در 1.6% موارد نارسایی کلیه، 3% موارد خونریزی های شدید، 44.2% خونریزی های متوسط یا نامشخص، 5.1% عفونت های شدید، 24% عفونت های غیر شدید یا نامشخص، 7.2% ضربه شدید، 5.5% ضربه غیر شدید یا نامشخص، 38.1% کم خونی و 3.3%  موارد مرگ زنان باردار مشاهده شده است. شایان ذکر است که اکثریت قریب به اتفاق قربانیان اینگونه سقط ها بطور هم زمان از چند مشکل یاد شده رنج می برند.</a:t>
            </a:r>
            <a:endParaRPr lang="fa-IR" sz="800" dirty="0">
              <a:cs typeface="B Titr" panose="00000700000000000000" pitchFamily="2" charset="-78"/>
            </a:endParaRPr>
          </a:p>
        </p:txBody>
      </p:sp>
    </p:spTree>
    <p:extLst>
      <p:ext uri="{BB962C8B-B14F-4D97-AF65-F5344CB8AC3E}">
        <p14:creationId xmlns:p14="http://schemas.microsoft.com/office/powerpoint/2010/main" val="755305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7473394" cy="5143500"/>
          </a:xfrm>
          <a:solidFill>
            <a:srgbClr val="95E7EB"/>
          </a:solidFill>
        </p:spPr>
        <p:txBody>
          <a:bodyPr anchor="ctr">
            <a:noAutofit/>
          </a:bodyPr>
          <a:lstStyle/>
          <a:p>
            <a:pPr marL="0" indent="0" algn="just" rtl="1">
              <a:spcBef>
                <a:spcPts val="1200"/>
              </a:spcBef>
              <a:spcAft>
                <a:spcPts val="600"/>
              </a:spcAft>
              <a:buNone/>
            </a:pPr>
            <a:endParaRPr lang="fa-IR" sz="800" b="1" dirty="0">
              <a:cs typeface="B Nazanin" panose="00000400000000000000" pitchFamily="2" charset="-78"/>
            </a:endParaRPr>
          </a:p>
        </p:txBody>
      </p:sp>
      <p:sp>
        <p:nvSpPr>
          <p:cNvPr id="2" name="TextBox 1"/>
          <p:cNvSpPr txBox="1"/>
          <p:nvPr/>
        </p:nvSpPr>
        <p:spPr>
          <a:xfrm>
            <a:off x="448965" y="425002"/>
            <a:ext cx="6566315" cy="4247317"/>
          </a:xfrm>
          <a:prstGeom prst="rect">
            <a:avLst/>
          </a:prstGeom>
          <a:noFill/>
        </p:spPr>
        <p:txBody>
          <a:bodyPr wrap="square" rtlCol="0">
            <a:spAutoFit/>
          </a:bodyPr>
          <a:lstStyle/>
          <a:p>
            <a:pPr algn="just" rtl="1">
              <a:spcBef>
                <a:spcPts val="1200"/>
              </a:spcBef>
              <a:spcAft>
                <a:spcPts val="600"/>
              </a:spcAft>
            </a:pPr>
            <a:r>
              <a:rPr lang="fa-IR" sz="1600" dirty="0">
                <a:cs typeface="B Titr" panose="00000700000000000000" pitchFamily="2" charset="-78"/>
              </a:rPr>
              <a:t>عوارض سقط(ادامه):</a:t>
            </a:r>
            <a:endParaRPr lang="en-US" sz="1600" b="1" dirty="0">
              <a:cs typeface="B Titr" panose="00000700000000000000" pitchFamily="2" charset="-78"/>
            </a:endParaRPr>
          </a:p>
          <a:p>
            <a:pPr algn="just" rtl="1">
              <a:spcBef>
                <a:spcPts val="1200"/>
              </a:spcBef>
              <a:spcAft>
                <a:spcPts val="600"/>
              </a:spcAft>
            </a:pPr>
            <a:r>
              <a:rPr lang="fa-IR" sz="2000" b="1" dirty="0">
                <a:cs typeface="B Nazanin" panose="00000400000000000000" pitchFamily="2" charset="-78"/>
              </a:rPr>
              <a:t>2- عفونت:</a:t>
            </a:r>
          </a:p>
          <a:p>
            <a:pPr algn="just" rtl="1">
              <a:spcBef>
                <a:spcPts val="600"/>
              </a:spcBef>
              <a:spcAft>
                <a:spcPts val="600"/>
              </a:spcAft>
            </a:pPr>
            <a:r>
              <a:rPr lang="fa-IR" sz="2000" dirty="0">
                <a:cs typeface="B Nazanin" panose="00000400000000000000" pitchFamily="2" charset="-78"/>
              </a:rPr>
              <a:t>عفونت به دنبال سقط غیر ایمن معمولا به دلیل باقی ماندن بقایای بارداری، ضربه و یا استفاده از روش ها و اجسام غیر استریل رخ می دهد. درصورتیکه عفونت درمان نشده یا بصورت ناقص درما شود، می تواند سبب عفونت عمومی بدن، شوک سپتیک، نارسایی در عملکرد ارگان های حیاتی، اختلالات منتشر انعقادی و عقیمی در آینده گردد. شوک عفونی و سقط عفونی، درد مزمن، مشکلات ادرای تناسلی، دردهای شکمی ویا لگن، ترشحات بد بو، تب و لرز، خونریزی</a:t>
            </a:r>
            <a:r>
              <a:rPr lang="en-US" sz="2000" dirty="0">
                <a:cs typeface="B Nazanin" panose="00000400000000000000" pitchFamily="2" charset="-78"/>
              </a:rPr>
              <a:t> </a:t>
            </a:r>
            <a:r>
              <a:rPr lang="fa-IR" sz="2000" dirty="0">
                <a:cs typeface="B Nazanin" panose="00000400000000000000" pitchFamily="2" charset="-78"/>
              </a:rPr>
              <a:t> و لکه بینی و حساسیت رحم و ضمائم آن را در افرادیکه پیش از این باردار بوده، باید به عنوان علائم هشداری برای عفونت احتمالی درنظر گرفته و فرد را به واحد مربوطه ارجاع نمود.</a:t>
            </a:r>
          </a:p>
          <a:p>
            <a:pPr algn="just" rtl="1">
              <a:spcAft>
                <a:spcPts val="600"/>
              </a:spcAft>
            </a:pPr>
            <a:r>
              <a:rPr lang="fa-IR" sz="2000" dirty="0">
                <a:cs typeface="B Nazanin" panose="00000400000000000000" pitchFamily="2" charset="-78"/>
              </a:rPr>
              <a:t>همچنین گزارش هایی هم از خونریزهای داخل صفاقی، سپتیسمی، آبسه لگنی و</a:t>
            </a:r>
            <a:r>
              <a:rPr lang="en-US" sz="2000" dirty="0">
                <a:cs typeface="B Nazanin" panose="00000400000000000000" pitchFamily="2" charset="-78"/>
              </a:rPr>
              <a:t>PID </a:t>
            </a:r>
            <a:r>
              <a:rPr lang="fa-IR" sz="2000" dirty="0">
                <a:cs typeface="B Nazanin" panose="00000400000000000000" pitchFamily="2" charset="-78"/>
              </a:rPr>
              <a:t> وجوددارد.</a:t>
            </a:r>
          </a:p>
        </p:txBody>
      </p:sp>
    </p:spTree>
    <p:extLst>
      <p:ext uri="{BB962C8B-B14F-4D97-AF65-F5344CB8AC3E}">
        <p14:creationId xmlns:p14="http://schemas.microsoft.com/office/powerpoint/2010/main" val="2968000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7473394" cy="5143500"/>
          </a:xfrm>
          <a:solidFill>
            <a:srgbClr val="95E7EB"/>
          </a:solidFill>
        </p:spPr>
        <p:txBody>
          <a:bodyPr anchor="ctr">
            <a:noAutofit/>
          </a:bodyPr>
          <a:lstStyle/>
          <a:p>
            <a:pPr marL="0" indent="0" algn="just" rtl="1">
              <a:spcBef>
                <a:spcPts val="1200"/>
              </a:spcBef>
              <a:spcAft>
                <a:spcPts val="600"/>
              </a:spcAft>
              <a:buNone/>
            </a:pPr>
            <a:endParaRPr lang="fa-IR" sz="800" b="1" dirty="0">
              <a:cs typeface="B Nazanin" panose="00000400000000000000" pitchFamily="2" charset="-78"/>
            </a:endParaRPr>
          </a:p>
        </p:txBody>
      </p:sp>
      <p:sp>
        <p:nvSpPr>
          <p:cNvPr id="2" name="TextBox 1"/>
          <p:cNvSpPr txBox="1"/>
          <p:nvPr/>
        </p:nvSpPr>
        <p:spPr>
          <a:xfrm>
            <a:off x="601670" y="539142"/>
            <a:ext cx="6413610" cy="3611245"/>
          </a:xfrm>
          <a:prstGeom prst="rect">
            <a:avLst/>
          </a:prstGeom>
          <a:noFill/>
        </p:spPr>
        <p:txBody>
          <a:bodyPr wrap="square" rtlCol="0">
            <a:spAutoFit/>
          </a:bodyPr>
          <a:lstStyle/>
          <a:p>
            <a:pPr algn="just" rtl="1">
              <a:spcBef>
                <a:spcPts val="1200"/>
              </a:spcBef>
              <a:spcAft>
                <a:spcPts val="600"/>
              </a:spcAft>
            </a:pPr>
            <a:r>
              <a:rPr lang="fa-IR" sz="1400" dirty="0">
                <a:cs typeface="B Titr" panose="00000700000000000000" pitchFamily="2" charset="-78"/>
              </a:rPr>
              <a:t>عوارض سقط(ادامه):</a:t>
            </a:r>
            <a:endParaRPr lang="en-US" sz="1400" b="1" dirty="0">
              <a:cs typeface="B Titr" panose="00000700000000000000" pitchFamily="2" charset="-78"/>
            </a:endParaRPr>
          </a:p>
          <a:p>
            <a:pPr algn="just" rtl="1">
              <a:spcBef>
                <a:spcPts val="1200"/>
              </a:spcBef>
              <a:spcAft>
                <a:spcPts val="600"/>
              </a:spcAft>
            </a:pPr>
            <a:r>
              <a:rPr lang="fa-IR" b="1" dirty="0">
                <a:cs typeface="B Nazanin" panose="00000400000000000000" pitchFamily="2" charset="-78"/>
              </a:rPr>
              <a:t>3- سوراخ شدن و آسیب ارگان های درون شکم: </a:t>
            </a:r>
          </a:p>
          <a:p>
            <a:pPr algn="just" rtl="1">
              <a:lnSpc>
                <a:spcPts val="4000"/>
              </a:lnSpc>
              <a:spcBef>
                <a:spcPts val="1200"/>
              </a:spcBef>
              <a:spcAft>
                <a:spcPts val="600"/>
              </a:spcAft>
            </a:pPr>
            <a:r>
              <a:rPr lang="fa-IR" sz="2000" dirty="0">
                <a:cs typeface="B Nazanin" panose="00000400000000000000" pitchFamily="2" charset="-78"/>
              </a:rPr>
              <a:t>وارد کردن جسم خارجی به دستگاه تناسلی، یکی از علل شایع آسیب های مرتبط با سقط است. وارد کردن جسم خارجی نه تنها سبب آسیب به دستگاه تناسلی و سوراخ شدن رحم می گردد، بلکه می تواند سبب آسیب و سوراخ شدن لوله های رحمی، تخمدان ها روده بزرگ، مثانه و سایر اعضای داخل شکم گردد. خوردن مواد شیمیایی نیز می تواند سبب آسیب ارگان های داخلی بدن می گردد.</a:t>
            </a:r>
          </a:p>
        </p:txBody>
      </p:sp>
    </p:spTree>
    <p:extLst>
      <p:ext uri="{BB962C8B-B14F-4D97-AF65-F5344CB8AC3E}">
        <p14:creationId xmlns:p14="http://schemas.microsoft.com/office/powerpoint/2010/main" val="2406682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7473394" cy="5143500"/>
          </a:xfrm>
          <a:solidFill>
            <a:srgbClr val="95E7EB"/>
          </a:solidFill>
        </p:spPr>
        <p:txBody>
          <a:bodyPr anchor="ctr">
            <a:noAutofit/>
          </a:bodyPr>
          <a:lstStyle/>
          <a:p>
            <a:pPr marL="0" indent="0" algn="just" rtl="1">
              <a:spcBef>
                <a:spcPts val="1200"/>
              </a:spcBef>
              <a:spcAft>
                <a:spcPts val="600"/>
              </a:spcAft>
              <a:buNone/>
            </a:pPr>
            <a:endParaRPr lang="fa-IR" sz="800" b="1" dirty="0">
              <a:cs typeface="B Nazanin" panose="00000400000000000000" pitchFamily="2" charset="-78"/>
            </a:endParaRPr>
          </a:p>
        </p:txBody>
      </p:sp>
      <p:sp>
        <p:nvSpPr>
          <p:cNvPr id="2" name="TextBox 1"/>
          <p:cNvSpPr txBox="1"/>
          <p:nvPr/>
        </p:nvSpPr>
        <p:spPr>
          <a:xfrm>
            <a:off x="601670" y="539142"/>
            <a:ext cx="6413610" cy="3611245"/>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1200"/>
              </a:spcBef>
              <a:spcAft>
                <a:spcPts val="600"/>
              </a:spcAft>
              <a:buClrTx/>
              <a:buSzTx/>
              <a:buFontTx/>
              <a:buNone/>
              <a:tabLst/>
              <a:defRPr/>
            </a:pPr>
            <a:r>
              <a:rPr kumimoji="0" lang="fa-IR" sz="1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عوارض سقط(ادامه):</a:t>
            </a:r>
            <a:endParaRPr kumimoji="0" lang="en-US" sz="1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endParaRPr>
          </a:p>
          <a:p>
            <a:pPr marL="0" marR="0" lvl="0" indent="0" algn="just" defTabSz="914400" rtl="1" eaLnBrk="1" fontAlgn="auto" latinLnBrk="0" hangingPunct="1">
              <a:lnSpc>
                <a:spcPct val="100000"/>
              </a:lnSpc>
              <a:spcBef>
                <a:spcPts val="1200"/>
              </a:spcBef>
              <a:spcAft>
                <a:spcPts val="60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4- خونریزی: </a:t>
            </a:r>
          </a:p>
          <a:p>
            <a:pPr marL="0" marR="0" lvl="0" indent="0" algn="just" defTabSz="914400" rtl="1" eaLnBrk="1" fontAlgn="auto" latinLnBrk="0" hangingPunct="1">
              <a:lnSpc>
                <a:spcPts val="4000"/>
              </a:lnSpc>
              <a:spcBef>
                <a:spcPts val="1200"/>
              </a:spcBef>
              <a:spcAft>
                <a:spcPts val="60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خونریزی، یکی از علل شایع عوارض</a:t>
            </a:r>
            <a:r>
              <a:rPr kumimoji="0" lang="fa-IR" sz="2000" b="0" i="0" u="none" strike="noStrike" kern="1200" cap="none" spc="0" normalizeH="0" noProof="0" dirty="0">
                <a:ln>
                  <a:noFill/>
                </a:ln>
                <a:solidFill>
                  <a:prstClr val="black"/>
                </a:solidFill>
                <a:effectLst/>
                <a:uLnTx/>
                <a:uFillTx/>
                <a:latin typeface="Calibri"/>
                <a:ea typeface="+mn-ea"/>
                <a:cs typeface="B Nazanin" panose="00000400000000000000" pitchFamily="2" charset="-78"/>
              </a:rPr>
              <a:t> </a:t>
            </a:r>
            <a:r>
              <a:rPr kumimoji="0" lang="fa-IR" sz="2000"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سقط غیر ایمن بوده، و می تواند به دلیل پاره شدن واژن، گردن رحم، رحم، بافت های رحمی، عفونت و آتونی رحم (به دلیل باقی ماندن</a:t>
            </a:r>
            <a:r>
              <a:rPr kumimoji="0" lang="fa-IR" sz="2000" b="0" i="0" u="none" strike="noStrike" kern="1200" cap="none" spc="0" normalizeH="0" noProof="0" dirty="0">
                <a:ln>
                  <a:noFill/>
                </a:ln>
                <a:solidFill>
                  <a:prstClr val="black"/>
                </a:solidFill>
                <a:effectLst/>
                <a:uLnTx/>
                <a:uFillTx/>
                <a:latin typeface="Calibri"/>
                <a:ea typeface="+mn-ea"/>
                <a:cs typeface="B Nazanin" panose="00000400000000000000" pitchFamily="2" charset="-78"/>
              </a:rPr>
              <a:t> بقایای بارداری در بسیاری از موارد) رخ دهد.</a:t>
            </a:r>
            <a:r>
              <a:rPr lang="fa-IR" sz="2000" dirty="0">
                <a:solidFill>
                  <a:prstClr val="black"/>
                </a:solidFill>
                <a:latin typeface="Calibri"/>
                <a:cs typeface="B Nazanin" panose="00000400000000000000" pitchFamily="2" charset="-78"/>
              </a:rPr>
              <a:t> خونریزی می تواند شوک (به دلیل کاهش حجم خون در گردش)، اختلالات انعقادی و مرگ را به دنبال داشته باشد. </a:t>
            </a:r>
            <a:endParaRPr kumimoji="0" lang="fa-IR" sz="2000"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endParaRPr>
          </a:p>
        </p:txBody>
      </p:sp>
    </p:spTree>
    <p:extLst>
      <p:ext uri="{BB962C8B-B14F-4D97-AF65-F5344CB8AC3E}">
        <p14:creationId xmlns:p14="http://schemas.microsoft.com/office/powerpoint/2010/main" val="4275595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7473394" cy="5143500"/>
          </a:xfrm>
          <a:solidFill>
            <a:srgbClr val="95E7EB"/>
          </a:solidFill>
        </p:spPr>
        <p:txBody>
          <a:bodyPr anchor="ctr">
            <a:noAutofit/>
          </a:bodyPr>
          <a:lstStyle/>
          <a:p>
            <a:pPr marL="0" indent="0" algn="just" rtl="1">
              <a:spcBef>
                <a:spcPts val="1200"/>
              </a:spcBef>
              <a:spcAft>
                <a:spcPts val="600"/>
              </a:spcAft>
              <a:buNone/>
            </a:pPr>
            <a:endParaRPr lang="fa-IR" sz="800" b="1" dirty="0">
              <a:cs typeface="B Nazanin" panose="00000400000000000000" pitchFamily="2" charset="-78"/>
            </a:endParaRPr>
          </a:p>
        </p:txBody>
      </p:sp>
      <p:sp>
        <p:nvSpPr>
          <p:cNvPr id="2" name="TextBox 1"/>
          <p:cNvSpPr txBox="1"/>
          <p:nvPr/>
        </p:nvSpPr>
        <p:spPr>
          <a:xfrm>
            <a:off x="601670" y="539142"/>
            <a:ext cx="6413610" cy="3329116"/>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1200"/>
              </a:spcBef>
              <a:spcAft>
                <a:spcPts val="600"/>
              </a:spcAft>
              <a:buClrTx/>
              <a:buSzTx/>
              <a:buFontTx/>
              <a:buNone/>
              <a:tabLst/>
              <a:defRPr/>
            </a:pPr>
            <a:r>
              <a:rPr kumimoji="0" lang="fa-IR" sz="1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عوارض سقط(ادامه):</a:t>
            </a:r>
            <a:endParaRPr kumimoji="0" lang="en-US" sz="1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endParaRPr>
          </a:p>
          <a:p>
            <a:pPr marL="0" marR="0" lvl="0" indent="0" algn="just" defTabSz="914400" rtl="1" eaLnBrk="1" fontAlgn="auto" latinLnBrk="0" hangingPunct="1">
              <a:lnSpc>
                <a:spcPct val="100000"/>
              </a:lnSpc>
              <a:spcBef>
                <a:spcPts val="1200"/>
              </a:spcBef>
              <a:spcAft>
                <a:spcPts val="60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5- ناباروری: </a:t>
            </a:r>
          </a:p>
          <a:p>
            <a:pPr marL="0" marR="0" lvl="0" indent="0" algn="just" defTabSz="914400" rtl="1" eaLnBrk="1" fontAlgn="auto" latinLnBrk="0" hangingPunct="1">
              <a:lnSpc>
                <a:spcPts val="4000"/>
              </a:lnSpc>
              <a:spcBef>
                <a:spcPts val="1200"/>
              </a:spcBef>
              <a:spcAft>
                <a:spcPts val="60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ناتوانی جنسی و جسمی نیز از عوارض سقط بوده و می تواند هزینه های زیادی را برای خدمات درمانی مورد نیاز به سیستم دولت و</a:t>
            </a:r>
            <a:r>
              <a:rPr kumimoji="0" lang="fa-IR" sz="2000" b="0" i="0" u="none" strike="noStrike" kern="1200" cap="none" spc="0" normalizeH="0" noProof="0" dirty="0">
                <a:ln>
                  <a:noFill/>
                </a:ln>
                <a:solidFill>
                  <a:prstClr val="black"/>
                </a:solidFill>
                <a:effectLst/>
                <a:uLnTx/>
                <a:uFillTx/>
                <a:latin typeface="Calibri"/>
                <a:ea typeface="+mn-ea"/>
                <a:cs typeface="B Nazanin" panose="00000400000000000000" pitchFamily="2" charset="-78"/>
              </a:rPr>
              <a:t> یا خود فرد تحمیل نماید.</a:t>
            </a:r>
          </a:p>
          <a:p>
            <a:pPr marL="0" marR="0" lvl="0" indent="0" algn="just" defTabSz="914400" rtl="1" eaLnBrk="1" fontAlgn="auto" latinLnBrk="0" hangingPunct="1">
              <a:lnSpc>
                <a:spcPts val="4000"/>
              </a:lnSpc>
              <a:spcBef>
                <a:spcPts val="1200"/>
              </a:spcBef>
              <a:spcAft>
                <a:spcPts val="600"/>
              </a:spcAft>
              <a:buClrTx/>
              <a:buSzTx/>
              <a:buFontTx/>
              <a:buNone/>
              <a:tabLst/>
              <a:defRPr/>
            </a:pPr>
            <a:r>
              <a:rPr lang="fa-IR" sz="2000" baseline="0" dirty="0">
                <a:solidFill>
                  <a:prstClr val="black"/>
                </a:solidFill>
                <a:latin typeface="Calibri"/>
                <a:cs typeface="B Nazanin" panose="00000400000000000000" pitchFamily="2" charset="-78"/>
              </a:rPr>
              <a:t>همچنین در مطالعاتی مشاهده شده است که خطر ابتلا به سرطان سینه</a:t>
            </a:r>
            <a:r>
              <a:rPr lang="fa-IR" sz="2000" dirty="0">
                <a:solidFill>
                  <a:prstClr val="black"/>
                </a:solidFill>
                <a:latin typeface="Calibri"/>
                <a:cs typeface="B Nazanin" panose="00000400000000000000" pitchFamily="2" charset="-78"/>
              </a:rPr>
              <a:t> تا 50% در زنان دارای سقط عمدی جنین بیشتر از زنان دیگر است.</a:t>
            </a:r>
            <a:endParaRPr kumimoji="0" lang="fa-IR" sz="2000"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endParaRPr>
          </a:p>
        </p:txBody>
      </p:sp>
    </p:spTree>
    <p:extLst>
      <p:ext uri="{BB962C8B-B14F-4D97-AF65-F5344CB8AC3E}">
        <p14:creationId xmlns:p14="http://schemas.microsoft.com/office/powerpoint/2010/main" val="1021215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7473394" cy="5143500"/>
          </a:xfrm>
          <a:solidFill>
            <a:srgbClr val="95E7EB"/>
          </a:solidFill>
        </p:spPr>
        <p:txBody>
          <a:bodyPr anchor="ctr">
            <a:noAutofit/>
          </a:bodyPr>
          <a:lstStyle/>
          <a:p>
            <a:pPr marL="0" indent="0" algn="just" rtl="1">
              <a:spcBef>
                <a:spcPts val="1200"/>
              </a:spcBef>
              <a:spcAft>
                <a:spcPts val="600"/>
              </a:spcAft>
              <a:buNone/>
            </a:pPr>
            <a:endParaRPr lang="fa-IR" sz="800" b="1" dirty="0">
              <a:cs typeface="B Nazanin" panose="00000400000000000000" pitchFamily="2" charset="-78"/>
            </a:endParaRPr>
          </a:p>
        </p:txBody>
      </p:sp>
      <p:sp>
        <p:nvSpPr>
          <p:cNvPr id="2" name="TextBox 1"/>
          <p:cNvSpPr txBox="1"/>
          <p:nvPr/>
        </p:nvSpPr>
        <p:spPr>
          <a:xfrm>
            <a:off x="601670" y="539142"/>
            <a:ext cx="6413610" cy="4124206"/>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1200"/>
              </a:spcBef>
              <a:spcAft>
                <a:spcPts val="600"/>
              </a:spcAft>
              <a:buClrTx/>
              <a:buSzTx/>
              <a:buFontTx/>
              <a:buNone/>
              <a:tabLst/>
              <a:defRPr/>
            </a:pPr>
            <a:r>
              <a:rPr kumimoji="0" lang="fa-IR" sz="1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عوارض سقط(ادامه):</a:t>
            </a:r>
            <a:endParaRPr kumimoji="0" lang="en-US" sz="1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endParaRPr>
          </a:p>
          <a:p>
            <a:pPr marL="0" marR="0" lvl="0" indent="0" algn="just" defTabSz="914400" rtl="1" eaLnBrk="1" fontAlgn="auto" latinLnBrk="0" hangingPunct="1">
              <a:lnSpc>
                <a:spcPct val="100000"/>
              </a:lnSpc>
              <a:spcBef>
                <a:spcPts val="1200"/>
              </a:spcBef>
              <a:spcAft>
                <a:spcPts val="60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6- مرگ: </a:t>
            </a:r>
          </a:p>
          <a:p>
            <a:pPr marL="0" marR="0" lvl="0" indent="0" algn="just" defTabSz="914400" rtl="1" eaLnBrk="1" fontAlgn="auto" latinLnBrk="0" hangingPunct="1">
              <a:lnSpc>
                <a:spcPts val="4000"/>
              </a:lnSpc>
              <a:spcBef>
                <a:spcPts val="1200"/>
              </a:spcBef>
              <a:spcAft>
                <a:spcPts val="60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استفاده از ترکیبات دارویی برای</a:t>
            </a:r>
            <a:r>
              <a:rPr kumimoji="0" lang="en-US" sz="2000"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 </a:t>
            </a:r>
            <a:r>
              <a:rPr kumimoji="0" lang="fa-IR" sz="2000"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اجام سقط در طی سال های گذشته در</a:t>
            </a:r>
            <a:r>
              <a:rPr kumimoji="0" lang="fa-IR" sz="2000" b="0" i="0" u="none" strike="noStrike" kern="1200" cap="none" spc="0" normalizeH="0" noProof="0" dirty="0">
                <a:ln>
                  <a:noFill/>
                </a:ln>
                <a:solidFill>
                  <a:prstClr val="black"/>
                </a:solidFill>
                <a:effectLst/>
                <a:uLnTx/>
                <a:uFillTx/>
                <a:latin typeface="Calibri"/>
                <a:ea typeface="+mn-ea"/>
                <a:cs typeface="B Nazanin" panose="00000400000000000000" pitchFamily="2" charset="-78"/>
              </a:rPr>
              <a:t> سراسر جهان</a:t>
            </a:r>
            <a:r>
              <a:rPr lang="fa-IR" sz="2000" dirty="0">
                <a:solidFill>
                  <a:prstClr val="black"/>
                </a:solidFill>
                <a:latin typeface="Calibri"/>
                <a:cs typeface="B Nazanin" panose="00000400000000000000" pitchFamily="2" charset="-78"/>
              </a:rPr>
              <a:t> افزایش یافته است. این امر باعث شده است که مرگ ها و عوارض شدید ناشی از سقط ها کاهش یابد. ولی علی رغم این مسئله باید توجه داشت که براساس آمار موجود سقط های غیر ایمن عامل حدود 13% از موارد مرگ و میر مادران (حدود یک مورد از هر هشت مورد مرگ مادر) می باشند. این تعداد معادل 47000 مرگ در سال محاسبه شده است. </a:t>
            </a:r>
            <a:endParaRPr kumimoji="0" lang="fa-IR" sz="2000"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endParaRPr>
          </a:p>
        </p:txBody>
      </p:sp>
    </p:spTree>
    <p:extLst>
      <p:ext uri="{BB962C8B-B14F-4D97-AF65-F5344CB8AC3E}">
        <p14:creationId xmlns:p14="http://schemas.microsoft.com/office/powerpoint/2010/main" val="3726433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7473394" cy="5143500"/>
          </a:xfrm>
          <a:solidFill>
            <a:srgbClr val="95E7EB"/>
          </a:solidFill>
        </p:spPr>
        <p:txBody>
          <a:bodyPr anchor="ctr">
            <a:noAutofit/>
          </a:bodyPr>
          <a:lstStyle/>
          <a:p>
            <a:pPr marL="0" indent="0" algn="just" rtl="1">
              <a:spcBef>
                <a:spcPts val="1200"/>
              </a:spcBef>
              <a:spcAft>
                <a:spcPts val="600"/>
              </a:spcAft>
              <a:buNone/>
            </a:pPr>
            <a:endParaRPr lang="fa-IR" sz="2000" dirty="0">
              <a:cs typeface="B Nazanin" panose="00000400000000000000" pitchFamily="2" charset="-78"/>
            </a:endParaRPr>
          </a:p>
        </p:txBody>
      </p:sp>
      <p:sp>
        <p:nvSpPr>
          <p:cNvPr id="2" name="TextBox 1"/>
          <p:cNvSpPr txBox="1"/>
          <p:nvPr/>
        </p:nvSpPr>
        <p:spPr>
          <a:xfrm>
            <a:off x="601670" y="539142"/>
            <a:ext cx="6413610" cy="3631763"/>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1200"/>
              </a:spcBef>
              <a:spcAft>
                <a:spcPts val="600"/>
              </a:spcAft>
              <a:buClrTx/>
              <a:buSzTx/>
              <a:buFontTx/>
              <a:buNone/>
              <a:tabLst/>
              <a:defRPr/>
            </a:pPr>
            <a:r>
              <a:rPr kumimoji="0" lang="fa-IR" sz="1400" b="0" i="0" u="none" strike="noStrike" kern="1200" cap="none" spc="0" normalizeH="0" baseline="0" noProof="0" dirty="0">
                <a:ln>
                  <a:noFill/>
                </a:ln>
                <a:solidFill>
                  <a:prstClr val="black"/>
                </a:solidFill>
                <a:effectLst/>
                <a:uLnTx/>
                <a:uFillTx/>
                <a:latin typeface="Calibri"/>
                <a:ea typeface="+mn-ea"/>
                <a:cs typeface="B Titr" panose="00000700000000000000" pitchFamily="2" charset="-78"/>
              </a:rPr>
              <a:t>عوارض سقط(ادامه):</a:t>
            </a:r>
            <a:endParaRPr kumimoji="0" lang="en-US" sz="1400" b="1" i="0" u="none" strike="noStrike" kern="1200" cap="none" spc="0" normalizeH="0" baseline="0" noProof="0" dirty="0">
              <a:ln>
                <a:noFill/>
              </a:ln>
              <a:solidFill>
                <a:prstClr val="black"/>
              </a:solidFill>
              <a:effectLst/>
              <a:uLnTx/>
              <a:uFillTx/>
              <a:latin typeface="Calibri"/>
              <a:ea typeface="+mn-ea"/>
              <a:cs typeface="B Titr" panose="00000700000000000000" pitchFamily="2" charset="-78"/>
            </a:endParaRPr>
          </a:p>
          <a:p>
            <a:pPr marL="0" marR="0" lvl="0" indent="0" algn="just" defTabSz="914400" rtl="1" eaLnBrk="1" fontAlgn="auto" latinLnBrk="0" hangingPunct="1">
              <a:lnSpc>
                <a:spcPct val="100000"/>
              </a:lnSpc>
              <a:spcBef>
                <a:spcPts val="1200"/>
              </a:spcBef>
              <a:spcAft>
                <a:spcPts val="60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6- مرگ(ادامه): </a:t>
            </a:r>
          </a:p>
          <a:p>
            <a:pPr algn="just" rtl="1">
              <a:spcBef>
                <a:spcPts val="1200"/>
              </a:spcBef>
              <a:spcAft>
                <a:spcPts val="600"/>
              </a:spcAft>
              <a:defRPr/>
            </a:pPr>
            <a:r>
              <a:rPr lang="fa-IR" dirty="0">
                <a:cs typeface="B Nazanin" panose="00000400000000000000" pitchFamily="2" charset="-78"/>
              </a:rPr>
              <a:t>به</a:t>
            </a:r>
            <a:r>
              <a:rPr lang="fa-IR" sz="2000" dirty="0">
                <a:cs typeface="B Nazanin" panose="00000400000000000000" pitchFamily="2" charset="-78"/>
              </a:rPr>
              <a:t> نظر می رسد تمام مرگ های ناشی از سقط در کشورهای درحال توسعه رخ می دهد  که بیشترین موارد آن نیز در کشورهای آفریقایی است. باید به یاد داشت که به ازای هر مرگ مادر به دنبال سقط جنین، 15 مادر دچار مشکلاتی مانند درد مزمن، نازایی، و مشکلات ادرای تناسلی می شوند. در ادامه به دلایلی که سقط عمدی جنین می تواند منجر به مرگ شود اشاره می کنیم.</a:t>
            </a:r>
          </a:p>
          <a:p>
            <a:pPr algn="just" rtl="1">
              <a:spcBef>
                <a:spcPts val="1200"/>
              </a:spcBef>
              <a:spcAft>
                <a:spcPts val="600"/>
              </a:spcAft>
              <a:defRPr/>
            </a:pPr>
            <a:endParaRPr lang="fa-IR" sz="2000" dirty="0">
              <a:cs typeface="B Nazanin" panose="00000400000000000000" pitchFamily="2" charset="-78"/>
            </a:endParaRPr>
          </a:p>
          <a:p>
            <a:pPr marL="0" marR="0" lvl="0" indent="0" algn="just" defTabSz="914400" rtl="1" eaLnBrk="1" fontAlgn="auto" latinLnBrk="0" hangingPunct="1">
              <a:lnSpc>
                <a:spcPct val="100000"/>
              </a:lnSpc>
              <a:spcBef>
                <a:spcPts val="1200"/>
              </a:spcBef>
              <a:spcAft>
                <a:spcPts val="600"/>
              </a:spcAft>
              <a:buClrTx/>
              <a:buSzTx/>
              <a:buFontTx/>
              <a:buNone/>
              <a:tabLst/>
              <a:defRPr/>
            </a:pPr>
            <a:endParaRPr kumimoji="0" lang="fa-IR" sz="1800" b="1"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endParaRPr>
          </a:p>
        </p:txBody>
      </p:sp>
    </p:spTree>
    <p:extLst>
      <p:ext uri="{BB962C8B-B14F-4D97-AF65-F5344CB8AC3E}">
        <p14:creationId xmlns:p14="http://schemas.microsoft.com/office/powerpoint/2010/main" val="2051593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solidFill>
                  <a:schemeClr val="accent4">
                    <a:lumMod val="50000"/>
                  </a:schemeClr>
                </a:solidFill>
                <a:cs typeface="B Titr" panose="00000700000000000000" pitchFamily="2" charset="-78"/>
              </a:rPr>
              <a:t>دلایل مرگ بعد از سقط عمدی جنین </a:t>
            </a:r>
            <a:endParaRPr lang="en-US" dirty="0">
              <a:solidFill>
                <a:schemeClr val="accent4">
                  <a:lumMod val="50000"/>
                </a:schemeClr>
              </a:solidFill>
              <a:cs typeface="B Titr" panose="00000700000000000000" pitchFamily="2" charset="-78"/>
            </a:endParaRPr>
          </a:p>
        </p:txBody>
      </p:sp>
      <p:pic>
        <p:nvPicPr>
          <p:cNvPr id="10" name="Content Placeholder 9"/>
          <p:cNvPicPr>
            <a:picLocks noGrp="1" noChangeAspect="1"/>
          </p:cNvPicPr>
          <p:nvPr>
            <p:ph idx="1"/>
          </p:nvPr>
        </p:nvPicPr>
        <p:blipFill rotWithShape="1">
          <a:blip r:embed="rId3"/>
          <a:srcRect t="-1925" b="-1"/>
          <a:stretch/>
        </p:blipFill>
        <p:spPr>
          <a:xfrm>
            <a:off x="448966" y="1006524"/>
            <a:ext cx="7329843" cy="3579167"/>
          </a:xfrm>
          <a:prstGeom prst="rect">
            <a:avLst/>
          </a:prstGeom>
        </p:spPr>
      </p:pic>
      <p:sp>
        <p:nvSpPr>
          <p:cNvPr id="12" name="Rectangle 11"/>
          <p:cNvSpPr/>
          <p:nvPr/>
        </p:nvSpPr>
        <p:spPr>
          <a:xfrm>
            <a:off x="601670" y="1197405"/>
            <a:ext cx="1679755" cy="3277820"/>
          </a:xfrm>
          <a:prstGeom prst="rect">
            <a:avLst/>
          </a:prstGeom>
        </p:spPr>
        <p:txBody>
          <a:bodyPr wrap="square">
            <a:spAutoFit/>
          </a:bodyPr>
          <a:lstStyle/>
          <a:p>
            <a:pPr algn="justLow" defTabSz="685783" rtl="1" eaLnBrk="0" fontAlgn="base" hangingPunct="0">
              <a:lnSpc>
                <a:spcPct val="115000"/>
              </a:lnSpc>
              <a:spcBef>
                <a:spcPct val="0"/>
              </a:spcBef>
              <a:spcAft>
                <a:spcPct val="0"/>
              </a:spcAft>
            </a:pPr>
            <a:r>
              <a:rPr lang="fa-IR" altLang="fa-IR" b="1" dirty="0">
                <a:latin typeface="Arial" panose="020B0604020202020204" pitchFamily="34" charset="0"/>
              </a:rPr>
              <a:t>با مرگ مادر خانواده عضو اصلی خود را برای مدیریت و مراقبت کودکان از دست می دهد.اگر مادر بمیرد احتمال مرگ كودك تا </a:t>
            </a:r>
            <a:r>
              <a:rPr lang="fa-IR" altLang="fa-IR" b="1" dirty="0">
                <a:latin typeface="Arial" panose="020B0604020202020204" pitchFamily="34" charset="0"/>
                <a:cs typeface="B Mitra" panose="00000400000000000000" pitchFamily="2" charset="-78"/>
              </a:rPr>
              <a:t>5</a:t>
            </a:r>
            <a:r>
              <a:rPr lang="fa-IR" altLang="fa-IR" b="1" dirty="0">
                <a:latin typeface="Arial" panose="020B0604020202020204" pitchFamily="34" charset="0"/>
              </a:rPr>
              <a:t> سالگی دو تا سه برابر بیشترمی شود.</a:t>
            </a:r>
          </a:p>
        </p:txBody>
      </p:sp>
    </p:spTree>
    <p:extLst>
      <p:ext uri="{BB962C8B-B14F-4D97-AF65-F5344CB8AC3E}">
        <p14:creationId xmlns:p14="http://schemas.microsoft.com/office/powerpoint/2010/main" val="2520905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5.jpg" descr="Page 15"/>
          <p:cNvPicPr>
            <a:picLocks noGrp="1" noChangeAspect="1"/>
          </p:cNvPicPr>
          <p:nvPr>
            <p:ph idx="1"/>
          </p:nvPr>
        </p:nvPicPr>
        <p:blipFill>
          <a:blip r:embed="rId3"/>
          <a:stretch>
            <a:fillRect/>
          </a:stretch>
        </p:blipFill>
        <p:spPr>
          <a:xfrm>
            <a:off x="0" y="0"/>
            <a:ext cx="7626099" cy="5143500"/>
          </a:xfrm>
          <a:prstGeom prst="rect">
            <a:avLst/>
          </a:prstGeom>
          <a:effectLst/>
        </p:spPr>
      </p:pic>
    </p:spTree>
    <p:extLst>
      <p:ext uri="{BB962C8B-B14F-4D97-AF65-F5344CB8AC3E}">
        <p14:creationId xmlns:p14="http://schemas.microsoft.com/office/powerpoint/2010/main" val="2182862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6.jpg" descr="Page 16"/>
          <p:cNvPicPr>
            <a:picLocks noChangeAspect="1"/>
          </p:cNvPicPr>
          <p:nvPr/>
        </p:nvPicPr>
        <p:blipFill>
          <a:blip r:embed="rId2"/>
          <a:stretch>
            <a:fillRect/>
          </a:stretch>
        </p:blipFill>
        <p:spPr>
          <a:xfrm>
            <a:off x="0" y="0"/>
            <a:ext cx="7778750" cy="5131593"/>
          </a:xfrm>
          <a:prstGeom prst="rect">
            <a:avLst/>
          </a:prstGeom>
          <a:effectLst/>
        </p:spPr>
      </p:pic>
    </p:spTree>
    <p:extLst>
      <p:ext uri="{BB962C8B-B14F-4D97-AF65-F5344CB8AC3E}">
        <p14:creationId xmlns:p14="http://schemas.microsoft.com/office/powerpoint/2010/main" val="2320883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3333" r="1995" b="-6655"/>
          <a:stretch/>
        </p:blipFill>
        <p:spPr>
          <a:xfrm>
            <a:off x="143555" y="0"/>
            <a:ext cx="7174176" cy="5015030"/>
          </a:xfrm>
          <a:prstGeom prst="rect">
            <a:avLst/>
          </a:prstGeom>
        </p:spPr>
      </p:pic>
    </p:spTree>
    <p:extLst>
      <p:ext uri="{BB962C8B-B14F-4D97-AF65-F5344CB8AC3E}">
        <p14:creationId xmlns:p14="http://schemas.microsoft.com/office/powerpoint/2010/main" val="3676627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8.jpg" descr="Page 18"/>
          <p:cNvPicPr>
            <a:picLocks noChangeAspect="1"/>
          </p:cNvPicPr>
          <p:nvPr/>
        </p:nvPicPr>
        <p:blipFill>
          <a:blip r:embed="rId3"/>
          <a:stretch>
            <a:fillRect/>
          </a:stretch>
        </p:blipFill>
        <p:spPr>
          <a:xfrm>
            <a:off x="0" y="0"/>
            <a:ext cx="7473395" cy="5143500"/>
          </a:xfrm>
          <a:prstGeom prst="rect">
            <a:avLst/>
          </a:prstGeom>
          <a:effectLst/>
        </p:spPr>
      </p:pic>
    </p:spTree>
    <p:extLst>
      <p:ext uri="{BB962C8B-B14F-4D97-AF65-F5344CB8AC3E}">
        <p14:creationId xmlns:p14="http://schemas.microsoft.com/office/powerpoint/2010/main" val="616250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9.jpg" descr="Page 19"/>
          <p:cNvPicPr>
            <a:picLocks noChangeAspect="1"/>
          </p:cNvPicPr>
          <p:nvPr/>
        </p:nvPicPr>
        <p:blipFill>
          <a:blip r:embed="rId2"/>
          <a:stretch>
            <a:fillRect/>
          </a:stretch>
        </p:blipFill>
        <p:spPr>
          <a:xfrm>
            <a:off x="0" y="0"/>
            <a:ext cx="7473395" cy="5143500"/>
          </a:xfrm>
          <a:prstGeom prst="rect">
            <a:avLst/>
          </a:prstGeom>
          <a:effectLst/>
        </p:spPr>
      </p:pic>
    </p:spTree>
    <p:extLst>
      <p:ext uri="{BB962C8B-B14F-4D97-AF65-F5344CB8AC3E}">
        <p14:creationId xmlns:p14="http://schemas.microsoft.com/office/powerpoint/2010/main" val="1613531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0.jpg" descr="Page 20"/>
          <p:cNvPicPr>
            <a:picLocks noChangeAspect="1"/>
          </p:cNvPicPr>
          <p:nvPr/>
        </p:nvPicPr>
        <p:blipFill>
          <a:blip r:embed="rId2"/>
          <a:stretch>
            <a:fillRect/>
          </a:stretch>
        </p:blipFill>
        <p:spPr>
          <a:xfrm>
            <a:off x="10946" y="0"/>
            <a:ext cx="7635195" cy="5143500"/>
          </a:xfrm>
          <a:prstGeom prst="rect">
            <a:avLst/>
          </a:prstGeom>
          <a:effectLst/>
        </p:spPr>
      </p:pic>
    </p:spTree>
    <p:extLst>
      <p:ext uri="{BB962C8B-B14F-4D97-AF65-F5344CB8AC3E}">
        <p14:creationId xmlns:p14="http://schemas.microsoft.com/office/powerpoint/2010/main" val="1317251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21.jpg" descr="Page 21"/>
          <p:cNvPicPr>
            <a:picLocks noChangeAspect="1"/>
          </p:cNvPicPr>
          <p:nvPr/>
        </p:nvPicPr>
        <p:blipFill>
          <a:blip r:embed="rId3"/>
          <a:stretch>
            <a:fillRect/>
          </a:stretch>
        </p:blipFill>
        <p:spPr>
          <a:xfrm>
            <a:off x="0" y="0"/>
            <a:ext cx="7778750" cy="5143499"/>
          </a:xfrm>
          <a:prstGeom prst="rect">
            <a:avLst/>
          </a:prstGeom>
          <a:effectLst/>
        </p:spPr>
      </p:pic>
    </p:spTree>
    <p:extLst>
      <p:ext uri="{BB962C8B-B14F-4D97-AF65-F5344CB8AC3E}">
        <p14:creationId xmlns:p14="http://schemas.microsoft.com/office/powerpoint/2010/main" val="1400596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2.jpg" descr="Page 22"/>
          <p:cNvPicPr>
            <a:picLocks noChangeAspect="1"/>
          </p:cNvPicPr>
          <p:nvPr/>
        </p:nvPicPr>
        <p:blipFill>
          <a:blip r:embed="rId2"/>
          <a:stretch>
            <a:fillRect/>
          </a:stretch>
        </p:blipFill>
        <p:spPr>
          <a:xfrm>
            <a:off x="0" y="21598"/>
            <a:ext cx="7626099" cy="5121902"/>
          </a:xfrm>
          <a:prstGeom prst="rect">
            <a:avLst/>
          </a:prstGeom>
          <a:effectLst/>
        </p:spPr>
      </p:pic>
    </p:spTree>
    <p:extLst>
      <p:ext uri="{BB962C8B-B14F-4D97-AF65-F5344CB8AC3E}">
        <p14:creationId xmlns:p14="http://schemas.microsoft.com/office/powerpoint/2010/main" val="1630023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23.jpg" descr="Page 23"/>
          <p:cNvPicPr>
            <a:picLocks noChangeAspect="1"/>
          </p:cNvPicPr>
          <p:nvPr/>
        </p:nvPicPr>
        <p:blipFill>
          <a:blip r:embed="rId3"/>
          <a:stretch>
            <a:fillRect/>
          </a:stretch>
        </p:blipFill>
        <p:spPr>
          <a:xfrm>
            <a:off x="1" y="0"/>
            <a:ext cx="7626100" cy="5143499"/>
          </a:xfrm>
          <a:prstGeom prst="rect">
            <a:avLst/>
          </a:prstGeom>
          <a:effectLst/>
        </p:spPr>
      </p:pic>
    </p:spTree>
    <p:extLst>
      <p:ext uri="{BB962C8B-B14F-4D97-AF65-F5344CB8AC3E}">
        <p14:creationId xmlns:p14="http://schemas.microsoft.com/office/powerpoint/2010/main" val="3522283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5.jpg" descr="Page 25"/>
          <p:cNvPicPr>
            <a:picLocks noGrp="1" noChangeAspect="1"/>
          </p:cNvPicPr>
          <p:nvPr>
            <p:ph idx="1"/>
          </p:nvPr>
        </p:nvPicPr>
        <p:blipFill>
          <a:blip r:embed="rId3"/>
          <a:stretch>
            <a:fillRect/>
          </a:stretch>
        </p:blipFill>
        <p:spPr>
          <a:xfrm>
            <a:off x="143554" y="128470"/>
            <a:ext cx="7635251" cy="4886560"/>
          </a:xfrm>
          <a:prstGeom prst="rect">
            <a:avLst/>
          </a:prstGeom>
          <a:effectLst/>
        </p:spPr>
      </p:pic>
    </p:spTree>
    <p:extLst>
      <p:ext uri="{BB962C8B-B14F-4D97-AF65-F5344CB8AC3E}">
        <p14:creationId xmlns:p14="http://schemas.microsoft.com/office/powerpoint/2010/main" val="707701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BA6B2B-8893-3E99-2B5C-7B844B784163}"/>
              </a:ext>
            </a:extLst>
          </p:cNvPr>
          <p:cNvSpPr>
            <a:spLocks noGrp="1"/>
          </p:cNvSpPr>
          <p:nvPr>
            <p:ph idx="1"/>
          </p:nvPr>
        </p:nvSpPr>
        <p:spPr>
          <a:xfrm>
            <a:off x="448965" y="1198559"/>
            <a:ext cx="7940659" cy="3511061"/>
          </a:xfrm>
        </p:spPr>
        <p:txBody>
          <a:bodyPr>
            <a:normAutofit/>
          </a:bodyPr>
          <a:lstStyle/>
          <a:p>
            <a:pPr marL="0" marR="0" algn="just" rtl="1">
              <a:spcBef>
                <a:spcPts val="0"/>
              </a:spcBef>
              <a:spcAft>
                <a:spcPts val="0"/>
              </a:spcAft>
            </a:pPr>
            <a:endParaRPr lang="fa-IR" sz="2600" b="1" dirty="0">
              <a:solidFill>
                <a:srgbClr val="9900CC"/>
              </a:solidFill>
              <a:latin typeface="Calibri" panose="020F0502020204030204" pitchFamily="34" charset="0"/>
              <a:cs typeface="B Nazanin" panose="00000400000000000000" pitchFamily="2" charset="-78"/>
            </a:endParaRPr>
          </a:p>
          <a:p>
            <a:pPr marL="0" marR="0" algn="just" rtl="1">
              <a:spcBef>
                <a:spcPts val="0"/>
              </a:spcBef>
              <a:spcAft>
                <a:spcPts val="0"/>
              </a:spcAft>
            </a:pPr>
            <a:endParaRPr lang="fa-IR" dirty="0">
              <a:latin typeface="Calibri" panose="020F0502020204030204" pitchFamily="34" charset="0"/>
              <a:cs typeface="B Nazanin" panose="00000400000000000000" pitchFamily="2" charset="-78"/>
            </a:endParaRPr>
          </a:p>
          <a:p>
            <a:pPr marL="0" marR="0" algn="just" rtl="1">
              <a:spcBef>
                <a:spcPts val="0"/>
              </a:spcBef>
              <a:spcAft>
                <a:spcPts val="0"/>
              </a:spcAft>
            </a:pPr>
            <a:endParaRPr lang="fa-IR" dirty="0">
              <a:latin typeface="Calibri" panose="020F0502020204030204" pitchFamily="34" charset="0"/>
              <a:cs typeface="B Nazanin" panose="00000400000000000000" pitchFamily="2" charset="-78"/>
            </a:endParaRPr>
          </a:p>
          <a:p>
            <a:pPr marL="0" marR="0" algn="just" rtl="1">
              <a:spcBef>
                <a:spcPts val="0"/>
              </a:spcBef>
              <a:spcAft>
                <a:spcPts val="0"/>
              </a:spcAft>
            </a:pPr>
            <a:endParaRPr lang="fa-IR" dirty="0">
              <a:latin typeface="Calibri" panose="020F0502020204030204" pitchFamily="34" charset="0"/>
              <a:cs typeface="B Nazanin" panose="00000400000000000000" pitchFamily="2" charset="-78"/>
            </a:endParaRPr>
          </a:p>
        </p:txBody>
      </p:sp>
      <p:pic>
        <p:nvPicPr>
          <p:cNvPr id="4" name="image9.jpg" descr="Page 9"/>
          <p:cNvPicPr>
            <a:picLocks noChangeAspect="1"/>
          </p:cNvPicPr>
          <p:nvPr/>
        </p:nvPicPr>
        <p:blipFill rotWithShape="1">
          <a:blip r:embed="rId2"/>
          <a:srcRect r="2159" b="-14176"/>
          <a:stretch/>
        </p:blipFill>
        <p:spPr>
          <a:xfrm>
            <a:off x="74424" y="128470"/>
            <a:ext cx="6920030" cy="4919779"/>
          </a:xfrm>
          <a:prstGeom prst="rect">
            <a:avLst/>
          </a:prstGeom>
          <a:effectLst/>
        </p:spPr>
      </p:pic>
    </p:spTree>
    <p:extLst>
      <p:ext uri="{BB962C8B-B14F-4D97-AF65-F5344CB8AC3E}">
        <p14:creationId xmlns:p14="http://schemas.microsoft.com/office/powerpoint/2010/main" val="1190454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0.jpg" descr="Page 10"/>
          <p:cNvPicPr>
            <a:picLocks noGrp="1" noChangeAspect="1"/>
          </p:cNvPicPr>
          <p:nvPr>
            <p:ph idx="1"/>
          </p:nvPr>
        </p:nvPicPr>
        <p:blipFill rotWithShape="1">
          <a:blip r:embed="rId2"/>
          <a:srcRect l="-5" t="3449" r="5" b="-13812"/>
          <a:stretch/>
        </p:blipFill>
        <p:spPr>
          <a:xfrm>
            <a:off x="-9525" y="128470"/>
            <a:ext cx="7329488" cy="4886560"/>
          </a:xfrm>
          <a:prstGeom prst="rect">
            <a:avLst/>
          </a:prstGeom>
          <a:effectLst/>
        </p:spPr>
      </p:pic>
    </p:spTree>
    <p:extLst>
      <p:ext uri="{BB962C8B-B14F-4D97-AF65-F5344CB8AC3E}">
        <p14:creationId xmlns:p14="http://schemas.microsoft.com/office/powerpoint/2010/main" val="3975106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1.jpg" descr="Page 11"/>
          <p:cNvPicPr>
            <a:picLocks noGrp="1" noChangeAspect="1"/>
          </p:cNvPicPr>
          <p:nvPr>
            <p:ph idx="1"/>
          </p:nvPr>
        </p:nvPicPr>
        <p:blipFill rotWithShape="1">
          <a:blip r:embed="rId2"/>
          <a:srcRect l="2084"/>
          <a:stretch/>
        </p:blipFill>
        <p:spPr>
          <a:xfrm>
            <a:off x="143555" y="128470"/>
            <a:ext cx="7176408" cy="4886560"/>
          </a:xfrm>
          <a:prstGeom prst="rect">
            <a:avLst/>
          </a:prstGeom>
          <a:effectLst/>
        </p:spPr>
      </p:pic>
    </p:spTree>
    <p:extLst>
      <p:ext uri="{BB962C8B-B14F-4D97-AF65-F5344CB8AC3E}">
        <p14:creationId xmlns:p14="http://schemas.microsoft.com/office/powerpoint/2010/main" val="443541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260" y="1350110"/>
            <a:ext cx="5650085" cy="1383823"/>
          </a:xfrm>
        </p:spPr>
        <p:txBody>
          <a:bodyPr>
            <a:noAutofit/>
          </a:bodyPr>
          <a:lstStyle/>
          <a:p>
            <a:pPr algn="ctr" rtl="1">
              <a:lnSpc>
                <a:spcPct val="200000"/>
              </a:lnSpc>
            </a:pPr>
            <a:r>
              <a:rPr lang="fa-IR" sz="2800" dirty="0">
                <a:cs typeface="B Titr" panose="00000700000000000000" pitchFamily="2" charset="-78"/>
              </a:rPr>
              <a:t>نقش وزارت بهداشت در پیشگیری ومقابله با سقط عمدی</a:t>
            </a:r>
            <a:endParaRPr lang="en-US" sz="2800" dirty="0">
              <a:cs typeface="B Titr" panose="00000700000000000000" pitchFamily="2" charset="-78"/>
            </a:endParaRPr>
          </a:p>
        </p:txBody>
      </p:sp>
      <p:sp>
        <p:nvSpPr>
          <p:cNvPr id="3" name="Subtitle 2"/>
          <p:cNvSpPr>
            <a:spLocks noGrp="1"/>
          </p:cNvSpPr>
          <p:nvPr>
            <p:ph type="subTitle" idx="1"/>
          </p:nvPr>
        </p:nvSpPr>
        <p:spPr>
          <a:xfrm>
            <a:off x="907080" y="3640685"/>
            <a:ext cx="3512215" cy="763526"/>
          </a:xfrm>
        </p:spPr>
        <p:txBody>
          <a:bodyPr>
            <a:normAutofit/>
          </a:bodyPr>
          <a:lstStyle/>
          <a:p>
            <a:pPr algn="ctr" rtl="1"/>
            <a:r>
              <a:rPr lang="fa-IR" sz="2000" dirty="0">
                <a:cs typeface="B Titr" panose="00000700000000000000" pitchFamily="2" charset="-78"/>
              </a:rPr>
              <a:t>حفظ حیات جنین</a:t>
            </a:r>
          </a:p>
          <a:p>
            <a:pPr algn="ctr" rtl="1"/>
            <a:endParaRPr lang="en-US" sz="2000" dirty="0"/>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BA6B2B-8893-3E99-2B5C-7B844B784163}"/>
              </a:ext>
            </a:extLst>
          </p:cNvPr>
          <p:cNvSpPr>
            <a:spLocks noGrp="1"/>
          </p:cNvSpPr>
          <p:nvPr>
            <p:ph idx="1"/>
          </p:nvPr>
        </p:nvSpPr>
        <p:spPr>
          <a:xfrm>
            <a:off x="448966" y="1350110"/>
            <a:ext cx="7940659" cy="3511061"/>
          </a:xfrm>
        </p:spPr>
        <p:txBody>
          <a:bodyPr>
            <a:normAutofit/>
          </a:bodyPr>
          <a:lstStyle/>
          <a:p>
            <a:pPr marL="0" marR="0" algn="just" rtl="1">
              <a:spcBef>
                <a:spcPts val="0"/>
              </a:spcBef>
              <a:spcAft>
                <a:spcPts val="0"/>
              </a:spcAft>
            </a:pPr>
            <a:endParaRPr lang="fa-IR" dirty="0">
              <a:latin typeface="Calibri" panose="020F0502020204030204" pitchFamily="34" charset="0"/>
              <a:cs typeface="B Nazanin" panose="00000400000000000000" pitchFamily="2" charset="-78"/>
            </a:endParaRPr>
          </a:p>
          <a:p>
            <a:pPr marL="0" marR="0" algn="just" rtl="1">
              <a:spcBef>
                <a:spcPts val="0"/>
              </a:spcBef>
              <a:spcAft>
                <a:spcPts val="0"/>
              </a:spcAft>
            </a:pPr>
            <a:endParaRPr lang="fa-IR" dirty="0">
              <a:latin typeface="Calibri" panose="020F0502020204030204" pitchFamily="34" charset="0"/>
              <a:cs typeface="B Nazanin" panose="00000400000000000000" pitchFamily="2" charset="-78"/>
            </a:endParaRPr>
          </a:p>
        </p:txBody>
      </p:sp>
      <p:pic>
        <p:nvPicPr>
          <p:cNvPr id="5" name="image12.jpg" descr="Page 12"/>
          <p:cNvPicPr>
            <a:picLocks noChangeAspect="1"/>
          </p:cNvPicPr>
          <p:nvPr/>
        </p:nvPicPr>
        <p:blipFill rotWithShape="1">
          <a:blip r:embed="rId2"/>
          <a:srcRect l="1476" t="-660" r="-1476" b="660"/>
          <a:stretch/>
        </p:blipFill>
        <p:spPr>
          <a:xfrm>
            <a:off x="95250" y="95250"/>
            <a:ext cx="7072735" cy="5036343"/>
          </a:xfrm>
          <a:prstGeom prst="rect">
            <a:avLst/>
          </a:prstGeom>
          <a:effectLst/>
        </p:spPr>
      </p:pic>
    </p:spTree>
    <p:extLst>
      <p:ext uri="{BB962C8B-B14F-4D97-AF65-F5344CB8AC3E}">
        <p14:creationId xmlns:p14="http://schemas.microsoft.com/office/powerpoint/2010/main" val="1435927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3.jpg" descr="Page 13"/>
          <p:cNvPicPr>
            <a:picLocks noGrp="1" noChangeAspect="1"/>
          </p:cNvPicPr>
          <p:nvPr>
            <p:ph idx="1"/>
          </p:nvPr>
        </p:nvPicPr>
        <p:blipFill rotWithShape="1">
          <a:blip r:embed="rId2"/>
          <a:srcRect l="-2174" t="-1" r="-2180" b="-16326"/>
          <a:stretch/>
        </p:blipFill>
        <p:spPr>
          <a:xfrm>
            <a:off x="-9150" y="128470"/>
            <a:ext cx="7329840" cy="5039265"/>
          </a:xfrm>
          <a:prstGeom prst="rect">
            <a:avLst/>
          </a:prstGeom>
          <a:effectLst/>
        </p:spPr>
      </p:pic>
    </p:spTree>
    <p:extLst>
      <p:ext uri="{BB962C8B-B14F-4D97-AF65-F5344CB8AC3E}">
        <p14:creationId xmlns:p14="http://schemas.microsoft.com/office/powerpoint/2010/main" val="1235648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14.jpg" descr="Page 14"/>
          <p:cNvPicPr>
            <a:picLocks noGrp="1" noChangeAspect="1"/>
          </p:cNvPicPr>
          <p:nvPr>
            <p:ph idx="1"/>
          </p:nvPr>
        </p:nvPicPr>
        <p:blipFill rotWithShape="1">
          <a:blip r:embed="rId2"/>
          <a:srcRect t="3030" r="3031" b="3030"/>
          <a:stretch/>
        </p:blipFill>
        <p:spPr>
          <a:xfrm>
            <a:off x="143555" y="281174"/>
            <a:ext cx="7024431" cy="4733855"/>
          </a:xfrm>
          <a:prstGeom prst="rect">
            <a:avLst/>
          </a:prstGeom>
          <a:effectLst/>
        </p:spPr>
      </p:pic>
    </p:spTree>
    <p:extLst>
      <p:ext uri="{BB962C8B-B14F-4D97-AF65-F5344CB8AC3E}">
        <p14:creationId xmlns:p14="http://schemas.microsoft.com/office/powerpoint/2010/main" val="1105283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6.jpg" descr="Page 16"/>
          <p:cNvPicPr>
            <a:picLocks noGrp="1" noChangeAspect="1"/>
          </p:cNvPicPr>
          <p:nvPr>
            <p:ph idx="1"/>
          </p:nvPr>
        </p:nvPicPr>
        <p:blipFill>
          <a:blip r:embed="rId2"/>
          <a:stretch>
            <a:fillRect/>
          </a:stretch>
        </p:blipFill>
        <p:spPr>
          <a:xfrm>
            <a:off x="143555" y="128470"/>
            <a:ext cx="7329840" cy="4886559"/>
          </a:xfrm>
          <a:prstGeom prst="rect">
            <a:avLst/>
          </a:prstGeom>
          <a:effectLst/>
        </p:spPr>
      </p:pic>
    </p:spTree>
    <p:extLst>
      <p:ext uri="{BB962C8B-B14F-4D97-AF65-F5344CB8AC3E}">
        <p14:creationId xmlns:p14="http://schemas.microsoft.com/office/powerpoint/2010/main" val="2567241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17.jpg" descr="Page 17"/>
          <p:cNvPicPr>
            <a:picLocks noGrp="1" noChangeAspect="1"/>
          </p:cNvPicPr>
          <p:nvPr>
            <p:ph idx="1"/>
          </p:nvPr>
        </p:nvPicPr>
        <p:blipFill>
          <a:blip r:embed="rId2"/>
          <a:stretch>
            <a:fillRect/>
          </a:stretch>
        </p:blipFill>
        <p:spPr>
          <a:xfrm>
            <a:off x="143556" y="128471"/>
            <a:ext cx="7177134" cy="47338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9697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8.jpg" descr="Page 18"/>
          <p:cNvPicPr>
            <a:picLocks noChangeAspect="1"/>
          </p:cNvPicPr>
          <p:nvPr/>
        </p:nvPicPr>
        <p:blipFill>
          <a:blip r:embed="rId2"/>
          <a:stretch>
            <a:fillRect/>
          </a:stretch>
        </p:blipFill>
        <p:spPr>
          <a:xfrm>
            <a:off x="95250" y="95250"/>
            <a:ext cx="7378145" cy="5036343"/>
          </a:xfrm>
          <a:prstGeom prst="rect">
            <a:avLst/>
          </a:prstGeom>
          <a:effectLst/>
        </p:spPr>
      </p:pic>
    </p:spTree>
    <p:extLst>
      <p:ext uri="{BB962C8B-B14F-4D97-AF65-F5344CB8AC3E}">
        <p14:creationId xmlns:p14="http://schemas.microsoft.com/office/powerpoint/2010/main" val="1094774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9.jpg" descr="Page 19"/>
          <p:cNvPicPr>
            <a:picLocks noGrp="1" noChangeAspect="1"/>
          </p:cNvPicPr>
          <p:nvPr>
            <p:ph idx="1"/>
          </p:nvPr>
        </p:nvPicPr>
        <p:blipFill>
          <a:blip r:embed="rId2"/>
          <a:stretch>
            <a:fillRect/>
          </a:stretch>
        </p:blipFill>
        <p:spPr>
          <a:xfrm>
            <a:off x="143554" y="128471"/>
            <a:ext cx="7177135" cy="4733854"/>
          </a:xfrm>
          <a:prstGeom prst="rect">
            <a:avLst/>
          </a:prstGeom>
          <a:effectLst/>
        </p:spPr>
      </p:pic>
    </p:spTree>
    <p:extLst>
      <p:ext uri="{BB962C8B-B14F-4D97-AF65-F5344CB8AC3E}">
        <p14:creationId xmlns:p14="http://schemas.microsoft.com/office/powerpoint/2010/main" val="2331109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5.jpg" descr="Page 15"/>
          <p:cNvPicPr>
            <a:picLocks noGrp="1" noChangeAspect="1"/>
          </p:cNvPicPr>
          <p:nvPr>
            <p:ph idx="1"/>
          </p:nvPr>
        </p:nvPicPr>
        <p:blipFill>
          <a:blip r:embed="rId2"/>
          <a:stretch>
            <a:fillRect/>
          </a:stretch>
        </p:blipFill>
        <p:spPr>
          <a:xfrm>
            <a:off x="0" y="0"/>
            <a:ext cx="7302540" cy="5143500"/>
          </a:xfrm>
          <a:prstGeom prst="rect">
            <a:avLst/>
          </a:prstGeom>
          <a:effectLst/>
        </p:spPr>
      </p:pic>
    </p:spTree>
    <p:extLst>
      <p:ext uri="{BB962C8B-B14F-4D97-AF65-F5344CB8AC3E}">
        <p14:creationId xmlns:p14="http://schemas.microsoft.com/office/powerpoint/2010/main" val="1108792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6" y="128470"/>
            <a:ext cx="7329840" cy="610820"/>
          </a:xfrm>
        </p:spPr>
        <p:txBody>
          <a:bodyPr>
            <a:noAutofit/>
          </a:bodyPr>
          <a:lstStyle/>
          <a:p>
            <a:pPr algn="ctr"/>
            <a:r>
              <a:rPr lang="fa-IR" sz="4000" dirty="0">
                <a:solidFill>
                  <a:schemeClr val="accent4">
                    <a:lumMod val="50000"/>
                  </a:schemeClr>
                </a:solidFill>
                <a:cs typeface="B Titr" panose="00000700000000000000" pitchFamily="2" charset="-78"/>
              </a:rPr>
              <a:t>اصلاح ادبیات</a:t>
            </a:r>
            <a:endParaRPr lang="en-US" sz="4000" dirty="0">
              <a:solidFill>
                <a:schemeClr val="accent4">
                  <a:lumMod val="50000"/>
                </a:schemeClr>
              </a:solidFill>
              <a:cs typeface="B Titr" panose="00000700000000000000" pitchFamily="2" charset="-78"/>
            </a:endParaRPr>
          </a:p>
        </p:txBody>
      </p:sp>
      <p:pic>
        <p:nvPicPr>
          <p:cNvPr id="4" name="image11.jpg" descr="Page 11"/>
          <p:cNvPicPr>
            <a:picLocks noGrp="1" noChangeAspect="1"/>
          </p:cNvPicPr>
          <p:nvPr>
            <p:ph idx="1"/>
          </p:nvPr>
        </p:nvPicPr>
        <p:blipFill>
          <a:blip r:embed="rId2"/>
          <a:stretch>
            <a:fillRect/>
          </a:stretch>
        </p:blipFill>
        <p:spPr>
          <a:xfrm>
            <a:off x="1" y="739290"/>
            <a:ext cx="7778806" cy="4378205"/>
          </a:xfrm>
          <a:prstGeom prst="rect">
            <a:avLst/>
          </a:prstGeom>
          <a:effectLst/>
        </p:spPr>
      </p:pic>
    </p:spTree>
    <p:extLst>
      <p:ext uri="{BB962C8B-B14F-4D97-AF65-F5344CB8AC3E}">
        <p14:creationId xmlns:p14="http://schemas.microsoft.com/office/powerpoint/2010/main" val="1436551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2.jpg" descr="Page 42"/>
          <p:cNvPicPr>
            <a:picLocks noGrp="1" noChangeAspect="1"/>
          </p:cNvPicPr>
          <p:nvPr>
            <p:ph idx="1"/>
          </p:nvPr>
        </p:nvPicPr>
        <p:blipFill>
          <a:blip r:embed="rId2"/>
          <a:stretch>
            <a:fillRect/>
          </a:stretch>
        </p:blipFill>
        <p:spPr>
          <a:xfrm>
            <a:off x="143555" y="128470"/>
            <a:ext cx="7091829" cy="4733855"/>
          </a:xfrm>
          <a:prstGeom prst="rect">
            <a:avLst/>
          </a:prstGeom>
          <a:effectLst/>
        </p:spPr>
      </p:pic>
    </p:spTree>
    <p:extLst>
      <p:ext uri="{BB962C8B-B14F-4D97-AF65-F5344CB8AC3E}">
        <p14:creationId xmlns:p14="http://schemas.microsoft.com/office/powerpoint/2010/main" val="3074280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BA6B2B-8893-3E99-2B5C-7B844B784163}"/>
              </a:ext>
            </a:extLst>
          </p:cNvPr>
          <p:cNvSpPr>
            <a:spLocks noGrp="1"/>
          </p:cNvSpPr>
          <p:nvPr>
            <p:ph idx="1"/>
          </p:nvPr>
        </p:nvSpPr>
        <p:spPr>
          <a:xfrm>
            <a:off x="296260" y="586585"/>
            <a:ext cx="7635250" cy="4123035"/>
          </a:xfrm>
        </p:spPr>
        <p:txBody>
          <a:bodyPr>
            <a:normAutofit/>
          </a:bodyPr>
          <a:lstStyle/>
          <a:p>
            <a:pPr marL="0" marR="0" algn="just" rtl="1">
              <a:spcBef>
                <a:spcPts val="0"/>
              </a:spcBef>
              <a:spcAft>
                <a:spcPts val="0"/>
              </a:spcAft>
            </a:pPr>
            <a:endParaRPr lang="en-US" sz="2800" dirty="0">
              <a:effectLst/>
              <a:latin typeface="Calibri" panose="020F05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endParaRPr lang="fa-IR" sz="2800" dirty="0">
              <a:effectLst/>
              <a:latin typeface="Calibri" panose="020F0502020204030204" pitchFamily="34" charset="0"/>
              <a:ea typeface="Times New Roman" panose="02020603050405020304" pitchFamily="18" charset="0"/>
              <a:cs typeface="B Nazanin" panose="00000400000000000000" pitchFamily="2" charset="-78"/>
            </a:endParaRPr>
          </a:p>
        </p:txBody>
      </p:sp>
      <p:pic>
        <p:nvPicPr>
          <p:cNvPr id="4" name="image3.jpg" descr="Page 3"/>
          <p:cNvPicPr>
            <a:picLocks noChangeAspect="1"/>
          </p:cNvPicPr>
          <p:nvPr/>
        </p:nvPicPr>
        <p:blipFill>
          <a:blip r:embed="rId2"/>
          <a:stretch>
            <a:fillRect/>
          </a:stretch>
        </p:blipFill>
        <p:spPr>
          <a:xfrm>
            <a:off x="-9150" y="128470"/>
            <a:ext cx="7329840" cy="5003123"/>
          </a:xfrm>
          <a:prstGeom prst="rect">
            <a:avLst/>
          </a:prstGeom>
          <a:effectLst/>
        </p:spPr>
      </p:pic>
    </p:spTree>
    <p:extLst>
      <p:ext uri="{BB962C8B-B14F-4D97-AF65-F5344CB8AC3E}">
        <p14:creationId xmlns:p14="http://schemas.microsoft.com/office/powerpoint/2010/main" val="946002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4.jpg" descr="Page 44"/>
          <p:cNvPicPr>
            <a:picLocks noGrp="1" noChangeAspect="1"/>
          </p:cNvPicPr>
          <p:nvPr>
            <p:ph idx="1"/>
          </p:nvPr>
        </p:nvPicPr>
        <p:blipFill>
          <a:blip r:embed="rId2"/>
          <a:stretch>
            <a:fillRect/>
          </a:stretch>
        </p:blipFill>
        <p:spPr>
          <a:xfrm>
            <a:off x="296261" y="281174"/>
            <a:ext cx="7006280" cy="4733855"/>
          </a:xfrm>
          <a:prstGeom prst="rect">
            <a:avLst/>
          </a:prstGeom>
          <a:effectLst/>
        </p:spPr>
      </p:pic>
    </p:spTree>
    <p:extLst>
      <p:ext uri="{BB962C8B-B14F-4D97-AF65-F5344CB8AC3E}">
        <p14:creationId xmlns:p14="http://schemas.microsoft.com/office/powerpoint/2010/main" val="3097623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6.jpg" descr="Page 46"/>
          <p:cNvPicPr>
            <a:picLocks noGrp="1" noChangeAspect="1"/>
          </p:cNvPicPr>
          <p:nvPr>
            <p:ph idx="1"/>
          </p:nvPr>
        </p:nvPicPr>
        <p:blipFill>
          <a:blip r:embed="rId3"/>
          <a:stretch>
            <a:fillRect/>
          </a:stretch>
        </p:blipFill>
        <p:spPr>
          <a:xfrm>
            <a:off x="143555" y="128470"/>
            <a:ext cx="7482545" cy="4886560"/>
          </a:xfrm>
          <a:prstGeom prst="rect">
            <a:avLst/>
          </a:prstGeom>
          <a:effectLst/>
        </p:spPr>
      </p:pic>
    </p:spTree>
    <p:extLst>
      <p:ext uri="{BB962C8B-B14F-4D97-AF65-F5344CB8AC3E}">
        <p14:creationId xmlns:p14="http://schemas.microsoft.com/office/powerpoint/2010/main" val="2146529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6"/>
          <p:cNvSpPr>
            <a:spLocks noGrp="1"/>
          </p:cNvSpPr>
          <p:nvPr>
            <p:ph idx="1"/>
          </p:nvPr>
        </p:nvSpPr>
        <p:spPr>
          <a:xfrm>
            <a:off x="1" y="128471"/>
            <a:ext cx="7320690" cy="916229"/>
          </a:xfrm>
        </p:spPr>
        <p:txBody>
          <a:bodyPr>
            <a:normAutofit fontScale="85000" lnSpcReduction="10000"/>
          </a:bodyPr>
          <a:lstStyle/>
          <a:p>
            <a:pPr algn="ctr">
              <a:lnSpc>
                <a:spcPct val="170000"/>
              </a:lnSpc>
            </a:pPr>
            <a:r>
              <a:rPr lang="fa-IR" sz="3000" dirty="0">
                <a:solidFill>
                  <a:schemeClr val="accent4">
                    <a:lumMod val="75000"/>
                  </a:schemeClr>
                </a:solidFill>
                <a:cs typeface="B Titr" panose="00000700000000000000" pitchFamily="2" charset="-78"/>
              </a:rPr>
              <a:t>بهره گیری از ظرفیت های مردمی حوزه حمایت از جنین</a:t>
            </a:r>
            <a:r>
              <a:rPr lang="fa-IR" sz="3000" dirty="0">
                <a:cs typeface="B Titr" panose="00000700000000000000" pitchFamily="2" charset="-78"/>
              </a:rPr>
              <a:t> </a:t>
            </a:r>
          </a:p>
        </p:txBody>
      </p:sp>
      <p:pic>
        <p:nvPicPr>
          <p:cNvPr id="10" name="image21.jpg" descr="Page 21"/>
          <p:cNvPicPr>
            <a:picLocks noChangeAspect="1"/>
          </p:cNvPicPr>
          <p:nvPr/>
        </p:nvPicPr>
        <p:blipFill>
          <a:blip r:embed="rId2"/>
          <a:stretch>
            <a:fillRect/>
          </a:stretch>
        </p:blipFill>
        <p:spPr>
          <a:xfrm>
            <a:off x="-9149" y="1197405"/>
            <a:ext cx="7482544" cy="3946095"/>
          </a:xfrm>
          <a:prstGeom prst="rect">
            <a:avLst/>
          </a:prstGeom>
          <a:effectLst/>
        </p:spPr>
      </p:pic>
    </p:spTree>
    <p:extLst>
      <p:ext uri="{BB962C8B-B14F-4D97-AF65-F5344CB8AC3E}">
        <p14:creationId xmlns:p14="http://schemas.microsoft.com/office/powerpoint/2010/main" val="2119192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jpg" descr="Page 3"/>
          <p:cNvPicPr>
            <a:picLocks noGrp="1" noChangeAspect="1"/>
          </p:cNvPicPr>
          <p:nvPr>
            <p:ph idx="1"/>
          </p:nvPr>
        </p:nvPicPr>
        <p:blipFill>
          <a:blip r:embed="rId2"/>
          <a:stretch>
            <a:fillRect/>
          </a:stretch>
        </p:blipFill>
        <p:spPr>
          <a:xfrm>
            <a:off x="1" y="-24234"/>
            <a:ext cx="7167986" cy="5167734"/>
          </a:xfrm>
          <a:prstGeom prst="rect">
            <a:avLst/>
          </a:prstGeom>
          <a:effectLst/>
        </p:spPr>
      </p:pic>
    </p:spTree>
    <p:extLst>
      <p:ext uri="{BB962C8B-B14F-4D97-AF65-F5344CB8AC3E}">
        <p14:creationId xmlns:p14="http://schemas.microsoft.com/office/powerpoint/2010/main" val="2953935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jpg" descr="Page 5"/>
          <p:cNvPicPr>
            <a:picLocks noGrp="1" noChangeAspect="1"/>
          </p:cNvPicPr>
          <p:nvPr>
            <p:ph idx="1"/>
          </p:nvPr>
        </p:nvPicPr>
        <p:blipFill>
          <a:blip r:embed="rId2"/>
          <a:stretch>
            <a:fillRect/>
          </a:stretch>
        </p:blipFill>
        <p:spPr>
          <a:xfrm>
            <a:off x="30633" y="0"/>
            <a:ext cx="6831942" cy="5143500"/>
          </a:xfrm>
          <a:prstGeom prst="rect">
            <a:avLst/>
          </a:prstGeom>
          <a:effectLst/>
        </p:spPr>
      </p:pic>
    </p:spTree>
    <p:extLst>
      <p:ext uri="{BB962C8B-B14F-4D97-AF65-F5344CB8AC3E}">
        <p14:creationId xmlns:p14="http://schemas.microsoft.com/office/powerpoint/2010/main" val="136379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6.jpg" descr="Page 6"/>
          <p:cNvPicPr>
            <a:picLocks noChangeAspect="1"/>
          </p:cNvPicPr>
          <p:nvPr/>
        </p:nvPicPr>
        <p:blipFill rotWithShape="1">
          <a:blip r:embed="rId2"/>
          <a:srcRect l="1424" t="-2372" b="1"/>
          <a:stretch/>
        </p:blipFill>
        <p:spPr>
          <a:xfrm>
            <a:off x="95250" y="-24234"/>
            <a:ext cx="7225440" cy="5155828"/>
          </a:xfrm>
          <a:prstGeom prst="rect">
            <a:avLst/>
          </a:prstGeom>
          <a:effectLst/>
        </p:spPr>
      </p:pic>
    </p:spTree>
    <p:extLst>
      <p:ext uri="{BB962C8B-B14F-4D97-AF65-F5344CB8AC3E}">
        <p14:creationId xmlns:p14="http://schemas.microsoft.com/office/powerpoint/2010/main" val="2807696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8.jpg" descr="Page 8"/>
          <p:cNvPicPr>
            <a:picLocks noGrp="1" noChangeAspect="1"/>
          </p:cNvPicPr>
          <p:nvPr>
            <p:ph idx="1"/>
          </p:nvPr>
        </p:nvPicPr>
        <p:blipFill>
          <a:blip r:embed="rId2"/>
          <a:stretch>
            <a:fillRect/>
          </a:stretch>
        </p:blipFill>
        <p:spPr>
          <a:xfrm>
            <a:off x="1" y="0"/>
            <a:ext cx="7015279" cy="5143500"/>
          </a:xfrm>
          <a:prstGeom prst="rect">
            <a:avLst/>
          </a:prstGeom>
          <a:effectLst/>
        </p:spPr>
      </p:pic>
    </p:spTree>
    <p:extLst>
      <p:ext uri="{BB962C8B-B14F-4D97-AF65-F5344CB8AC3E}">
        <p14:creationId xmlns:p14="http://schemas.microsoft.com/office/powerpoint/2010/main" val="13647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1.jpg" descr="Page 11"/>
          <p:cNvPicPr>
            <a:picLocks noChangeAspect="1"/>
          </p:cNvPicPr>
          <p:nvPr/>
        </p:nvPicPr>
        <p:blipFill>
          <a:blip r:embed="rId2"/>
          <a:stretch>
            <a:fillRect/>
          </a:stretch>
        </p:blipFill>
        <p:spPr>
          <a:xfrm>
            <a:off x="95250" y="95250"/>
            <a:ext cx="7225440" cy="5036343"/>
          </a:xfrm>
          <a:prstGeom prst="rect">
            <a:avLst/>
          </a:prstGeom>
          <a:effectLst/>
        </p:spPr>
      </p:pic>
    </p:spTree>
    <p:extLst>
      <p:ext uri="{BB962C8B-B14F-4D97-AF65-F5344CB8AC3E}">
        <p14:creationId xmlns:p14="http://schemas.microsoft.com/office/powerpoint/2010/main" val="1200668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12.jpg" descr="Page 12"/>
          <p:cNvPicPr>
            <a:picLocks noGrp="1" noChangeAspect="1"/>
          </p:cNvPicPr>
          <p:nvPr>
            <p:ph idx="1"/>
          </p:nvPr>
        </p:nvPicPr>
        <p:blipFill>
          <a:blip r:embed="rId2"/>
          <a:stretch>
            <a:fillRect/>
          </a:stretch>
        </p:blipFill>
        <p:spPr>
          <a:xfrm>
            <a:off x="0" y="-1"/>
            <a:ext cx="7319963" cy="5167735"/>
          </a:xfrm>
          <a:prstGeom prst="rect">
            <a:avLst/>
          </a:prstGeom>
          <a:effectLst/>
        </p:spPr>
      </p:pic>
    </p:spTree>
    <p:extLst>
      <p:ext uri="{BB962C8B-B14F-4D97-AF65-F5344CB8AC3E}">
        <p14:creationId xmlns:p14="http://schemas.microsoft.com/office/powerpoint/2010/main" val="1477674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4.jpg" descr="Page 14"/>
          <p:cNvPicPr>
            <a:picLocks noGrp="1" noChangeAspect="1"/>
          </p:cNvPicPr>
          <p:nvPr>
            <p:ph idx="1"/>
          </p:nvPr>
        </p:nvPicPr>
        <p:blipFill>
          <a:blip r:embed="rId2"/>
          <a:stretch>
            <a:fillRect/>
          </a:stretch>
        </p:blipFill>
        <p:spPr>
          <a:xfrm>
            <a:off x="1" y="0"/>
            <a:ext cx="7167984" cy="5143499"/>
          </a:xfrm>
          <a:prstGeom prst="rect">
            <a:avLst/>
          </a:prstGeom>
          <a:effectLst/>
        </p:spPr>
      </p:pic>
    </p:spTree>
    <p:extLst>
      <p:ext uri="{BB962C8B-B14F-4D97-AF65-F5344CB8AC3E}">
        <p14:creationId xmlns:p14="http://schemas.microsoft.com/office/powerpoint/2010/main" val="2510902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5504" y="433880"/>
            <a:ext cx="7329840" cy="572644"/>
          </a:xfrm>
        </p:spPr>
        <p:txBody>
          <a:bodyPr>
            <a:normAutofit fontScale="90000"/>
          </a:bodyPr>
          <a:lstStyle/>
          <a:p>
            <a:r>
              <a:rPr lang="fa-IR" dirty="0"/>
              <a:t>سقط القایی</a:t>
            </a:r>
            <a:endParaRPr lang="en-US" dirty="0"/>
          </a:p>
        </p:txBody>
      </p:sp>
      <p:pic>
        <p:nvPicPr>
          <p:cNvPr id="8" name="image4.jpg" descr="Page 4"/>
          <p:cNvPicPr>
            <a:picLocks noChangeAspect="1"/>
          </p:cNvPicPr>
          <p:nvPr/>
        </p:nvPicPr>
        <p:blipFill>
          <a:blip r:embed="rId3"/>
          <a:stretch>
            <a:fillRect/>
          </a:stretch>
        </p:blipFill>
        <p:spPr>
          <a:xfrm>
            <a:off x="0" y="0"/>
            <a:ext cx="7464245" cy="5143500"/>
          </a:xfrm>
          <a:prstGeom prst="rect">
            <a:avLst/>
          </a:prstGeom>
          <a:effectLst/>
        </p:spPr>
      </p:pic>
    </p:spTree>
    <p:extLst>
      <p:ext uri="{BB962C8B-B14F-4D97-AF65-F5344CB8AC3E}">
        <p14:creationId xmlns:p14="http://schemas.microsoft.com/office/powerpoint/2010/main" val="2671765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5.jpg" descr="Page 15"/>
          <p:cNvPicPr>
            <a:picLocks noGrp="1" noChangeAspect="1"/>
          </p:cNvPicPr>
          <p:nvPr>
            <p:ph idx="1"/>
          </p:nvPr>
        </p:nvPicPr>
        <p:blipFill>
          <a:blip r:embed="rId2"/>
          <a:stretch>
            <a:fillRect/>
          </a:stretch>
        </p:blipFill>
        <p:spPr>
          <a:xfrm>
            <a:off x="1" y="0"/>
            <a:ext cx="7015279" cy="5143500"/>
          </a:xfrm>
          <a:prstGeom prst="rect">
            <a:avLst/>
          </a:prstGeom>
          <a:effectLst/>
        </p:spPr>
      </p:pic>
    </p:spTree>
    <p:extLst>
      <p:ext uri="{BB962C8B-B14F-4D97-AF65-F5344CB8AC3E}">
        <p14:creationId xmlns:p14="http://schemas.microsoft.com/office/powerpoint/2010/main" val="3779594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7.jpg" descr="Page 17"/>
          <p:cNvPicPr>
            <a:picLocks noGrp="1" noChangeAspect="1"/>
          </p:cNvPicPr>
          <p:nvPr>
            <p:ph idx="1"/>
          </p:nvPr>
        </p:nvPicPr>
        <p:blipFill>
          <a:blip r:embed="rId2"/>
          <a:stretch>
            <a:fillRect/>
          </a:stretch>
        </p:blipFill>
        <p:spPr>
          <a:xfrm>
            <a:off x="0" y="-24236"/>
            <a:ext cx="7235385" cy="5167735"/>
          </a:xfrm>
          <a:prstGeom prst="rect">
            <a:avLst/>
          </a:prstGeom>
          <a:effectLst/>
        </p:spPr>
      </p:pic>
    </p:spTree>
    <p:extLst>
      <p:ext uri="{BB962C8B-B14F-4D97-AF65-F5344CB8AC3E}">
        <p14:creationId xmlns:p14="http://schemas.microsoft.com/office/powerpoint/2010/main" val="1346268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8.jpg" descr="Page 18"/>
          <p:cNvPicPr>
            <a:picLocks noGrp="1" noChangeAspect="1"/>
          </p:cNvPicPr>
          <p:nvPr>
            <p:ph idx="1"/>
          </p:nvPr>
        </p:nvPicPr>
        <p:blipFill>
          <a:blip r:embed="rId2"/>
          <a:stretch>
            <a:fillRect/>
          </a:stretch>
        </p:blipFill>
        <p:spPr>
          <a:xfrm>
            <a:off x="1" y="0"/>
            <a:ext cx="7167984" cy="5015030"/>
          </a:xfrm>
          <a:prstGeom prst="rect">
            <a:avLst/>
          </a:prstGeom>
          <a:effectLst/>
        </p:spPr>
      </p:pic>
    </p:spTree>
    <p:extLst>
      <p:ext uri="{BB962C8B-B14F-4D97-AF65-F5344CB8AC3E}">
        <p14:creationId xmlns:p14="http://schemas.microsoft.com/office/powerpoint/2010/main" val="2343469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9.jpg" descr="Page 19"/>
          <p:cNvPicPr>
            <a:picLocks noGrp="1" noChangeAspect="1"/>
          </p:cNvPicPr>
          <p:nvPr>
            <p:ph idx="1"/>
          </p:nvPr>
        </p:nvPicPr>
        <p:blipFill>
          <a:blip r:embed="rId2"/>
          <a:stretch>
            <a:fillRect/>
          </a:stretch>
        </p:blipFill>
        <p:spPr>
          <a:xfrm>
            <a:off x="1" y="0"/>
            <a:ext cx="7320689" cy="5143500"/>
          </a:xfrm>
          <a:prstGeom prst="rect">
            <a:avLst/>
          </a:prstGeom>
          <a:effectLst/>
        </p:spPr>
      </p:pic>
    </p:spTree>
    <p:extLst>
      <p:ext uri="{BB962C8B-B14F-4D97-AF65-F5344CB8AC3E}">
        <p14:creationId xmlns:p14="http://schemas.microsoft.com/office/powerpoint/2010/main" val="2857488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2.jpg" descr="Page 22"/>
          <p:cNvPicPr>
            <a:picLocks noGrp="1" noChangeAspect="1"/>
          </p:cNvPicPr>
          <p:nvPr>
            <p:ph idx="1"/>
          </p:nvPr>
        </p:nvPicPr>
        <p:blipFill>
          <a:blip r:embed="rId2"/>
          <a:stretch>
            <a:fillRect/>
          </a:stretch>
        </p:blipFill>
        <p:spPr>
          <a:xfrm>
            <a:off x="-9149" y="128470"/>
            <a:ext cx="7244534" cy="5015030"/>
          </a:xfrm>
          <a:prstGeom prst="rect">
            <a:avLst/>
          </a:prstGeom>
          <a:effectLst/>
        </p:spPr>
      </p:pic>
    </p:spTree>
    <p:extLst>
      <p:ext uri="{BB962C8B-B14F-4D97-AF65-F5344CB8AC3E}">
        <p14:creationId xmlns:p14="http://schemas.microsoft.com/office/powerpoint/2010/main" val="2183978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3.jpg" descr="Page 23"/>
          <p:cNvPicPr>
            <a:picLocks noGrp="1" noChangeAspect="1"/>
          </p:cNvPicPr>
          <p:nvPr>
            <p:ph idx="1"/>
          </p:nvPr>
        </p:nvPicPr>
        <p:blipFill>
          <a:blip r:embed="rId2"/>
          <a:stretch>
            <a:fillRect/>
          </a:stretch>
        </p:blipFill>
        <p:spPr>
          <a:xfrm>
            <a:off x="0" y="0"/>
            <a:ext cx="7320690" cy="5143499"/>
          </a:xfrm>
          <a:prstGeom prst="rect">
            <a:avLst/>
          </a:prstGeom>
          <a:effectLst/>
        </p:spPr>
      </p:pic>
    </p:spTree>
    <p:extLst>
      <p:ext uri="{BB962C8B-B14F-4D97-AF65-F5344CB8AC3E}">
        <p14:creationId xmlns:p14="http://schemas.microsoft.com/office/powerpoint/2010/main" val="3336641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solidFill>
                  <a:schemeClr val="accent4">
                    <a:lumMod val="75000"/>
                  </a:schemeClr>
                </a:solidFill>
                <a:cs typeface="B Titr" panose="00000700000000000000" pitchFamily="2" charset="-78"/>
              </a:rPr>
              <a:t>راهکارهای منصرف کردن از سقط عمدی جنین </a:t>
            </a:r>
            <a:endParaRPr lang="en-US" dirty="0">
              <a:solidFill>
                <a:schemeClr val="accent4">
                  <a:lumMod val="75000"/>
                </a:schemeClr>
              </a:solidFill>
              <a:cs typeface="B Titr" panose="000007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122" y="1350110"/>
            <a:ext cx="7329487" cy="3512215"/>
          </a:xfrm>
          <a:prstGeom prst="rect">
            <a:avLst/>
          </a:prstGeom>
        </p:spPr>
      </p:pic>
    </p:spTree>
    <p:extLst>
      <p:ext uri="{BB962C8B-B14F-4D97-AF65-F5344CB8AC3E}">
        <p14:creationId xmlns:p14="http://schemas.microsoft.com/office/powerpoint/2010/main" val="1551233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jpg" descr="Page 4"/>
          <p:cNvPicPr>
            <a:picLocks noGrp="1" noChangeAspect="1"/>
          </p:cNvPicPr>
          <p:nvPr>
            <p:ph idx="1"/>
          </p:nvPr>
        </p:nvPicPr>
        <p:blipFill>
          <a:blip r:embed="rId2"/>
          <a:stretch>
            <a:fillRect/>
          </a:stretch>
        </p:blipFill>
        <p:spPr>
          <a:xfrm>
            <a:off x="12795" y="-19897"/>
            <a:ext cx="7440503" cy="5167734"/>
          </a:xfrm>
          <a:prstGeom prst="rect">
            <a:avLst/>
          </a:prstGeom>
          <a:effectLst/>
        </p:spPr>
      </p:pic>
    </p:spTree>
    <p:extLst>
      <p:ext uri="{BB962C8B-B14F-4D97-AF65-F5344CB8AC3E}">
        <p14:creationId xmlns:p14="http://schemas.microsoft.com/office/powerpoint/2010/main" val="1908971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jpg" descr="Page 5"/>
          <p:cNvPicPr>
            <a:picLocks noGrp="1" noChangeAspect="1"/>
          </p:cNvPicPr>
          <p:nvPr>
            <p:ph idx="1"/>
          </p:nvPr>
        </p:nvPicPr>
        <p:blipFill>
          <a:blip r:embed="rId2"/>
          <a:stretch>
            <a:fillRect/>
          </a:stretch>
        </p:blipFill>
        <p:spPr>
          <a:xfrm>
            <a:off x="-1" y="20095"/>
            <a:ext cx="7473396" cy="5123405"/>
          </a:xfrm>
          <a:prstGeom prst="rect">
            <a:avLst/>
          </a:prstGeom>
          <a:effectLst/>
        </p:spPr>
      </p:pic>
    </p:spTree>
    <p:extLst>
      <p:ext uri="{BB962C8B-B14F-4D97-AF65-F5344CB8AC3E}">
        <p14:creationId xmlns:p14="http://schemas.microsoft.com/office/powerpoint/2010/main" val="2780353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6.jpg" descr="Page 6"/>
          <p:cNvPicPr>
            <a:picLocks noChangeAspect="1"/>
          </p:cNvPicPr>
          <p:nvPr/>
        </p:nvPicPr>
        <p:blipFill>
          <a:blip r:embed="rId3"/>
          <a:stretch>
            <a:fillRect/>
          </a:stretch>
        </p:blipFill>
        <p:spPr>
          <a:xfrm>
            <a:off x="-1" y="0"/>
            <a:ext cx="7473395" cy="5143500"/>
          </a:xfrm>
          <a:prstGeom prst="rect">
            <a:avLst/>
          </a:prstGeom>
          <a:effectLst/>
        </p:spPr>
      </p:pic>
    </p:spTree>
    <p:extLst>
      <p:ext uri="{BB962C8B-B14F-4D97-AF65-F5344CB8AC3E}">
        <p14:creationId xmlns:p14="http://schemas.microsoft.com/office/powerpoint/2010/main" val="952212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jpg" descr="Page 5"/>
          <p:cNvPicPr>
            <a:picLocks noGrp="1" noChangeAspect="1"/>
          </p:cNvPicPr>
          <p:nvPr>
            <p:ph idx="1"/>
          </p:nvPr>
        </p:nvPicPr>
        <p:blipFill rotWithShape="1">
          <a:blip r:embed="rId3"/>
          <a:srcRect l="-4402" b="-6655"/>
          <a:stretch/>
        </p:blipFill>
        <p:spPr>
          <a:xfrm>
            <a:off x="-9150" y="128470"/>
            <a:ext cx="7244534" cy="4886560"/>
          </a:xfrm>
          <a:prstGeom prst="rect">
            <a:avLst/>
          </a:prstGeom>
          <a:effectLst/>
        </p:spPr>
      </p:pic>
    </p:spTree>
    <p:extLst>
      <p:ext uri="{BB962C8B-B14F-4D97-AF65-F5344CB8AC3E}">
        <p14:creationId xmlns:p14="http://schemas.microsoft.com/office/powerpoint/2010/main" val="2612423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7.jpg" descr="Page 7"/>
          <p:cNvPicPr>
            <a:picLocks noChangeAspect="1"/>
          </p:cNvPicPr>
          <p:nvPr/>
        </p:nvPicPr>
        <p:blipFill>
          <a:blip r:embed="rId3"/>
          <a:stretch>
            <a:fillRect/>
          </a:stretch>
        </p:blipFill>
        <p:spPr>
          <a:xfrm>
            <a:off x="0" y="0"/>
            <a:ext cx="7473395" cy="5131593"/>
          </a:xfrm>
          <a:prstGeom prst="rect">
            <a:avLst/>
          </a:prstGeom>
          <a:effectLst/>
        </p:spPr>
      </p:pic>
    </p:spTree>
    <p:extLst>
      <p:ext uri="{BB962C8B-B14F-4D97-AF65-F5344CB8AC3E}">
        <p14:creationId xmlns:p14="http://schemas.microsoft.com/office/powerpoint/2010/main" val="1236631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8.jpg" descr="Page 8"/>
          <p:cNvPicPr>
            <a:picLocks noGrp="1" noChangeAspect="1"/>
          </p:cNvPicPr>
          <p:nvPr>
            <p:ph idx="1"/>
          </p:nvPr>
        </p:nvPicPr>
        <p:blipFill>
          <a:blip r:embed="rId3"/>
          <a:stretch>
            <a:fillRect/>
          </a:stretch>
        </p:blipFill>
        <p:spPr>
          <a:xfrm>
            <a:off x="6390" y="0"/>
            <a:ext cx="7467006" cy="5143500"/>
          </a:xfrm>
          <a:prstGeom prst="rect">
            <a:avLst/>
          </a:prstGeom>
          <a:effectLst/>
        </p:spPr>
      </p:pic>
    </p:spTree>
    <p:extLst>
      <p:ext uri="{BB962C8B-B14F-4D97-AF65-F5344CB8AC3E}">
        <p14:creationId xmlns:p14="http://schemas.microsoft.com/office/powerpoint/2010/main" val="1505149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0.jpg" descr="Page 10"/>
          <p:cNvPicPr>
            <a:picLocks noChangeAspect="1"/>
          </p:cNvPicPr>
          <p:nvPr/>
        </p:nvPicPr>
        <p:blipFill>
          <a:blip r:embed="rId2"/>
          <a:stretch>
            <a:fillRect/>
          </a:stretch>
        </p:blipFill>
        <p:spPr>
          <a:xfrm>
            <a:off x="0" y="0"/>
            <a:ext cx="7473395" cy="5143499"/>
          </a:xfrm>
          <a:prstGeom prst="rect">
            <a:avLst/>
          </a:prstGeom>
          <a:effectLst/>
        </p:spPr>
      </p:pic>
    </p:spTree>
    <p:extLst>
      <p:ext uri="{BB962C8B-B14F-4D97-AF65-F5344CB8AC3E}">
        <p14:creationId xmlns:p14="http://schemas.microsoft.com/office/powerpoint/2010/main" val="3648203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9.jpg" descr="Page 9"/>
          <p:cNvPicPr>
            <a:picLocks noGrp="1" noChangeAspect="1"/>
          </p:cNvPicPr>
          <p:nvPr>
            <p:ph idx="1"/>
          </p:nvPr>
        </p:nvPicPr>
        <p:blipFill>
          <a:blip r:embed="rId3"/>
          <a:stretch>
            <a:fillRect/>
          </a:stretch>
        </p:blipFill>
        <p:spPr>
          <a:xfrm>
            <a:off x="0" y="0"/>
            <a:ext cx="7320690" cy="5143500"/>
          </a:xfrm>
          <a:prstGeom prst="rect">
            <a:avLst/>
          </a:prstGeom>
          <a:effectLst/>
        </p:spPr>
      </p:pic>
    </p:spTree>
    <p:extLst>
      <p:ext uri="{BB962C8B-B14F-4D97-AF65-F5344CB8AC3E}">
        <p14:creationId xmlns:p14="http://schemas.microsoft.com/office/powerpoint/2010/main" val="3976839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11.jpg" descr="Page 11"/>
          <p:cNvPicPr>
            <a:picLocks noGrp="1" noChangeAspect="1"/>
          </p:cNvPicPr>
          <p:nvPr>
            <p:ph idx="1"/>
          </p:nvPr>
        </p:nvPicPr>
        <p:blipFill>
          <a:blip r:embed="rId2"/>
          <a:stretch>
            <a:fillRect/>
          </a:stretch>
        </p:blipFill>
        <p:spPr>
          <a:xfrm>
            <a:off x="1" y="0"/>
            <a:ext cx="7302540" cy="5143500"/>
          </a:xfrm>
          <a:prstGeom prst="rect">
            <a:avLst/>
          </a:prstGeom>
          <a:effectLst/>
        </p:spPr>
      </p:pic>
    </p:spTree>
    <p:extLst>
      <p:ext uri="{BB962C8B-B14F-4D97-AF65-F5344CB8AC3E}">
        <p14:creationId xmlns:p14="http://schemas.microsoft.com/office/powerpoint/2010/main" val="3402045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2.jpg" descr="Page 12"/>
          <p:cNvPicPr>
            <a:picLocks noGrp="1" noChangeAspect="1"/>
          </p:cNvPicPr>
          <p:nvPr>
            <p:ph idx="1"/>
          </p:nvPr>
        </p:nvPicPr>
        <p:blipFill>
          <a:blip r:embed="rId2"/>
          <a:stretch>
            <a:fillRect/>
          </a:stretch>
        </p:blipFill>
        <p:spPr>
          <a:xfrm>
            <a:off x="-161855" y="0"/>
            <a:ext cx="7626100" cy="5143499"/>
          </a:xfrm>
          <a:prstGeom prst="rect">
            <a:avLst/>
          </a:prstGeom>
          <a:effectLst/>
        </p:spPr>
      </p:pic>
    </p:spTree>
    <p:extLst>
      <p:ext uri="{BB962C8B-B14F-4D97-AF65-F5344CB8AC3E}">
        <p14:creationId xmlns:p14="http://schemas.microsoft.com/office/powerpoint/2010/main" val="3546818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3.jpg" descr="Page 13"/>
          <p:cNvPicPr>
            <a:picLocks noChangeAspect="1"/>
          </p:cNvPicPr>
          <p:nvPr/>
        </p:nvPicPr>
        <p:blipFill>
          <a:blip r:embed="rId2"/>
          <a:stretch>
            <a:fillRect/>
          </a:stretch>
        </p:blipFill>
        <p:spPr>
          <a:xfrm>
            <a:off x="1" y="0"/>
            <a:ext cx="7473394" cy="5131593"/>
          </a:xfrm>
          <a:prstGeom prst="rect">
            <a:avLst/>
          </a:prstGeom>
          <a:effectLst/>
        </p:spPr>
      </p:pic>
    </p:spTree>
    <p:extLst>
      <p:ext uri="{BB962C8B-B14F-4D97-AF65-F5344CB8AC3E}">
        <p14:creationId xmlns:p14="http://schemas.microsoft.com/office/powerpoint/2010/main" val="2874253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5.jpg" descr="Page 15"/>
          <p:cNvPicPr>
            <a:picLocks noGrp="1" noChangeAspect="1"/>
          </p:cNvPicPr>
          <p:nvPr>
            <p:ph idx="1"/>
          </p:nvPr>
        </p:nvPicPr>
        <p:blipFill>
          <a:blip r:embed="rId2"/>
          <a:stretch>
            <a:fillRect/>
          </a:stretch>
        </p:blipFill>
        <p:spPr>
          <a:xfrm>
            <a:off x="0" y="1"/>
            <a:ext cx="7626100" cy="5143499"/>
          </a:xfrm>
          <a:prstGeom prst="rect">
            <a:avLst/>
          </a:prstGeom>
          <a:effectLst/>
        </p:spPr>
      </p:pic>
    </p:spTree>
    <p:extLst>
      <p:ext uri="{BB962C8B-B14F-4D97-AF65-F5344CB8AC3E}">
        <p14:creationId xmlns:p14="http://schemas.microsoft.com/office/powerpoint/2010/main" val="1634284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7.jpg" descr="Page 17"/>
          <p:cNvPicPr>
            <a:picLocks noChangeAspect="1"/>
          </p:cNvPicPr>
          <p:nvPr/>
        </p:nvPicPr>
        <p:blipFill>
          <a:blip r:embed="rId2"/>
          <a:stretch>
            <a:fillRect/>
          </a:stretch>
        </p:blipFill>
        <p:spPr>
          <a:xfrm>
            <a:off x="0" y="0"/>
            <a:ext cx="7626100" cy="5143500"/>
          </a:xfrm>
          <a:prstGeom prst="rect">
            <a:avLst/>
          </a:prstGeom>
          <a:effectLst/>
        </p:spPr>
      </p:pic>
    </p:spTree>
    <p:extLst>
      <p:ext uri="{BB962C8B-B14F-4D97-AF65-F5344CB8AC3E}">
        <p14:creationId xmlns:p14="http://schemas.microsoft.com/office/powerpoint/2010/main" val="1843642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8.jpg" descr="Page 18"/>
          <p:cNvPicPr>
            <a:picLocks noGrp="1" noChangeAspect="1"/>
          </p:cNvPicPr>
          <p:nvPr>
            <p:ph idx="1"/>
          </p:nvPr>
        </p:nvPicPr>
        <p:blipFill>
          <a:blip r:embed="rId2"/>
          <a:stretch>
            <a:fillRect/>
          </a:stretch>
        </p:blipFill>
        <p:spPr>
          <a:xfrm>
            <a:off x="0" y="0"/>
            <a:ext cx="7626100" cy="5143499"/>
          </a:xfrm>
          <a:prstGeom prst="rect">
            <a:avLst/>
          </a:prstGeom>
          <a:effectLst/>
        </p:spPr>
      </p:pic>
    </p:spTree>
    <p:extLst>
      <p:ext uri="{BB962C8B-B14F-4D97-AF65-F5344CB8AC3E}">
        <p14:creationId xmlns:p14="http://schemas.microsoft.com/office/powerpoint/2010/main" val="2164467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6.jpg" descr="Page 6"/>
          <p:cNvPicPr>
            <a:picLocks noGrp="1" noChangeAspect="1"/>
          </p:cNvPicPr>
          <p:nvPr>
            <p:ph idx="1"/>
          </p:nvPr>
        </p:nvPicPr>
        <p:blipFill rotWithShape="1">
          <a:blip r:embed="rId3"/>
          <a:srcRect l="-2083" t="2562" r="-1" b="-2562"/>
          <a:stretch/>
        </p:blipFill>
        <p:spPr>
          <a:xfrm>
            <a:off x="0" y="128470"/>
            <a:ext cx="7626100" cy="5015030"/>
          </a:xfrm>
          <a:prstGeom prst="rect">
            <a:avLst/>
          </a:prstGeom>
          <a:effectLst/>
        </p:spPr>
      </p:pic>
    </p:spTree>
    <p:extLst>
      <p:ext uri="{BB962C8B-B14F-4D97-AF65-F5344CB8AC3E}">
        <p14:creationId xmlns:p14="http://schemas.microsoft.com/office/powerpoint/2010/main" val="1706112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9.jpg" descr="Page 19"/>
          <p:cNvPicPr>
            <a:picLocks noChangeAspect="1"/>
          </p:cNvPicPr>
          <p:nvPr/>
        </p:nvPicPr>
        <p:blipFill>
          <a:blip r:embed="rId3"/>
          <a:stretch>
            <a:fillRect/>
          </a:stretch>
        </p:blipFill>
        <p:spPr>
          <a:xfrm>
            <a:off x="10946" y="0"/>
            <a:ext cx="7683500" cy="5143500"/>
          </a:xfrm>
          <a:prstGeom prst="rect">
            <a:avLst/>
          </a:prstGeom>
          <a:effectLst/>
        </p:spPr>
      </p:pic>
    </p:spTree>
    <p:extLst>
      <p:ext uri="{BB962C8B-B14F-4D97-AF65-F5344CB8AC3E}">
        <p14:creationId xmlns:p14="http://schemas.microsoft.com/office/powerpoint/2010/main" val="2924951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0.jpg" descr="Page 20"/>
          <p:cNvPicPr>
            <a:picLocks noChangeAspect="1"/>
          </p:cNvPicPr>
          <p:nvPr/>
        </p:nvPicPr>
        <p:blipFill>
          <a:blip r:embed="rId2"/>
          <a:stretch>
            <a:fillRect/>
          </a:stretch>
        </p:blipFill>
        <p:spPr>
          <a:xfrm>
            <a:off x="10946" y="0"/>
            <a:ext cx="7683500" cy="5143499"/>
          </a:xfrm>
          <a:prstGeom prst="rect">
            <a:avLst/>
          </a:prstGeom>
          <a:effectLst/>
        </p:spPr>
      </p:pic>
    </p:spTree>
    <p:extLst>
      <p:ext uri="{BB962C8B-B14F-4D97-AF65-F5344CB8AC3E}">
        <p14:creationId xmlns:p14="http://schemas.microsoft.com/office/powerpoint/2010/main" val="2777540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2.jpg" descr="Page 22"/>
          <p:cNvPicPr>
            <a:picLocks noGrp="1" noChangeAspect="1"/>
          </p:cNvPicPr>
          <p:nvPr>
            <p:ph idx="1"/>
          </p:nvPr>
        </p:nvPicPr>
        <p:blipFill>
          <a:blip r:embed="rId3"/>
          <a:stretch>
            <a:fillRect/>
          </a:stretch>
        </p:blipFill>
        <p:spPr>
          <a:xfrm>
            <a:off x="10946" y="-24235"/>
            <a:ext cx="7482545" cy="5167735"/>
          </a:xfrm>
          <a:prstGeom prst="rect">
            <a:avLst/>
          </a:prstGeom>
          <a:effectLst/>
        </p:spPr>
      </p:pic>
    </p:spTree>
    <p:extLst>
      <p:ext uri="{BB962C8B-B14F-4D97-AF65-F5344CB8AC3E}">
        <p14:creationId xmlns:p14="http://schemas.microsoft.com/office/powerpoint/2010/main" val="3353343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3.jpg" descr="Page 23"/>
          <p:cNvPicPr>
            <a:picLocks noChangeAspect="1"/>
          </p:cNvPicPr>
          <p:nvPr/>
        </p:nvPicPr>
        <p:blipFill>
          <a:blip r:embed="rId2"/>
          <a:stretch>
            <a:fillRect/>
          </a:stretch>
        </p:blipFill>
        <p:spPr>
          <a:xfrm>
            <a:off x="10048" y="0"/>
            <a:ext cx="7473395" cy="5131593"/>
          </a:xfrm>
          <a:prstGeom prst="rect">
            <a:avLst/>
          </a:prstGeom>
          <a:effectLst/>
        </p:spPr>
      </p:pic>
    </p:spTree>
    <p:extLst>
      <p:ext uri="{BB962C8B-B14F-4D97-AF65-F5344CB8AC3E}">
        <p14:creationId xmlns:p14="http://schemas.microsoft.com/office/powerpoint/2010/main" val="3737898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1.jpg" descr="Page 21"/>
          <p:cNvPicPr>
            <a:picLocks noGrp="1" noChangeAspect="1"/>
          </p:cNvPicPr>
          <p:nvPr>
            <p:ph idx="1"/>
          </p:nvPr>
        </p:nvPicPr>
        <p:blipFill>
          <a:blip r:embed="rId3"/>
          <a:stretch>
            <a:fillRect/>
          </a:stretch>
        </p:blipFill>
        <p:spPr>
          <a:xfrm>
            <a:off x="1" y="0"/>
            <a:ext cx="7473394" cy="5143500"/>
          </a:xfrm>
          <a:prstGeom prst="rect">
            <a:avLst/>
          </a:prstGeom>
          <a:effectLst/>
        </p:spPr>
      </p:pic>
    </p:spTree>
    <p:extLst>
      <p:ext uri="{BB962C8B-B14F-4D97-AF65-F5344CB8AC3E}">
        <p14:creationId xmlns:p14="http://schemas.microsoft.com/office/powerpoint/2010/main" val="3213476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24.jpg" descr="Page 24"/>
          <p:cNvPicPr>
            <a:picLocks noGrp="1" noChangeAspect="1"/>
          </p:cNvPicPr>
          <p:nvPr>
            <p:ph idx="1"/>
          </p:nvPr>
        </p:nvPicPr>
        <p:blipFill>
          <a:blip r:embed="rId2"/>
          <a:stretch>
            <a:fillRect/>
          </a:stretch>
        </p:blipFill>
        <p:spPr>
          <a:xfrm>
            <a:off x="-9149" y="0"/>
            <a:ext cx="7482546" cy="5143500"/>
          </a:xfrm>
          <a:prstGeom prst="rect">
            <a:avLst/>
          </a:prstGeom>
          <a:effectLst/>
        </p:spPr>
      </p:pic>
    </p:spTree>
    <p:extLst>
      <p:ext uri="{BB962C8B-B14F-4D97-AF65-F5344CB8AC3E}">
        <p14:creationId xmlns:p14="http://schemas.microsoft.com/office/powerpoint/2010/main" val="4275602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7.jpg" descr="Page 7"/>
          <p:cNvPicPr>
            <a:picLocks noGrp="1" noChangeAspect="1"/>
          </p:cNvPicPr>
          <p:nvPr>
            <p:ph idx="1"/>
          </p:nvPr>
        </p:nvPicPr>
        <p:blipFill rotWithShape="1">
          <a:blip r:embed="rId3"/>
          <a:srcRect l="-20942" t="-30473" r="3529"/>
          <a:stretch/>
        </p:blipFill>
        <p:spPr>
          <a:xfrm>
            <a:off x="-9148" y="1"/>
            <a:ext cx="6871724" cy="4862324"/>
          </a:xfrm>
          <a:prstGeom prst="rect">
            <a:avLst/>
          </a:prstGeom>
          <a:effectLst/>
        </p:spPr>
      </p:pic>
    </p:spTree>
    <p:extLst>
      <p:ext uri="{BB962C8B-B14F-4D97-AF65-F5344CB8AC3E}">
        <p14:creationId xmlns:p14="http://schemas.microsoft.com/office/powerpoint/2010/main" val="203769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73604-E524-1F2A-C6BF-BF19085C9D1D}"/>
              </a:ext>
            </a:extLst>
          </p:cNvPr>
          <p:cNvSpPr>
            <a:spLocks noGrp="1"/>
          </p:cNvSpPr>
          <p:nvPr>
            <p:ph type="title"/>
          </p:nvPr>
        </p:nvSpPr>
        <p:spPr>
          <a:xfrm>
            <a:off x="601670" y="281175"/>
            <a:ext cx="7329840" cy="572644"/>
          </a:xfrm>
        </p:spPr>
        <p:txBody>
          <a:bodyPr>
            <a:normAutofit fontScale="90000"/>
          </a:bodyPr>
          <a:lstStyle/>
          <a:p>
            <a:pPr algn="ctr" rtl="1" fontAlgn="base"/>
            <a:r>
              <a:rPr lang="fa-IR" dirty="0">
                <a:cs typeface="B Titr" panose="00000700000000000000" pitchFamily="2" charset="-78"/>
              </a:rPr>
              <a:t>ادامه نکات طلایی سفر</a:t>
            </a:r>
            <a:endParaRPr lang="en-US" dirty="0"/>
          </a:p>
        </p:txBody>
      </p:sp>
      <p:sp>
        <p:nvSpPr>
          <p:cNvPr id="3" name="Content Placeholder 2">
            <a:extLst>
              <a:ext uri="{FF2B5EF4-FFF2-40B4-BE49-F238E27FC236}">
                <a16:creationId xmlns:a16="http://schemas.microsoft.com/office/drawing/2014/main" id="{D6BA6B2B-8893-3E99-2B5C-7B844B784163}"/>
              </a:ext>
            </a:extLst>
          </p:cNvPr>
          <p:cNvSpPr>
            <a:spLocks noGrp="1"/>
          </p:cNvSpPr>
          <p:nvPr>
            <p:ph idx="1"/>
          </p:nvPr>
        </p:nvSpPr>
        <p:spPr>
          <a:xfrm>
            <a:off x="448965" y="1044700"/>
            <a:ext cx="7940659" cy="3816471"/>
          </a:xfrm>
        </p:spPr>
        <p:txBody>
          <a:bodyPr>
            <a:normAutofit/>
          </a:bodyPr>
          <a:lstStyle/>
          <a:p>
            <a:pPr marL="0" marR="0" algn="just" rtl="1">
              <a:spcBef>
                <a:spcPts val="0"/>
              </a:spcBef>
              <a:spcAft>
                <a:spcPts val="0"/>
              </a:spcAft>
            </a:pPr>
            <a:endParaRPr lang="fa-IR" sz="2800" dirty="0">
              <a:effectLst/>
              <a:latin typeface="Calibri" panose="020F05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endParaRPr lang="fa-IR" sz="2800" dirty="0">
              <a:effectLst/>
              <a:latin typeface="Calibri" panose="020F05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pic>
        <p:nvPicPr>
          <p:cNvPr id="4" name="image8.jpg" descr="Page 8"/>
          <p:cNvPicPr>
            <a:picLocks noChangeAspect="1"/>
          </p:cNvPicPr>
          <p:nvPr/>
        </p:nvPicPr>
        <p:blipFill>
          <a:blip r:embed="rId3"/>
          <a:stretch>
            <a:fillRect/>
          </a:stretch>
        </p:blipFill>
        <p:spPr>
          <a:xfrm>
            <a:off x="0" y="0"/>
            <a:ext cx="6709870" cy="5131593"/>
          </a:xfrm>
          <a:prstGeom prst="rect">
            <a:avLst/>
          </a:prstGeom>
          <a:effectLst/>
        </p:spPr>
      </p:pic>
    </p:spTree>
    <p:extLst>
      <p:ext uri="{BB962C8B-B14F-4D97-AF65-F5344CB8AC3E}">
        <p14:creationId xmlns:p14="http://schemas.microsoft.com/office/powerpoint/2010/main" val="3095764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5448</TotalTime>
  <Words>910</Words>
  <Application>Microsoft Office PowerPoint</Application>
  <PresentationFormat>On-screen Show (16:9)</PresentationFormat>
  <Paragraphs>61</Paragraphs>
  <Slides>75</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B Nazanin</vt:lpstr>
      <vt:lpstr>B Titr</vt:lpstr>
      <vt:lpstr>Calibri</vt:lpstr>
      <vt:lpstr>Times New Roman</vt:lpstr>
      <vt:lpstr>Office Theme</vt:lpstr>
      <vt:lpstr>PowerPoint Presentation</vt:lpstr>
      <vt:lpstr>PowerPoint Presentation</vt:lpstr>
      <vt:lpstr>نقش وزارت بهداشت در پیشگیری ومقابله با سقط عمدی</vt:lpstr>
      <vt:lpstr>PowerPoint Presentation</vt:lpstr>
      <vt:lpstr>سقط القایی</vt:lpstr>
      <vt:lpstr>PowerPoint Presentation</vt:lpstr>
      <vt:lpstr>PowerPoint Presentation</vt:lpstr>
      <vt:lpstr>PowerPoint Presentation</vt:lpstr>
      <vt:lpstr>ادامه نکات طلایی سفر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دلایل مرگ بعد از سقط عمدی جنین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اصلاح ادبیات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راهکارهای منصرف کردن از سقط عمدی جنین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A.R.I</cp:lastModifiedBy>
  <cp:revision>757</cp:revision>
  <dcterms:created xsi:type="dcterms:W3CDTF">2013-08-21T19:17:07Z</dcterms:created>
  <dcterms:modified xsi:type="dcterms:W3CDTF">2025-04-08T05:52:12Z</dcterms:modified>
</cp:coreProperties>
</file>