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99"/>
  </p:notesMasterIdLst>
  <p:sldIdLst>
    <p:sldId id="256" r:id="rId3"/>
    <p:sldId id="380" r:id="rId4"/>
    <p:sldId id="295" r:id="rId5"/>
    <p:sldId id="296" r:id="rId6"/>
    <p:sldId id="297" r:id="rId7"/>
    <p:sldId id="302" r:id="rId8"/>
    <p:sldId id="299" r:id="rId9"/>
    <p:sldId id="301" r:id="rId10"/>
    <p:sldId id="303" r:id="rId11"/>
    <p:sldId id="304" r:id="rId12"/>
    <p:sldId id="305" r:id="rId13"/>
    <p:sldId id="306" r:id="rId14"/>
    <p:sldId id="307" r:id="rId15"/>
    <p:sldId id="308" r:id="rId16"/>
    <p:sldId id="309" r:id="rId17"/>
    <p:sldId id="313" r:id="rId18"/>
    <p:sldId id="314" r:id="rId19"/>
    <p:sldId id="315" r:id="rId20"/>
    <p:sldId id="319" r:id="rId21"/>
    <p:sldId id="320" r:id="rId22"/>
    <p:sldId id="322" r:id="rId23"/>
    <p:sldId id="395" r:id="rId24"/>
    <p:sldId id="261" r:id="rId25"/>
    <p:sldId id="262" r:id="rId26"/>
    <p:sldId id="263" r:id="rId27"/>
    <p:sldId id="264" r:id="rId28"/>
    <p:sldId id="266" r:id="rId29"/>
    <p:sldId id="267" r:id="rId30"/>
    <p:sldId id="268" r:id="rId31"/>
    <p:sldId id="269" r:id="rId32"/>
    <p:sldId id="270" r:id="rId33"/>
    <p:sldId id="271" r:id="rId34"/>
    <p:sldId id="272" r:id="rId35"/>
    <p:sldId id="273" r:id="rId36"/>
    <p:sldId id="399" r:id="rId37"/>
    <p:sldId id="403" r:id="rId38"/>
    <p:sldId id="381" r:id="rId39"/>
    <p:sldId id="382" r:id="rId40"/>
    <p:sldId id="384" r:id="rId41"/>
    <p:sldId id="385" r:id="rId42"/>
    <p:sldId id="386" r:id="rId43"/>
    <p:sldId id="274" r:id="rId44"/>
    <p:sldId id="276" r:id="rId45"/>
    <p:sldId id="279" r:id="rId46"/>
    <p:sldId id="281" r:id="rId47"/>
    <p:sldId id="286" r:id="rId48"/>
    <p:sldId id="387" r:id="rId49"/>
    <p:sldId id="388" r:id="rId50"/>
    <p:sldId id="289" r:id="rId51"/>
    <p:sldId id="396" r:id="rId52"/>
    <p:sldId id="323" r:id="rId53"/>
    <p:sldId id="324" r:id="rId54"/>
    <p:sldId id="325" r:id="rId55"/>
    <p:sldId id="326" r:id="rId56"/>
    <p:sldId id="327" r:id="rId57"/>
    <p:sldId id="328" r:id="rId58"/>
    <p:sldId id="329" r:id="rId59"/>
    <p:sldId id="330" r:id="rId60"/>
    <p:sldId id="331" r:id="rId61"/>
    <p:sldId id="332" r:id="rId62"/>
    <p:sldId id="333" r:id="rId63"/>
    <p:sldId id="334" r:id="rId64"/>
    <p:sldId id="335" r:id="rId65"/>
    <p:sldId id="336" r:id="rId66"/>
    <p:sldId id="337" r:id="rId67"/>
    <p:sldId id="338" r:id="rId68"/>
    <p:sldId id="339" r:id="rId69"/>
    <p:sldId id="340" r:id="rId70"/>
    <p:sldId id="341" r:id="rId71"/>
    <p:sldId id="342" r:id="rId72"/>
    <p:sldId id="404" r:id="rId73"/>
    <p:sldId id="405" r:id="rId74"/>
    <p:sldId id="343" r:id="rId75"/>
    <p:sldId id="346" r:id="rId76"/>
    <p:sldId id="347" r:id="rId77"/>
    <p:sldId id="348" r:id="rId78"/>
    <p:sldId id="349" r:id="rId79"/>
    <p:sldId id="350" r:id="rId80"/>
    <p:sldId id="351" r:id="rId81"/>
    <p:sldId id="352" r:id="rId82"/>
    <p:sldId id="353" r:id="rId83"/>
    <p:sldId id="354" r:id="rId84"/>
    <p:sldId id="355" r:id="rId85"/>
    <p:sldId id="356" r:id="rId86"/>
    <p:sldId id="358" r:id="rId87"/>
    <p:sldId id="361" r:id="rId88"/>
    <p:sldId id="362" r:id="rId89"/>
    <p:sldId id="363" r:id="rId90"/>
    <p:sldId id="364" r:id="rId91"/>
    <p:sldId id="365" r:id="rId92"/>
    <p:sldId id="366" r:id="rId93"/>
    <p:sldId id="368" r:id="rId94"/>
    <p:sldId id="370" r:id="rId95"/>
    <p:sldId id="371" r:id="rId96"/>
    <p:sldId id="400" r:id="rId97"/>
    <p:sldId id="401" r:id="rId98"/>
  </p:sldIdLst>
  <p:sldSz cx="9144000" cy="6858000" type="screen4x3"/>
  <p:notesSz cx="6858000" cy="9144000"/>
  <p:custDataLst>
    <p:tags r:id="rId100"/>
  </p:custDataLst>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r" defTabSz="914400" rtl="1" eaLnBrk="1" latinLnBrk="0" hangingPunct="1">
      <a:defRPr kern="1200">
        <a:solidFill>
          <a:schemeClr val="tx1"/>
        </a:solidFill>
        <a:latin typeface="Arial" pitchFamily="34" charset="0"/>
        <a:ea typeface="+mn-ea"/>
        <a:cs typeface="+mn-cs"/>
      </a:defRPr>
    </a:lvl6pPr>
    <a:lvl7pPr marL="2743200" algn="r" defTabSz="914400" rtl="1" eaLnBrk="1" latinLnBrk="0" hangingPunct="1">
      <a:defRPr kern="1200">
        <a:solidFill>
          <a:schemeClr val="tx1"/>
        </a:solidFill>
        <a:latin typeface="Arial" pitchFamily="34" charset="0"/>
        <a:ea typeface="+mn-ea"/>
        <a:cs typeface="+mn-cs"/>
      </a:defRPr>
    </a:lvl7pPr>
    <a:lvl8pPr marL="3200400" algn="r" defTabSz="914400" rtl="1" eaLnBrk="1" latinLnBrk="0" hangingPunct="1">
      <a:defRPr kern="1200">
        <a:solidFill>
          <a:schemeClr val="tx1"/>
        </a:solidFill>
        <a:latin typeface="Arial" pitchFamily="34" charset="0"/>
        <a:ea typeface="+mn-ea"/>
        <a:cs typeface="+mn-cs"/>
      </a:defRPr>
    </a:lvl8pPr>
    <a:lvl9pPr marL="3657600" algn="r" defTabSz="914400" rtl="1"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66FF"/>
    <a:srgbClr val="FF3399"/>
    <a:srgbClr val="169A48"/>
    <a:srgbClr val="419C14"/>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00" autoAdjust="0"/>
    <p:restoredTop sz="94600"/>
  </p:normalViewPr>
  <p:slideViewPr>
    <p:cSldViewPr>
      <p:cViewPr varScale="1">
        <p:scale>
          <a:sx n="86" d="100"/>
          <a:sy n="86" d="100"/>
        </p:scale>
        <p:origin x="1110" y="60"/>
      </p:cViewPr>
      <p:guideLst>
        <p:guide orient="horz" pos="2160"/>
        <p:guide pos="2880"/>
      </p:guideLst>
    </p:cSldViewPr>
  </p:slideViewPr>
  <p:notesTextViewPr>
    <p:cViewPr>
      <p:scale>
        <a:sx n="1" d="1"/>
        <a:sy n="1" d="1"/>
      </p:scale>
      <p:origin x="0" y="0"/>
    </p:cViewPr>
  </p:notesTextViewPr>
  <p:gridSpacing cx="38405" cy="3840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8765B44-C960-4B6C-BB01-FCFBB6F58D09}" type="slidenum">
              <a:rPr lang="en-US"/>
              <a:pPr/>
              <a:t>‹#›</a:t>
            </a:fld>
            <a:endParaRPr lang="en-US"/>
          </a:p>
        </p:txBody>
      </p:sp>
    </p:spTree>
    <p:extLst>
      <p:ext uri="{BB962C8B-B14F-4D97-AF65-F5344CB8AC3E}">
        <p14:creationId xmlns:p14="http://schemas.microsoft.com/office/powerpoint/2010/main" val="41222271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0664207-0C1C-4874-9F47-1265924FB741}" type="slidenum">
              <a:rPr lang="en-US" sz="1200"/>
              <a:pPr algn="r"/>
              <a:t>6</a:t>
            </a:fld>
            <a:endParaRPr lang="en-US" sz="1200"/>
          </a:p>
        </p:txBody>
      </p:sp>
      <p:sp>
        <p:nvSpPr>
          <p:cNvPr id="11981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1981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fa-IR" smtClean="0">
              <a:latin typeface="Arial" pitchFamily="34" charset="0"/>
            </a:endParaRPr>
          </a:p>
        </p:txBody>
      </p:sp>
    </p:spTree>
    <p:extLst>
      <p:ext uri="{BB962C8B-B14F-4D97-AF65-F5344CB8AC3E}">
        <p14:creationId xmlns:p14="http://schemas.microsoft.com/office/powerpoint/2010/main" val="2586814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C46D27E0-AF70-4583-B639-9307EB61EE3F}" type="slidenum">
              <a:rPr lang="fa-IR" smtClean="0">
                <a:latin typeface="Arial" pitchFamily="34" charset="0"/>
                <a:cs typeface="Arial" pitchFamily="34" charset="0"/>
              </a:rPr>
              <a:pPr/>
              <a:t>75</a:t>
            </a:fld>
            <a:endParaRPr lang="en-US" smtClean="0">
              <a:latin typeface="Arial" pitchFamily="34" charset="0"/>
              <a:cs typeface="Arial" pitchFamily="34"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dirty="0" smtClean="0">
              <a:latin typeface="Arial" pitchFamily="34" charset="0"/>
              <a:cs typeface="Arial" pitchFamily="34" charset="0"/>
            </a:endParaRPr>
          </a:p>
        </p:txBody>
      </p:sp>
    </p:spTree>
    <p:extLst>
      <p:ext uri="{BB962C8B-B14F-4D97-AF65-F5344CB8AC3E}">
        <p14:creationId xmlns:p14="http://schemas.microsoft.com/office/powerpoint/2010/main" val="893345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0BE8140-8875-48EB-B756-C4C0D1B78D9A}" type="slidenum">
              <a:rPr lang="fa-IR" smtClean="0">
                <a:latin typeface="Arial" pitchFamily="34" charset="0"/>
                <a:cs typeface="Arial" pitchFamily="34" charset="0"/>
              </a:rPr>
              <a:pPr/>
              <a:t>76</a:t>
            </a:fld>
            <a:endParaRPr lang="en-US" smtClean="0">
              <a:latin typeface="Arial" pitchFamily="34" charset="0"/>
              <a:cs typeface="Arial" pitchFamily="34"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val="125921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B427EAD5-6548-442F-93FE-796473D1F14C}" type="slidenum">
              <a:rPr lang="fa-IR" smtClean="0">
                <a:latin typeface="Arial" pitchFamily="34" charset="0"/>
                <a:cs typeface="Arial" pitchFamily="34" charset="0"/>
              </a:rPr>
              <a:pPr/>
              <a:t>77</a:t>
            </a:fld>
            <a:endParaRPr lang="en-US" smtClean="0">
              <a:latin typeface="Arial" pitchFamily="34" charset="0"/>
              <a:cs typeface="Arial" pitchFamily="34"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val="1869675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413745AB-9071-4C61-BE82-C26C2E4917BE}" type="slidenum">
              <a:rPr lang="fa-IR" smtClean="0">
                <a:latin typeface="Arial" pitchFamily="34" charset="0"/>
                <a:cs typeface="Arial" pitchFamily="34" charset="0"/>
              </a:rPr>
              <a:pPr/>
              <a:t>79</a:t>
            </a:fld>
            <a:endParaRPr lang="en-US" smtClean="0">
              <a:latin typeface="Arial" pitchFamily="34" charset="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extLst>
      <p:ext uri="{BB962C8B-B14F-4D97-AF65-F5344CB8AC3E}">
        <p14:creationId xmlns:p14="http://schemas.microsoft.com/office/powerpoint/2010/main" val="3112681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2.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ctrTitle"/>
            <p:custDataLst>
              <p:tags r:id="rId1"/>
            </p:custDataLst>
          </p:nvPr>
        </p:nvSpPr>
        <p:spPr>
          <a:xfrm>
            <a:off x="2701925" y="2130425"/>
            <a:ext cx="4800600" cy="1470025"/>
          </a:xfrm>
        </p:spPr>
        <p:txBody>
          <a:bodyPr/>
          <a:lstStyle>
            <a:lvl1pPr>
              <a:buClr>
                <a:srgbClr val="FFFFFF"/>
              </a:buClr>
              <a:defRPr/>
            </a:lvl1pPr>
          </a:lstStyle>
          <a:p>
            <a:pPr lvl="0"/>
            <a:r>
              <a:rPr lang="en-US" noProof="0" smtClean="0"/>
              <a:t>Click to edit Master title style</a:t>
            </a:r>
          </a:p>
        </p:txBody>
      </p:sp>
      <p:sp>
        <p:nvSpPr>
          <p:cNvPr id="23555" name="Rectangle 3"/>
          <p:cNvSpPr>
            <a:spLocks noGrp="1" noChangeArrowheads="1"/>
          </p:cNvSpPr>
          <p:nvPr>
            <p:ph type="subTitle" idx="1"/>
            <p:custDataLst>
              <p:tags r:id="rId2"/>
            </p:custDataLst>
          </p:nvPr>
        </p:nvSpPr>
        <p:spPr>
          <a:xfrm>
            <a:off x="2701925" y="3886200"/>
            <a:ext cx="4114800" cy="1752600"/>
          </a:xfrm>
        </p:spPr>
        <p:txBody>
          <a:bodyPr/>
          <a:lstStyle>
            <a:lvl1pPr marL="0" indent="0">
              <a:buClr>
                <a:srgbClr val="FFFFFF"/>
              </a:buClr>
              <a:buFontTx/>
              <a:buNone/>
              <a:defRPr/>
            </a:lvl1pPr>
          </a:lstStyle>
          <a:p>
            <a:pPr lvl="0"/>
            <a:r>
              <a:rPr lang="en-US" noProof="0" smtClean="0"/>
              <a:t>Click to edit Master subtitle style</a:t>
            </a:r>
          </a:p>
        </p:txBody>
      </p:sp>
      <p:sp>
        <p:nvSpPr>
          <p:cNvPr id="23556" name="Rectangle 4"/>
          <p:cNvSpPr>
            <a:spLocks noGrp="1" noChangeArrowheads="1"/>
          </p:cNvSpPr>
          <p:nvPr>
            <p:ph type="dt" sz="half" idx="2"/>
          </p:nvPr>
        </p:nvSpPr>
        <p:spPr/>
        <p:txBody>
          <a:bodyPr/>
          <a:lstStyle>
            <a:lvl1pPr>
              <a:defRPr/>
            </a:lvl1pPr>
          </a:lstStyle>
          <a:p>
            <a:endParaRPr lang="en-US"/>
          </a:p>
        </p:txBody>
      </p:sp>
      <p:sp>
        <p:nvSpPr>
          <p:cNvPr id="23557" name="Rectangle 5"/>
          <p:cNvSpPr>
            <a:spLocks noGrp="1" noChangeArrowheads="1"/>
          </p:cNvSpPr>
          <p:nvPr>
            <p:ph type="ftr" sz="quarter" idx="3"/>
          </p:nvPr>
        </p:nvSpPr>
        <p:spPr/>
        <p:txBody>
          <a:bodyPr/>
          <a:lstStyle>
            <a:lvl1pPr>
              <a:defRPr/>
            </a:lvl1pPr>
          </a:lstStyle>
          <a:p>
            <a:endParaRPr lang="en-US"/>
          </a:p>
        </p:txBody>
      </p:sp>
      <p:sp>
        <p:nvSpPr>
          <p:cNvPr id="23558" name="Rectangle 6"/>
          <p:cNvSpPr>
            <a:spLocks noGrp="1" noChangeArrowheads="1"/>
          </p:cNvSpPr>
          <p:nvPr>
            <p:ph type="sldNum" sz="quarter" idx="4"/>
          </p:nvPr>
        </p:nvSpPr>
        <p:spPr/>
        <p:txBody>
          <a:bodyPr/>
          <a:lstStyle>
            <a:lvl1pPr>
              <a:defRPr/>
            </a:lvl1pPr>
          </a:lstStyle>
          <a:p>
            <a:fld id="{CDA67AAA-9E3D-4EA5-A913-1A6A50170300}" type="slidenum">
              <a:rPr lang="en-US"/>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CA6DD6B-17C3-40E0-83D4-F9B9023D6446}" type="slidenum">
              <a:rPr lang="en-US"/>
              <a:pPr/>
              <a:t>‹#›</a:t>
            </a:fld>
            <a:endParaRPr lang="en-US"/>
          </a:p>
        </p:txBody>
      </p:sp>
    </p:spTree>
    <p:extLst>
      <p:ext uri="{BB962C8B-B14F-4D97-AF65-F5344CB8AC3E}">
        <p14:creationId xmlns:p14="http://schemas.microsoft.com/office/powerpoint/2010/main" val="1479401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B9A2A1B-2678-4972-89C1-99293A0F5A87}" type="slidenum">
              <a:rPr lang="en-US"/>
              <a:pPr/>
              <a:t>‹#›</a:t>
            </a:fld>
            <a:endParaRPr lang="en-US"/>
          </a:p>
        </p:txBody>
      </p:sp>
    </p:spTree>
    <p:extLst>
      <p:ext uri="{BB962C8B-B14F-4D97-AF65-F5344CB8AC3E}">
        <p14:creationId xmlns:p14="http://schemas.microsoft.com/office/powerpoint/2010/main" val="18905619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457200" y="1981200"/>
            <a:ext cx="8229600" cy="4114800"/>
          </a:xfrm>
        </p:spPr>
        <p:txBody>
          <a:bodyPr/>
          <a:lstStyle/>
          <a:p>
            <a:endParaRPr lang="fa-IR"/>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E210A553-D101-4C8D-94B5-BF46CE37672F}" type="slidenum">
              <a:rPr lang="ar-SA"/>
              <a:pPr/>
              <a:t>‹#›</a:t>
            </a:fld>
            <a:endParaRPr lang="en-US"/>
          </a:p>
        </p:txBody>
      </p:sp>
    </p:spTree>
    <p:extLst>
      <p:ext uri="{BB962C8B-B14F-4D97-AF65-F5344CB8AC3E}">
        <p14:creationId xmlns:p14="http://schemas.microsoft.com/office/powerpoint/2010/main" val="77314168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0"/>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Tree>
    <p:extLst>
      <p:ext uri="{BB962C8B-B14F-4D97-AF65-F5344CB8AC3E}">
        <p14:creationId xmlns:p14="http://schemas.microsoft.com/office/powerpoint/2010/main" val="2070387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95400"/>
            <a:ext cx="4152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295400"/>
            <a:ext cx="4152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3771900"/>
            <a:ext cx="4152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ftr" sz="quarter" idx="11"/>
          </p:nvPr>
        </p:nvSpPr>
        <p:spPr>
          <a:ln/>
        </p:spPr>
        <p:txBody>
          <a:bodyPr/>
          <a:lstStyle>
            <a:lvl1pPr>
              <a:defRPr/>
            </a:lvl1pPr>
          </a:lstStyle>
          <a:p>
            <a:pPr>
              <a:defRPr/>
            </a:pPr>
            <a:endParaRPr lang="en-US"/>
          </a:p>
        </p:txBody>
      </p:sp>
      <p:sp>
        <p:nvSpPr>
          <p:cNvPr id="8" name="Rectangle 7"/>
          <p:cNvSpPr>
            <a:spLocks noGrp="1" noChangeArrowheads="1"/>
          </p:cNvSpPr>
          <p:nvPr>
            <p:ph type="sldNum" sz="quarter" idx="12"/>
          </p:nvPr>
        </p:nvSpPr>
        <p:spPr>
          <a:ln/>
        </p:spPr>
        <p:txBody>
          <a:bodyPr/>
          <a:lstStyle>
            <a:lvl1pPr>
              <a:defRPr/>
            </a:lvl1pPr>
          </a:lstStyle>
          <a:p>
            <a:pPr>
              <a:defRPr/>
            </a:pPr>
            <a:fld id="{3CACEF34-BB00-444A-9DDF-1A5372FF098E}" type="slidenum">
              <a:rPr lang="en-US"/>
              <a:pPr>
                <a:defRPr/>
              </a:pPr>
              <a:t>‹#›</a:t>
            </a:fld>
            <a:endParaRPr lang="en-US"/>
          </a:p>
        </p:txBody>
      </p:sp>
    </p:spTree>
    <p:extLst>
      <p:ext uri="{BB962C8B-B14F-4D97-AF65-F5344CB8AC3E}">
        <p14:creationId xmlns:p14="http://schemas.microsoft.com/office/powerpoint/2010/main" val="285403367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534400" cy="914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295400"/>
            <a:ext cx="4152900" cy="48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6300" y="1295400"/>
            <a:ext cx="4152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6300" y="3771900"/>
            <a:ext cx="4152900" cy="232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ftr" sz="quarter" idx="11"/>
          </p:nvPr>
        </p:nvSpPr>
        <p:spPr>
          <a:ln/>
        </p:spPr>
        <p:txBody>
          <a:bodyPr/>
          <a:lstStyle>
            <a:lvl1pPr>
              <a:defRPr/>
            </a:lvl1pPr>
          </a:lstStyle>
          <a:p>
            <a:pPr>
              <a:defRPr/>
            </a:pPr>
            <a:endParaRPr lang="en-US"/>
          </a:p>
        </p:txBody>
      </p:sp>
      <p:sp>
        <p:nvSpPr>
          <p:cNvPr id="8" name="Rectangle 7"/>
          <p:cNvSpPr>
            <a:spLocks noGrp="1" noChangeArrowheads="1"/>
          </p:cNvSpPr>
          <p:nvPr>
            <p:ph type="sldNum" sz="quarter" idx="12"/>
          </p:nvPr>
        </p:nvSpPr>
        <p:spPr>
          <a:ln/>
        </p:spPr>
        <p:txBody>
          <a:bodyPr/>
          <a:lstStyle>
            <a:lvl1pPr>
              <a:defRPr/>
            </a:lvl1pPr>
          </a:lstStyle>
          <a:p>
            <a:pPr>
              <a:defRPr/>
            </a:pPr>
            <a:fld id="{DA1056CC-4F2C-4CBF-9C91-CA1065278064}" type="slidenum">
              <a:rPr lang="en-US"/>
              <a:pPr>
                <a:defRPr/>
              </a:pPr>
              <a:t>‹#›</a:t>
            </a:fld>
            <a:endParaRPr lang="en-US"/>
          </a:p>
        </p:txBody>
      </p:sp>
    </p:spTree>
    <p:extLst>
      <p:ext uri="{BB962C8B-B14F-4D97-AF65-F5344CB8AC3E}">
        <p14:creationId xmlns:p14="http://schemas.microsoft.com/office/powerpoint/2010/main" val="80858374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30723" name="Rectangle 3"/>
          <p:cNvSpPr>
            <a:spLocks noGrp="1" noChangeArrowheads="1"/>
          </p:cNvSpPr>
          <p:nvPr>
            <p:ph type="ctrTitle"/>
            <p:custDataLst>
              <p:tags r:id="rId1"/>
            </p:custDataLst>
          </p:nvPr>
        </p:nvSpPr>
        <p:spPr>
          <a:xfrm>
            <a:off x="455613" y="2130425"/>
            <a:ext cx="7313612" cy="1470025"/>
          </a:xfrm>
        </p:spPr>
        <p:txBody>
          <a:bodyPr/>
          <a:lstStyle>
            <a:lvl1pPr>
              <a:defRPr/>
            </a:lvl1pPr>
          </a:lstStyle>
          <a:p>
            <a:pPr lvl="0"/>
            <a:r>
              <a:rPr lang="en-US" noProof="0" smtClean="0"/>
              <a:t>Click to edit Master title style</a:t>
            </a:r>
          </a:p>
        </p:txBody>
      </p:sp>
      <p:sp>
        <p:nvSpPr>
          <p:cNvPr id="30724"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noProof="0" smtClean="0"/>
              <a:t>Click to edit Master subtitle style</a:t>
            </a:r>
          </a:p>
        </p:txBody>
      </p:sp>
      <p:sp>
        <p:nvSpPr>
          <p:cNvPr id="30725" name="Rectangle 5"/>
          <p:cNvSpPr>
            <a:spLocks noGrp="1" noChangeArrowheads="1"/>
          </p:cNvSpPr>
          <p:nvPr>
            <p:ph type="dt" sz="half" idx="2"/>
          </p:nvPr>
        </p:nvSpPr>
        <p:spPr/>
        <p:txBody>
          <a:bodyPr/>
          <a:lstStyle>
            <a:lvl1pPr>
              <a:defRPr/>
            </a:lvl1pPr>
          </a:lstStyle>
          <a:p>
            <a:endParaRPr lang="en-US"/>
          </a:p>
        </p:txBody>
      </p:sp>
      <p:sp>
        <p:nvSpPr>
          <p:cNvPr id="30726" name="Rectangle 6"/>
          <p:cNvSpPr>
            <a:spLocks noGrp="1" noChangeArrowheads="1"/>
          </p:cNvSpPr>
          <p:nvPr>
            <p:ph type="ftr" sz="quarter" idx="3"/>
          </p:nvPr>
        </p:nvSpPr>
        <p:spPr/>
        <p:txBody>
          <a:bodyPr/>
          <a:lstStyle>
            <a:lvl1pPr>
              <a:defRPr/>
            </a:lvl1pPr>
          </a:lstStyle>
          <a:p>
            <a:endParaRPr lang="en-US"/>
          </a:p>
        </p:txBody>
      </p:sp>
      <p:sp>
        <p:nvSpPr>
          <p:cNvPr id="30727" name="Rectangle 7"/>
          <p:cNvSpPr>
            <a:spLocks noGrp="1" noChangeArrowheads="1"/>
          </p:cNvSpPr>
          <p:nvPr>
            <p:ph type="sldNum" sz="quarter" idx="4"/>
          </p:nvPr>
        </p:nvSpPr>
        <p:spPr/>
        <p:txBody>
          <a:bodyPr/>
          <a:lstStyle>
            <a:lvl1pPr>
              <a:defRPr/>
            </a:lvl1pPr>
          </a:lstStyle>
          <a:p>
            <a:fld id="{41F8E0C3-C203-4195-9B64-391EA6F26DA5}" type="slidenum">
              <a:rPr lang="en-US"/>
              <a:pPr/>
              <a:t>‹#›</a:t>
            </a:fld>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6262E14-206F-47DD-A705-6F9A41ACF20E}" type="slidenum">
              <a:rPr lang="en-US"/>
              <a:pPr/>
              <a:t>‹#›</a:t>
            </a:fld>
            <a:endParaRPr lang="en-US"/>
          </a:p>
        </p:txBody>
      </p:sp>
    </p:spTree>
    <p:extLst>
      <p:ext uri="{BB962C8B-B14F-4D97-AF65-F5344CB8AC3E}">
        <p14:creationId xmlns:p14="http://schemas.microsoft.com/office/powerpoint/2010/main" val="337845472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33745A6-4956-4FCC-911F-76F280DD8B0E}" type="slidenum">
              <a:rPr lang="en-US"/>
              <a:pPr/>
              <a:t>‹#›</a:t>
            </a:fld>
            <a:endParaRPr lang="en-US"/>
          </a:p>
        </p:txBody>
      </p:sp>
    </p:spTree>
    <p:extLst>
      <p:ext uri="{BB962C8B-B14F-4D97-AF65-F5344CB8AC3E}">
        <p14:creationId xmlns:p14="http://schemas.microsoft.com/office/powerpoint/2010/main" val="361737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0F57E96-8665-4C3A-9FF8-C0830D5FF5CC}" type="slidenum">
              <a:rPr lang="en-US"/>
              <a:pPr/>
              <a:t>‹#›</a:t>
            </a:fld>
            <a:endParaRPr lang="en-US"/>
          </a:p>
        </p:txBody>
      </p:sp>
    </p:spTree>
    <p:extLst>
      <p:ext uri="{BB962C8B-B14F-4D97-AF65-F5344CB8AC3E}">
        <p14:creationId xmlns:p14="http://schemas.microsoft.com/office/powerpoint/2010/main" val="3654837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13FA62-88CD-4186-96F6-D3827DA9587B}" type="slidenum">
              <a:rPr lang="en-US"/>
              <a:pPr/>
              <a:t>‹#›</a:t>
            </a:fld>
            <a:endParaRPr lang="en-US"/>
          </a:p>
        </p:txBody>
      </p:sp>
    </p:spTree>
    <p:extLst>
      <p:ext uri="{BB962C8B-B14F-4D97-AF65-F5344CB8AC3E}">
        <p14:creationId xmlns:p14="http://schemas.microsoft.com/office/powerpoint/2010/main" val="40085784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14F4C9F-466D-48AD-81B7-4F4A79211BD6}" type="slidenum">
              <a:rPr lang="en-US"/>
              <a:pPr/>
              <a:t>‹#›</a:t>
            </a:fld>
            <a:endParaRPr lang="en-US"/>
          </a:p>
        </p:txBody>
      </p:sp>
    </p:spTree>
    <p:extLst>
      <p:ext uri="{BB962C8B-B14F-4D97-AF65-F5344CB8AC3E}">
        <p14:creationId xmlns:p14="http://schemas.microsoft.com/office/powerpoint/2010/main" val="1166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39957C4-3B84-4E65-BF67-593B7F89F609}" type="slidenum">
              <a:rPr lang="en-US"/>
              <a:pPr/>
              <a:t>‹#›</a:t>
            </a:fld>
            <a:endParaRPr lang="en-US"/>
          </a:p>
        </p:txBody>
      </p:sp>
    </p:spTree>
    <p:extLst>
      <p:ext uri="{BB962C8B-B14F-4D97-AF65-F5344CB8AC3E}">
        <p14:creationId xmlns:p14="http://schemas.microsoft.com/office/powerpoint/2010/main" val="9463223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FA89692-689C-4477-AFC3-9DF294B338C8}" type="slidenum">
              <a:rPr lang="en-US"/>
              <a:pPr/>
              <a:t>‹#›</a:t>
            </a:fld>
            <a:endParaRPr lang="en-US"/>
          </a:p>
        </p:txBody>
      </p:sp>
    </p:spTree>
    <p:extLst>
      <p:ext uri="{BB962C8B-B14F-4D97-AF65-F5344CB8AC3E}">
        <p14:creationId xmlns:p14="http://schemas.microsoft.com/office/powerpoint/2010/main" val="35996935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F4B8511-0C14-4785-8378-5A215C5A615F}" type="slidenum">
              <a:rPr lang="en-US"/>
              <a:pPr/>
              <a:t>‹#›</a:t>
            </a:fld>
            <a:endParaRPr lang="en-US"/>
          </a:p>
        </p:txBody>
      </p:sp>
    </p:spTree>
    <p:extLst>
      <p:ext uri="{BB962C8B-B14F-4D97-AF65-F5344CB8AC3E}">
        <p14:creationId xmlns:p14="http://schemas.microsoft.com/office/powerpoint/2010/main" val="42579906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BD5BB50-1265-4D0B-9BCD-F640D23620BB}" type="slidenum">
              <a:rPr lang="en-US"/>
              <a:pPr/>
              <a:t>‹#›</a:t>
            </a:fld>
            <a:endParaRPr lang="en-US"/>
          </a:p>
        </p:txBody>
      </p:sp>
    </p:spTree>
    <p:extLst>
      <p:ext uri="{BB962C8B-B14F-4D97-AF65-F5344CB8AC3E}">
        <p14:creationId xmlns:p14="http://schemas.microsoft.com/office/powerpoint/2010/main" val="1531840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A09E56-6F94-43DA-853E-069B8CA7DA77}" type="slidenum">
              <a:rPr lang="en-US"/>
              <a:pPr/>
              <a:t>‹#›</a:t>
            </a:fld>
            <a:endParaRPr lang="en-US"/>
          </a:p>
        </p:txBody>
      </p:sp>
    </p:spTree>
    <p:extLst>
      <p:ext uri="{BB962C8B-B14F-4D97-AF65-F5344CB8AC3E}">
        <p14:creationId xmlns:p14="http://schemas.microsoft.com/office/powerpoint/2010/main" val="10608919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EC10D0C-84D8-4ED9-AE83-3C6B622D32CA}" type="slidenum">
              <a:rPr lang="en-US"/>
              <a:pPr/>
              <a:t>‹#›</a:t>
            </a:fld>
            <a:endParaRPr lang="en-US"/>
          </a:p>
        </p:txBody>
      </p:sp>
    </p:spTree>
    <p:extLst>
      <p:ext uri="{BB962C8B-B14F-4D97-AF65-F5344CB8AC3E}">
        <p14:creationId xmlns:p14="http://schemas.microsoft.com/office/powerpoint/2010/main" val="507672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982D78-2DDD-4CF1-98B4-AADAA7D6C1A7}" type="slidenum">
              <a:rPr lang="en-US"/>
              <a:pPr/>
              <a:t>‹#›</a:t>
            </a:fld>
            <a:endParaRPr lang="en-US"/>
          </a:p>
        </p:txBody>
      </p:sp>
    </p:spTree>
    <p:extLst>
      <p:ext uri="{BB962C8B-B14F-4D97-AF65-F5344CB8AC3E}">
        <p14:creationId xmlns:p14="http://schemas.microsoft.com/office/powerpoint/2010/main" val="566815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BEDE03B-EB37-40BD-AC6D-B14E34E77C25}" type="slidenum">
              <a:rPr lang="en-US"/>
              <a:pPr/>
              <a:t>‹#›</a:t>
            </a:fld>
            <a:endParaRPr lang="en-US"/>
          </a:p>
        </p:txBody>
      </p:sp>
    </p:spTree>
    <p:extLst>
      <p:ext uri="{BB962C8B-B14F-4D97-AF65-F5344CB8AC3E}">
        <p14:creationId xmlns:p14="http://schemas.microsoft.com/office/powerpoint/2010/main" val="1396898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A72B3F3-6947-4916-82B6-A05AD650C493}" type="slidenum">
              <a:rPr lang="en-US"/>
              <a:pPr/>
              <a:t>‹#›</a:t>
            </a:fld>
            <a:endParaRPr lang="en-US"/>
          </a:p>
        </p:txBody>
      </p:sp>
    </p:spTree>
    <p:extLst>
      <p:ext uri="{BB962C8B-B14F-4D97-AF65-F5344CB8AC3E}">
        <p14:creationId xmlns:p14="http://schemas.microsoft.com/office/powerpoint/2010/main" val="393318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25EBB73-772B-44F1-A430-1C878C251ECF}" type="slidenum">
              <a:rPr lang="en-US"/>
              <a:pPr/>
              <a:t>‹#›</a:t>
            </a:fld>
            <a:endParaRPr lang="en-US"/>
          </a:p>
        </p:txBody>
      </p:sp>
    </p:spTree>
    <p:extLst>
      <p:ext uri="{BB962C8B-B14F-4D97-AF65-F5344CB8AC3E}">
        <p14:creationId xmlns:p14="http://schemas.microsoft.com/office/powerpoint/2010/main" val="840586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95D5D7A-1BE4-444A-A9C7-C3114FE8BF65}" type="slidenum">
              <a:rPr lang="en-US"/>
              <a:pPr/>
              <a:t>‹#›</a:t>
            </a:fld>
            <a:endParaRPr lang="en-US"/>
          </a:p>
        </p:txBody>
      </p:sp>
    </p:spTree>
    <p:extLst>
      <p:ext uri="{BB962C8B-B14F-4D97-AF65-F5344CB8AC3E}">
        <p14:creationId xmlns:p14="http://schemas.microsoft.com/office/powerpoint/2010/main" val="4214387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2B4EA49-1A29-42E8-A5C0-EE683EA8EA2B}" type="slidenum">
              <a:rPr lang="en-US"/>
              <a:pPr/>
              <a:t>‹#›</a:t>
            </a:fld>
            <a:endParaRPr lang="en-US"/>
          </a:p>
        </p:txBody>
      </p:sp>
    </p:spTree>
    <p:extLst>
      <p:ext uri="{BB962C8B-B14F-4D97-AF65-F5344CB8AC3E}">
        <p14:creationId xmlns:p14="http://schemas.microsoft.com/office/powerpoint/2010/main" val="2316434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E35D1F3-C830-4002-9AED-C58D10A3C05F}" type="slidenum">
              <a:rPr lang="en-US"/>
              <a:pPr/>
              <a:t>‹#›</a:t>
            </a:fld>
            <a:endParaRPr lang="en-US"/>
          </a:p>
        </p:txBody>
      </p:sp>
    </p:spTree>
    <p:extLst>
      <p:ext uri="{BB962C8B-B14F-4D97-AF65-F5344CB8AC3E}">
        <p14:creationId xmlns:p14="http://schemas.microsoft.com/office/powerpoint/2010/main" val="671053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ags" Target="../tags/tag6.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7"/>
            </p:custDataLst>
          </p:nvPr>
        </p:nvSpPr>
        <p:spPr bwMode="auto">
          <a:xfrm>
            <a:off x="2703513" y="2746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custDataLst>
              <p:tags r:id="rId18"/>
            </p:custDataLst>
          </p:nvPr>
        </p:nvSpPr>
        <p:spPr bwMode="auto">
          <a:xfrm>
            <a:off x="2693988" y="1600200"/>
            <a:ext cx="6326187"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67E64E8-C496-49F3-8486-475DC04E293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 id="2147483673" r:id="rId13"/>
    <p:sldLayoutId id="2147483674" r:id="rId14"/>
    <p:sldLayoutId id="2147483676" r:id="rId15"/>
  </p:sldLayoutIdLst>
  <p:timing>
    <p:tnLst>
      <p:par>
        <p:cTn id="1" dur="indefinite" restart="never" nodeType="tmRoot"/>
      </p:par>
    </p:tnLst>
  </p:timing>
  <p:txStyles>
    <p:titleStyle>
      <a:lvl1pPr algn="l" rtl="1" eaLnBrk="1" fontAlgn="base" hangingPunct="1">
        <a:spcBef>
          <a:spcPct val="0"/>
        </a:spcBef>
        <a:spcAft>
          <a:spcPct val="0"/>
        </a:spcAft>
        <a:buClr>
          <a:schemeClr val="tx1"/>
        </a:buClr>
        <a:defRPr sz="3200">
          <a:solidFill>
            <a:schemeClr val="tx1"/>
          </a:solidFill>
          <a:latin typeface="+mj-lt"/>
          <a:ea typeface="+mj-ea"/>
          <a:cs typeface="+mj-cs"/>
        </a:defRPr>
      </a:lvl1pPr>
      <a:lvl2pPr algn="l" rtl="1" eaLnBrk="1" fontAlgn="base" hangingPunct="1">
        <a:spcBef>
          <a:spcPct val="0"/>
        </a:spcBef>
        <a:spcAft>
          <a:spcPct val="0"/>
        </a:spcAft>
        <a:buClr>
          <a:schemeClr val="tx1"/>
        </a:buClr>
        <a:defRPr sz="3200">
          <a:solidFill>
            <a:schemeClr val="tx1"/>
          </a:solidFill>
          <a:latin typeface="Arial" pitchFamily="34" charset="0"/>
        </a:defRPr>
      </a:lvl2pPr>
      <a:lvl3pPr algn="l" rtl="1" eaLnBrk="1" fontAlgn="base" hangingPunct="1">
        <a:spcBef>
          <a:spcPct val="0"/>
        </a:spcBef>
        <a:spcAft>
          <a:spcPct val="0"/>
        </a:spcAft>
        <a:buClr>
          <a:schemeClr val="tx1"/>
        </a:buClr>
        <a:defRPr sz="3200">
          <a:solidFill>
            <a:schemeClr val="tx1"/>
          </a:solidFill>
          <a:latin typeface="Arial" pitchFamily="34" charset="0"/>
        </a:defRPr>
      </a:lvl3pPr>
      <a:lvl4pPr algn="l" rtl="1" eaLnBrk="1" fontAlgn="base" hangingPunct="1">
        <a:spcBef>
          <a:spcPct val="0"/>
        </a:spcBef>
        <a:spcAft>
          <a:spcPct val="0"/>
        </a:spcAft>
        <a:buClr>
          <a:schemeClr val="tx1"/>
        </a:buClr>
        <a:defRPr sz="3200">
          <a:solidFill>
            <a:schemeClr val="tx1"/>
          </a:solidFill>
          <a:latin typeface="Arial" pitchFamily="34" charset="0"/>
        </a:defRPr>
      </a:lvl4pPr>
      <a:lvl5pPr algn="l" rtl="1" eaLnBrk="1" fontAlgn="base" hangingPunct="1">
        <a:spcBef>
          <a:spcPct val="0"/>
        </a:spcBef>
        <a:spcAft>
          <a:spcPct val="0"/>
        </a:spcAft>
        <a:buClr>
          <a:schemeClr val="tx1"/>
        </a:buClr>
        <a:defRPr sz="3200">
          <a:solidFill>
            <a:schemeClr val="tx1"/>
          </a:solidFill>
          <a:latin typeface="Arial" pitchFamily="34" charset="0"/>
        </a:defRPr>
      </a:lvl5pPr>
      <a:lvl6pPr marL="457200" algn="l" rtl="1" eaLnBrk="1" fontAlgn="base" hangingPunct="1">
        <a:spcBef>
          <a:spcPct val="0"/>
        </a:spcBef>
        <a:spcAft>
          <a:spcPct val="0"/>
        </a:spcAft>
        <a:buClr>
          <a:schemeClr val="tx1"/>
        </a:buClr>
        <a:defRPr sz="3200">
          <a:solidFill>
            <a:schemeClr val="tx1"/>
          </a:solidFill>
          <a:latin typeface="Arial" pitchFamily="34" charset="0"/>
        </a:defRPr>
      </a:lvl6pPr>
      <a:lvl7pPr marL="914400" algn="l" rtl="1" eaLnBrk="1" fontAlgn="base" hangingPunct="1">
        <a:spcBef>
          <a:spcPct val="0"/>
        </a:spcBef>
        <a:spcAft>
          <a:spcPct val="0"/>
        </a:spcAft>
        <a:buClr>
          <a:schemeClr val="tx1"/>
        </a:buClr>
        <a:defRPr sz="3200">
          <a:solidFill>
            <a:schemeClr val="tx1"/>
          </a:solidFill>
          <a:latin typeface="Arial" pitchFamily="34" charset="0"/>
        </a:defRPr>
      </a:lvl7pPr>
      <a:lvl8pPr marL="1371600" algn="l" rtl="1" eaLnBrk="1" fontAlgn="base" hangingPunct="1">
        <a:spcBef>
          <a:spcPct val="0"/>
        </a:spcBef>
        <a:spcAft>
          <a:spcPct val="0"/>
        </a:spcAft>
        <a:buClr>
          <a:schemeClr val="tx1"/>
        </a:buClr>
        <a:defRPr sz="3200">
          <a:solidFill>
            <a:schemeClr val="tx1"/>
          </a:solidFill>
          <a:latin typeface="Arial" pitchFamily="34" charset="0"/>
        </a:defRPr>
      </a:lvl8pPr>
      <a:lvl9pPr marL="1828800" algn="l" rtl="1" eaLnBrk="1" fontAlgn="base" hangingPunct="1">
        <a:spcBef>
          <a:spcPct val="0"/>
        </a:spcBef>
        <a:spcAft>
          <a:spcPct val="0"/>
        </a:spcAft>
        <a:buClr>
          <a:schemeClr val="tx1"/>
        </a:buClr>
        <a:defRPr sz="3200">
          <a:solidFill>
            <a:schemeClr val="tx1"/>
          </a:solidFill>
          <a:latin typeface="Arial" pitchFamily="34" charset="0"/>
        </a:defRPr>
      </a:lvl9pPr>
    </p:titleStyle>
    <p:bodyStyle>
      <a:lvl1pPr marL="342900" indent="-342900" algn="r" rtl="1"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r" rtl="1" eaLnBrk="1" fontAlgn="base" hangingPunct="1">
        <a:spcBef>
          <a:spcPct val="20000"/>
        </a:spcBef>
        <a:spcAft>
          <a:spcPct val="0"/>
        </a:spcAft>
        <a:buClr>
          <a:schemeClr val="tx1"/>
        </a:buClr>
        <a:buChar char="•"/>
        <a:defRPr sz="2400">
          <a:solidFill>
            <a:schemeClr val="tx1"/>
          </a:solidFill>
          <a:latin typeface="+mn-lt"/>
        </a:defRPr>
      </a:lvl2pPr>
      <a:lvl3pPr marL="1143000" indent="-228600" algn="r" rtl="1" eaLnBrk="1" fontAlgn="base" hangingPunct="1">
        <a:spcBef>
          <a:spcPct val="20000"/>
        </a:spcBef>
        <a:spcAft>
          <a:spcPct val="0"/>
        </a:spcAft>
        <a:buClr>
          <a:schemeClr val="tx1"/>
        </a:buClr>
        <a:buChar char="•"/>
        <a:defRPr sz="2400">
          <a:solidFill>
            <a:schemeClr val="tx1"/>
          </a:solidFill>
          <a:latin typeface="+mn-lt"/>
        </a:defRPr>
      </a:lvl3pPr>
      <a:lvl4pPr marL="1600200" indent="-228600" algn="r" rtl="1" eaLnBrk="1" fontAlgn="base" hangingPunct="1">
        <a:spcBef>
          <a:spcPct val="20000"/>
        </a:spcBef>
        <a:spcAft>
          <a:spcPct val="0"/>
        </a:spcAft>
        <a:buClr>
          <a:schemeClr val="tx1"/>
        </a:buClr>
        <a:buChar char="•"/>
        <a:defRPr sz="2400">
          <a:solidFill>
            <a:schemeClr val="tx1"/>
          </a:solidFill>
          <a:latin typeface="+mn-lt"/>
        </a:defRPr>
      </a:lvl4pPr>
      <a:lvl5pPr marL="2057400" indent="-228600" algn="r" rtl="1" eaLnBrk="1" fontAlgn="base" hangingPunct="1">
        <a:spcBef>
          <a:spcPct val="20000"/>
        </a:spcBef>
        <a:spcAft>
          <a:spcPct val="0"/>
        </a:spcAft>
        <a:buClr>
          <a:schemeClr val="tx1"/>
        </a:buClr>
        <a:buChar char="•"/>
        <a:defRPr sz="2400">
          <a:solidFill>
            <a:schemeClr val="tx1"/>
          </a:solidFill>
          <a:latin typeface="+mn-lt"/>
        </a:defRPr>
      </a:lvl5pPr>
      <a:lvl6pPr marL="2514600" indent="-228600" algn="r" rtl="1" eaLnBrk="1" fontAlgn="base" hangingPunct="1">
        <a:spcBef>
          <a:spcPct val="20000"/>
        </a:spcBef>
        <a:spcAft>
          <a:spcPct val="0"/>
        </a:spcAft>
        <a:buClr>
          <a:schemeClr val="tx1"/>
        </a:buClr>
        <a:buChar char="•"/>
        <a:defRPr sz="2400">
          <a:solidFill>
            <a:schemeClr val="tx1"/>
          </a:solidFill>
          <a:latin typeface="+mn-lt"/>
        </a:defRPr>
      </a:lvl6pPr>
      <a:lvl7pPr marL="2971800" indent="-228600" algn="r" rtl="1" eaLnBrk="1" fontAlgn="base" hangingPunct="1">
        <a:spcBef>
          <a:spcPct val="20000"/>
        </a:spcBef>
        <a:spcAft>
          <a:spcPct val="0"/>
        </a:spcAft>
        <a:buClr>
          <a:schemeClr val="tx1"/>
        </a:buClr>
        <a:buChar char="•"/>
        <a:defRPr sz="2400">
          <a:solidFill>
            <a:schemeClr val="tx1"/>
          </a:solidFill>
          <a:latin typeface="+mn-lt"/>
        </a:defRPr>
      </a:lvl7pPr>
      <a:lvl8pPr marL="3429000" indent="-228600" algn="r" rtl="1" eaLnBrk="1" fontAlgn="base" hangingPunct="1">
        <a:spcBef>
          <a:spcPct val="20000"/>
        </a:spcBef>
        <a:spcAft>
          <a:spcPct val="0"/>
        </a:spcAft>
        <a:buClr>
          <a:schemeClr val="tx1"/>
        </a:buClr>
        <a:buChar char="•"/>
        <a:defRPr sz="2400">
          <a:solidFill>
            <a:schemeClr val="tx1"/>
          </a:solidFill>
          <a:latin typeface="+mn-lt"/>
        </a:defRPr>
      </a:lvl8pPr>
      <a:lvl9pPr marL="3886200" indent="-228600" algn="r" rtl="1" eaLnBrk="1" fontAlgn="base" hangingPunct="1">
        <a:spcBef>
          <a:spcPct val="20000"/>
        </a:spcBef>
        <a:spcAft>
          <a:spcPct val="0"/>
        </a:spcAft>
        <a:buClr>
          <a:schemeClr val="tx1"/>
        </a:buClr>
        <a:buChar char="•"/>
        <a:defRPr sz="2400">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29699"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9700" name="Rectangle 4"/>
          <p:cNvSpPr>
            <a:spLocks noGrp="1" noChangeArrowheads="1"/>
          </p:cNvSpPr>
          <p:nvPr>
            <p:ph type="body" idx="1"/>
            <p:custDataLst>
              <p:tags r:id="rId14"/>
            </p:custDataLst>
          </p:nvPr>
        </p:nvSpPr>
        <p:spPr bwMode="auto">
          <a:xfrm>
            <a:off x="455613" y="1600200"/>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701"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9702"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9703"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6E8051E9-C2D4-4BC4-A389-1286D38E501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pitchFamily="34" charset="0"/>
        </a:defRPr>
      </a:lvl2pPr>
      <a:lvl3pPr algn="l" rtl="0" fontAlgn="base">
        <a:spcBef>
          <a:spcPct val="0"/>
        </a:spcBef>
        <a:spcAft>
          <a:spcPct val="0"/>
        </a:spcAft>
        <a:buClr>
          <a:schemeClr val="tx1"/>
        </a:buClr>
        <a:defRPr sz="3200">
          <a:solidFill>
            <a:schemeClr val="tx1"/>
          </a:solidFill>
          <a:latin typeface="Arial" pitchFamily="34" charset="0"/>
        </a:defRPr>
      </a:lvl3pPr>
      <a:lvl4pPr algn="l" rtl="0" fontAlgn="base">
        <a:spcBef>
          <a:spcPct val="0"/>
        </a:spcBef>
        <a:spcAft>
          <a:spcPct val="0"/>
        </a:spcAft>
        <a:buClr>
          <a:schemeClr val="tx1"/>
        </a:buClr>
        <a:defRPr sz="3200">
          <a:solidFill>
            <a:schemeClr val="tx1"/>
          </a:solidFill>
          <a:latin typeface="Arial" pitchFamily="34" charset="0"/>
        </a:defRPr>
      </a:lvl4pPr>
      <a:lvl5pPr algn="l" rtl="0" fontAlgn="base">
        <a:spcBef>
          <a:spcPct val="0"/>
        </a:spcBef>
        <a:spcAft>
          <a:spcPct val="0"/>
        </a:spcAft>
        <a:buClr>
          <a:schemeClr val="tx1"/>
        </a:buClr>
        <a:defRPr sz="3200">
          <a:solidFill>
            <a:schemeClr val="tx1"/>
          </a:solidFill>
          <a:latin typeface="Arial" pitchFamily="34" charset="0"/>
        </a:defRPr>
      </a:lvl5pPr>
      <a:lvl6pPr marL="457200" algn="l" rtl="0" fontAlgn="base">
        <a:spcBef>
          <a:spcPct val="0"/>
        </a:spcBef>
        <a:spcAft>
          <a:spcPct val="0"/>
        </a:spcAft>
        <a:buClr>
          <a:schemeClr val="tx1"/>
        </a:buClr>
        <a:defRPr sz="3200">
          <a:solidFill>
            <a:schemeClr val="tx1"/>
          </a:solidFill>
          <a:latin typeface="Arial" pitchFamily="34" charset="0"/>
        </a:defRPr>
      </a:lvl6pPr>
      <a:lvl7pPr marL="914400" algn="l" rtl="0" fontAlgn="base">
        <a:spcBef>
          <a:spcPct val="0"/>
        </a:spcBef>
        <a:spcAft>
          <a:spcPct val="0"/>
        </a:spcAft>
        <a:buClr>
          <a:schemeClr val="tx1"/>
        </a:buClr>
        <a:defRPr sz="3200">
          <a:solidFill>
            <a:schemeClr val="tx1"/>
          </a:solidFill>
          <a:latin typeface="Arial" pitchFamily="34" charset="0"/>
        </a:defRPr>
      </a:lvl7pPr>
      <a:lvl8pPr marL="1371600" algn="l" rtl="0" fontAlgn="base">
        <a:spcBef>
          <a:spcPct val="0"/>
        </a:spcBef>
        <a:spcAft>
          <a:spcPct val="0"/>
        </a:spcAft>
        <a:buClr>
          <a:schemeClr val="tx1"/>
        </a:buClr>
        <a:defRPr sz="3200">
          <a:solidFill>
            <a:schemeClr val="tx1"/>
          </a:solidFill>
          <a:latin typeface="Arial" pitchFamily="34" charset="0"/>
        </a:defRPr>
      </a:lvl8pPr>
      <a:lvl9pPr marL="1828800" algn="l" rtl="0" fontAlgn="base">
        <a:spcBef>
          <a:spcPct val="0"/>
        </a:spcBef>
        <a:spcAft>
          <a:spcPct val="0"/>
        </a:spcAft>
        <a:buClr>
          <a:schemeClr val="tx1"/>
        </a:buClr>
        <a:defRPr sz="3200">
          <a:solidFill>
            <a:schemeClr val="tx1"/>
          </a:solidFill>
          <a:latin typeface="Arial" pitchFamily="34"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6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4.xml"/><Relationship Id="rId5" Type="http://schemas.openxmlformats.org/officeDocument/2006/relationships/image" Target="../media/image90.jpeg"/><Relationship Id="rId4" Type="http://schemas.openxmlformats.org/officeDocument/2006/relationships/image" Target="../media/image89.jpeg"/></Relationships>
</file>

<file path=ppt/slides/_rels/slide8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81.jpeg"/><Relationship Id="rId1" Type="http://schemas.openxmlformats.org/officeDocument/2006/relationships/slideLayout" Target="../slideLayouts/slideLayout15.xml"/><Relationship Id="rId4" Type="http://schemas.openxmlformats.org/officeDocument/2006/relationships/image" Target="../media/image95.png"/></Relationships>
</file>

<file path=ppt/slides/_rels/slide93.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a:xfrm>
            <a:off x="2065102" y="1854395"/>
            <a:ext cx="5388445" cy="1728225"/>
          </a:xfrm>
        </p:spPr>
        <p:txBody>
          <a:bodyPr/>
          <a:lstStyle/>
          <a:p>
            <a:pPr algn="ctr"/>
            <a:r>
              <a:rPr lang="fa-IR" sz="8000" dirty="0" smtClean="0">
                <a:latin typeface="IranNastaliq" panose="02020505000000020003" pitchFamily="18" charset="0"/>
                <a:cs typeface="IranNastaliq" panose="02020505000000020003" pitchFamily="18" charset="0"/>
              </a:rPr>
              <a:t>تغذیه در بیماریهای غیر واگیر</a:t>
            </a:r>
            <a:endParaRPr lang="fa-IR" sz="8000" dirty="0">
              <a:latin typeface="IranNastaliq" panose="02020505000000020003" pitchFamily="18" charset="0"/>
              <a:cs typeface="IranNastaliq" panose="02020505000000020003" pitchFamily="18" charset="0"/>
            </a:endParaRPr>
          </a:p>
        </p:txBody>
      </p:sp>
      <p:sp>
        <p:nvSpPr>
          <p:cNvPr id="2" name="Subtitle 1"/>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itle 1"/>
          <p:cNvSpPr txBox="1">
            <a:spLocks/>
          </p:cNvSpPr>
          <p:nvPr/>
        </p:nvSpPr>
        <p:spPr bwMode="auto">
          <a:xfrm>
            <a:off x="1571625" y="964406"/>
            <a:ext cx="7429500" cy="857250"/>
          </a:xfrm>
          <a:prstGeom prst="rect">
            <a:avLst/>
          </a:prstGeom>
          <a:noFill/>
          <a:ln>
            <a:noFill/>
          </a:ln>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algn="r" rtl="1" eaLnBrk="1" hangingPunct="1">
              <a:lnSpc>
                <a:spcPct val="150000"/>
              </a:lnSpc>
              <a:spcBef>
                <a:spcPct val="20000"/>
              </a:spcBef>
              <a:defRPr/>
            </a:pPr>
            <a:r>
              <a:rPr lang="fa-IR" sz="2100" dirty="0">
                <a:solidFill>
                  <a:srgbClr val="FF3399"/>
                </a:solidFill>
                <a:effectLst>
                  <a:outerShdw blurRad="38100" dist="38100" dir="2700000" algn="tl">
                    <a:srgbClr val="000000">
                      <a:alpha val="43137"/>
                    </a:srgbClr>
                  </a:outerShdw>
                </a:effectLst>
                <a:cs typeface="B Titr" panose="00000700000000000000" pitchFamily="2" charset="-78"/>
              </a:rPr>
              <a:t>برخي از دستورالعمل هاي کاربردي جهت کاهش وزن</a:t>
            </a:r>
          </a:p>
        </p:txBody>
      </p:sp>
      <p:sp>
        <p:nvSpPr>
          <p:cNvPr id="5" name="Content Placeholder 2"/>
          <p:cNvSpPr>
            <a:spLocks noGrp="1"/>
          </p:cNvSpPr>
          <p:nvPr>
            <p:ph idx="4294967295"/>
          </p:nvPr>
        </p:nvSpPr>
        <p:spPr>
          <a:xfrm>
            <a:off x="1" y="1982392"/>
            <a:ext cx="9072563" cy="3463528"/>
          </a:xfrm>
          <a:prstGeom prst="rect">
            <a:avLst/>
          </a:prstGeom>
        </p:spPr>
        <p:txBody>
          <a:bodyPr>
            <a:normAutofit/>
          </a:bodyPr>
          <a:lstStyle/>
          <a:p>
            <a:pPr algn="r" rtl="1">
              <a:lnSpc>
                <a:spcPct val="150000"/>
              </a:lnSpc>
              <a:defRPr/>
            </a:pPr>
            <a:r>
              <a:rPr lang="fa-IR" sz="1875" b="1" dirty="0">
                <a:cs typeface="B Nazanin" pitchFamily="2" charset="-78"/>
              </a:rPr>
              <a:t>کاهش کالري دريافتي</a:t>
            </a:r>
            <a:endParaRPr lang="en-US" sz="1875" b="1" dirty="0">
              <a:cs typeface="B Nazanin" pitchFamily="2" charset="-78"/>
            </a:endParaRPr>
          </a:p>
          <a:p>
            <a:pPr algn="r" rtl="1">
              <a:lnSpc>
                <a:spcPct val="150000"/>
              </a:lnSpc>
              <a:defRPr/>
            </a:pPr>
            <a:r>
              <a:rPr lang="fa-IR" sz="1875" b="1" dirty="0">
                <a:cs typeface="B Nazanin" pitchFamily="2" charset="-78"/>
              </a:rPr>
              <a:t> کم کردن زمان تماشاي تلويزيون</a:t>
            </a:r>
            <a:endParaRPr lang="en-US" sz="1875" b="1" dirty="0">
              <a:cs typeface="B Nazanin" pitchFamily="2" charset="-78"/>
            </a:endParaRPr>
          </a:p>
          <a:p>
            <a:pPr algn="r" rtl="1">
              <a:lnSpc>
                <a:spcPct val="150000"/>
              </a:lnSpc>
              <a:defRPr/>
            </a:pPr>
            <a:r>
              <a:rPr lang="fa-IR" sz="1875" b="1" dirty="0">
                <a:cs typeface="B Nazanin" pitchFamily="2" charset="-78"/>
              </a:rPr>
              <a:t> کم کردن زمان استفاده از کامپيوتر</a:t>
            </a:r>
            <a:endParaRPr lang="en-US" sz="1875" b="1" dirty="0">
              <a:cs typeface="B Nazanin" pitchFamily="2" charset="-78"/>
            </a:endParaRPr>
          </a:p>
          <a:p>
            <a:pPr algn="r" rtl="1">
              <a:lnSpc>
                <a:spcPct val="150000"/>
              </a:lnSpc>
              <a:defRPr/>
            </a:pPr>
            <a:r>
              <a:rPr lang="fa-IR" sz="1875" b="1" dirty="0">
                <a:cs typeface="B Nazanin" pitchFamily="2" charset="-78"/>
              </a:rPr>
              <a:t>تخصيص زمان بيشتر جهت پياده روي و هر نوع فعاليتي که با افزايش ضربان قلب همراه باشد.</a:t>
            </a:r>
            <a:endParaRPr lang="en-US" sz="1875" b="1" dirty="0">
              <a:cs typeface="B Nazanin" pitchFamily="2" charset="-78"/>
            </a:endParaRPr>
          </a:p>
          <a:p>
            <a:pPr algn="r" rtl="1">
              <a:lnSpc>
                <a:spcPct val="150000"/>
              </a:lnSpc>
              <a:defRPr/>
            </a:pPr>
            <a:r>
              <a:rPr lang="fa-IR" sz="1875" b="1" dirty="0">
                <a:cs typeface="B Nazanin" pitchFamily="2" charset="-78"/>
              </a:rPr>
              <a:t>کاهش تدريجي ميزان غذاي مصرفي در وعده ها و ميان وعده ها</a:t>
            </a:r>
          </a:p>
          <a:p>
            <a:pPr algn="r" rtl="1">
              <a:lnSpc>
                <a:spcPct val="150000"/>
              </a:lnSpc>
              <a:defRPr/>
            </a:pPr>
            <a:r>
              <a:rPr lang="fa-IR" sz="1875" b="1" dirty="0">
                <a:cs typeface="B Nazanin" pitchFamily="2" charset="-78"/>
              </a:rPr>
              <a:t>مصرف سه وعده اصلی غذایی و دو میان وعده</a:t>
            </a:r>
          </a:p>
          <a:p>
            <a:pPr algn="r" rtl="1">
              <a:lnSpc>
                <a:spcPct val="150000"/>
              </a:lnSpc>
              <a:defRPr/>
            </a:pPr>
            <a:r>
              <a:rPr lang="fa-IR" sz="1875" b="1" dirty="0">
                <a:cs typeface="B Nazanin" pitchFamily="2" charset="-78"/>
              </a:rPr>
              <a:t>مصرف صبحانه</a:t>
            </a:r>
          </a:p>
          <a:p>
            <a:pPr marL="0" indent="0">
              <a:lnSpc>
                <a:spcPct val="150000"/>
              </a:lnSpc>
              <a:buNone/>
              <a:defRPr/>
            </a:pPr>
            <a:endParaRPr lang="fa-IR" sz="1875" b="1" dirty="0">
              <a:cs typeface="B Mitra" pitchFamily="2" charset="-78"/>
            </a:endParaRPr>
          </a:p>
        </p:txBody>
      </p:sp>
    </p:spTree>
    <p:extLst>
      <p:ext uri="{BB962C8B-B14F-4D97-AF65-F5344CB8AC3E}">
        <p14:creationId xmlns:p14="http://schemas.microsoft.com/office/powerpoint/2010/main" val="1392319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C00000"/>
                </a:solidFill>
                <a:cs typeface="B Titr" panose="00000700000000000000" pitchFamily="2" charset="-78"/>
              </a:rPr>
              <a:t>اصول تغذیه </a:t>
            </a:r>
            <a:endParaRPr lang="en-US" b="1" dirty="0">
              <a:solidFill>
                <a:srgbClr val="C00000"/>
              </a:solidFill>
              <a:cs typeface="B Titr" panose="00000700000000000000" pitchFamily="2" charset="-78"/>
            </a:endParaRPr>
          </a:p>
        </p:txBody>
      </p:sp>
      <p:sp>
        <p:nvSpPr>
          <p:cNvPr id="3" name="Content Placeholder 2"/>
          <p:cNvSpPr>
            <a:spLocks noGrp="1"/>
          </p:cNvSpPr>
          <p:nvPr>
            <p:ph idx="1"/>
          </p:nvPr>
        </p:nvSpPr>
        <p:spPr>
          <a:xfrm>
            <a:off x="300790" y="2072440"/>
            <a:ext cx="8472048" cy="3260558"/>
          </a:xfrm>
        </p:spPr>
        <p:txBody>
          <a:bodyPr>
            <a:noAutofit/>
          </a:bodyPr>
          <a:lstStyle/>
          <a:p>
            <a:pPr algn="r" rtl="1">
              <a:lnSpc>
                <a:spcPct val="150000"/>
              </a:lnSpc>
            </a:pPr>
            <a:r>
              <a:rPr lang="fa-IR" dirty="0">
                <a:cs typeface="B Nazanin" panose="00000400000000000000" pitchFamily="2" charset="-78"/>
              </a:rPr>
              <a:t>مصرف غذاها بصورت کم نمک</a:t>
            </a:r>
          </a:p>
          <a:p>
            <a:pPr algn="r" rtl="1">
              <a:lnSpc>
                <a:spcPct val="150000"/>
              </a:lnSpc>
            </a:pPr>
            <a:r>
              <a:rPr lang="fa-IR" dirty="0">
                <a:cs typeface="B Nazanin" panose="00000400000000000000" pitchFamily="2" charset="-78"/>
              </a:rPr>
              <a:t>خودداری از مصرف غذاهای نمک سود شده مثل چیپس،پفک،سوسیس،کالباس</a:t>
            </a:r>
          </a:p>
          <a:p>
            <a:pPr algn="r" rtl="1">
              <a:lnSpc>
                <a:spcPct val="150000"/>
              </a:lnSpc>
            </a:pPr>
            <a:r>
              <a:rPr lang="fa-IR" dirty="0">
                <a:cs typeface="B Nazanin" panose="00000400000000000000" pitchFamily="2" charset="-78"/>
              </a:rPr>
              <a:t>حداقل مصرف غذاهای چرب و سرخ شده </a:t>
            </a:r>
          </a:p>
          <a:p>
            <a:pPr algn="r" rtl="1">
              <a:lnSpc>
                <a:spcPct val="150000"/>
              </a:lnSpc>
            </a:pPr>
            <a:r>
              <a:rPr lang="fa-IR" dirty="0">
                <a:cs typeface="B Nazanin" panose="00000400000000000000" pitchFamily="2" charset="-78"/>
              </a:rPr>
              <a:t>جهت تامین چربی مورد نیاز روزانه یک قاشق سوپخوری روغن گیاهی مانند روغن زیتون همراه غذا یا سالاد مصرف کند</a:t>
            </a:r>
          </a:p>
          <a:p>
            <a:pPr algn="r" rtl="1">
              <a:lnSpc>
                <a:spcPct val="150000"/>
              </a:lnSpc>
            </a:pPr>
            <a:endParaRPr lang="en-US"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694" y="1325333"/>
            <a:ext cx="1602027" cy="1246021"/>
          </a:xfrm>
          <a:prstGeom prst="rect">
            <a:avLst/>
          </a:prstGeom>
        </p:spPr>
      </p:pic>
    </p:spTree>
    <p:extLst>
      <p:ext uri="{BB962C8B-B14F-4D97-AF65-F5344CB8AC3E}">
        <p14:creationId xmlns:p14="http://schemas.microsoft.com/office/powerpoint/2010/main" val="24830250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rtl="1"/>
            <a:r>
              <a:rPr lang="fa-IR" b="1" dirty="0" smtClean="0">
                <a:solidFill>
                  <a:srgbClr val="C00000"/>
                </a:solidFill>
                <a:cs typeface="B Titr" panose="00000700000000000000" pitchFamily="2" charset="-78"/>
              </a:rPr>
              <a:t>اصول تغذیه</a:t>
            </a:r>
            <a:endParaRPr lang="en-US" b="1" dirty="0">
              <a:solidFill>
                <a:srgbClr val="C00000"/>
              </a:solidFill>
              <a:cs typeface="B Titr" panose="00000700000000000000" pitchFamily="2" charset="-78"/>
            </a:endParaRPr>
          </a:p>
        </p:txBody>
      </p:sp>
      <p:sp>
        <p:nvSpPr>
          <p:cNvPr id="3" name="Content Placeholder 2"/>
          <p:cNvSpPr>
            <a:spLocks noGrp="1"/>
          </p:cNvSpPr>
          <p:nvPr>
            <p:ph idx="1"/>
          </p:nvPr>
        </p:nvSpPr>
        <p:spPr>
          <a:xfrm>
            <a:off x="923524" y="2125265"/>
            <a:ext cx="7834621" cy="4260919"/>
          </a:xfrm>
        </p:spPr>
        <p:txBody>
          <a:bodyPr>
            <a:noAutofit/>
          </a:bodyPr>
          <a:lstStyle/>
          <a:p>
            <a:pPr algn="r" rtl="1">
              <a:lnSpc>
                <a:spcPct val="150000"/>
              </a:lnSpc>
            </a:pPr>
            <a:r>
              <a:rPr lang="fa-IR" dirty="0">
                <a:cs typeface="B Nazanin" panose="00000400000000000000" pitchFamily="2" charset="-78"/>
              </a:rPr>
              <a:t>مصرف غذاها بصورت آبپز،بخارپز و تنوری</a:t>
            </a:r>
          </a:p>
          <a:p>
            <a:pPr algn="r" rtl="1">
              <a:lnSpc>
                <a:spcPct val="150000"/>
              </a:lnSpc>
            </a:pPr>
            <a:r>
              <a:rPr lang="fa-IR" dirty="0">
                <a:cs typeface="B Nazanin" panose="00000400000000000000" pitchFamily="2" charset="-78"/>
              </a:rPr>
              <a:t>خودداری از مصرف سس همراه سالاد یا سبزیجات به جای آن روغن زیتون با آبلیمو یا سرکه و سبزی معطر به همراه ماست استفاده شود</a:t>
            </a:r>
          </a:p>
          <a:p>
            <a:pPr algn="r" rtl="1">
              <a:lnSpc>
                <a:spcPct val="150000"/>
              </a:lnSpc>
            </a:pPr>
            <a:r>
              <a:rPr lang="fa-IR" dirty="0">
                <a:cs typeface="B Nazanin" panose="00000400000000000000" pitchFamily="2" charset="-78"/>
              </a:rPr>
              <a:t>استفاده از روغن زیتون ،افتابگردان و روغن ذرت و..به جای روغن حیوانی</a:t>
            </a:r>
          </a:p>
          <a:p>
            <a:pPr algn="r" rtl="1">
              <a:lnSpc>
                <a:spcPct val="150000"/>
              </a:lnSpc>
            </a:pPr>
            <a:r>
              <a:rPr lang="fa-IR" dirty="0">
                <a:cs typeface="B Nazanin" panose="00000400000000000000" pitchFamily="2" charset="-78"/>
              </a:rPr>
              <a:t>خودداری از مصرف کله پاچه ،مغز و قلوه</a:t>
            </a:r>
          </a:p>
          <a:p>
            <a:pPr algn="r" rtl="1">
              <a:lnSpc>
                <a:spcPct val="150000"/>
              </a:lnSpc>
            </a:pPr>
            <a:r>
              <a:rPr lang="fa-IR" dirty="0">
                <a:cs typeface="B Nazanin" panose="00000400000000000000" pitchFamily="2" charset="-78"/>
              </a:rPr>
              <a:t>کاهش مصرف گوشت قرمز و استفاده از گوشت سفید </a:t>
            </a:r>
            <a:r>
              <a:rPr lang="fa-IR" dirty="0" smtClean="0">
                <a:cs typeface="B Nazanin" panose="00000400000000000000" pitchFamily="2" charset="-78"/>
              </a:rPr>
              <a:t>،</a:t>
            </a:r>
          </a:p>
          <a:p>
            <a:pPr marL="0" indent="0" algn="r" rtl="1">
              <a:lnSpc>
                <a:spcPct val="150000"/>
              </a:lnSpc>
              <a:buNone/>
            </a:pPr>
            <a:r>
              <a:rPr lang="fa-IR" dirty="0" smtClean="0">
                <a:cs typeface="B Nazanin" panose="00000400000000000000" pitchFamily="2" charset="-78"/>
              </a:rPr>
              <a:t>ماهی </a:t>
            </a:r>
            <a:r>
              <a:rPr lang="fa-IR" dirty="0">
                <a:cs typeface="B Nazanin" panose="00000400000000000000" pitchFamily="2" charset="-78"/>
              </a:rPr>
              <a:t>و سویا</a:t>
            </a:r>
          </a:p>
          <a:p>
            <a:pPr algn="r" rtl="1">
              <a:lnSpc>
                <a:spcPct val="150000"/>
              </a:lnSpc>
            </a:pPr>
            <a:endParaRPr lang="fa-IR" dirty="0">
              <a:cs typeface="B Nazanin" panose="00000400000000000000" pitchFamily="2" charset="-78"/>
            </a:endParaRPr>
          </a:p>
          <a:p>
            <a:pPr algn="r" rtl="1">
              <a:lnSpc>
                <a:spcPct val="150000"/>
              </a:lnSpc>
            </a:pPr>
            <a:endParaRPr lang="en-US"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838" y="1457326"/>
            <a:ext cx="1921669" cy="133588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272440"/>
            <a:ext cx="2815061" cy="1583473"/>
          </a:xfrm>
          <a:prstGeom prst="rect">
            <a:avLst/>
          </a:prstGeom>
        </p:spPr>
      </p:pic>
    </p:spTree>
    <p:extLst>
      <p:ext uri="{BB962C8B-B14F-4D97-AF65-F5344CB8AC3E}">
        <p14:creationId xmlns:p14="http://schemas.microsoft.com/office/powerpoint/2010/main" val="583637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rtl="1"/>
            <a:r>
              <a:rPr lang="fa-IR" b="1" dirty="0" smtClean="0">
                <a:solidFill>
                  <a:srgbClr val="C00000"/>
                </a:solidFill>
                <a:cs typeface="B Titr" panose="00000700000000000000" pitchFamily="2" charset="-78"/>
              </a:rPr>
              <a:t>اصول تغذیه</a:t>
            </a:r>
            <a:endParaRPr lang="en-US" b="1" dirty="0">
              <a:solidFill>
                <a:srgbClr val="C00000"/>
              </a:solidFill>
              <a:cs typeface="B Titr" panose="00000700000000000000" pitchFamily="2" charset="-78"/>
            </a:endParaRPr>
          </a:p>
        </p:txBody>
      </p:sp>
      <p:sp>
        <p:nvSpPr>
          <p:cNvPr id="3" name="Content Placeholder 2"/>
          <p:cNvSpPr>
            <a:spLocks noGrp="1"/>
          </p:cNvSpPr>
          <p:nvPr>
            <p:ph idx="1"/>
          </p:nvPr>
        </p:nvSpPr>
        <p:spPr>
          <a:xfrm>
            <a:off x="1499600" y="1805666"/>
            <a:ext cx="7335355" cy="4525963"/>
          </a:xfrm>
        </p:spPr>
        <p:txBody>
          <a:bodyPr>
            <a:normAutofit/>
          </a:bodyPr>
          <a:lstStyle/>
          <a:p>
            <a:pPr algn="r" rtl="1">
              <a:lnSpc>
                <a:spcPct val="150000"/>
              </a:lnSpc>
            </a:pPr>
            <a:r>
              <a:rPr lang="fa-IR" dirty="0">
                <a:cs typeface="B Nazanin" panose="00000400000000000000" pitchFamily="2" charset="-78"/>
              </a:rPr>
              <a:t>کاهش مصرف تخم مرغ به 4-5 عدد در هفته </a:t>
            </a:r>
          </a:p>
          <a:p>
            <a:pPr algn="r" rtl="1">
              <a:lnSpc>
                <a:spcPct val="150000"/>
              </a:lnSpc>
            </a:pPr>
            <a:r>
              <a:rPr lang="fa-IR" dirty="0">
                <a:cs typeface="B Nazanin" panose="00000400000000000000" pitchFamily="2" charset="-78"/>
              </a:rPr>
              <a:t>درصورت بالا بودن چربی خون مصرف حداکثر 3عدد تخم مرغ در هفته</a:t>
            </a:r>
            <a:endParaRPr lang="en-US" dirty="0">
              <a:cs typeface="B Nazanin"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425" y="4188504"/>
            <a:ext cx="2143125" cy="21431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1820" y="4068647"/>
            <a:ext cx="2143125" cy="21431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160" y="846138"/>
            <a:ext cx="2143125" cy="1607344"/>
          </a:xfrm>
          <a:prstGeom prst="rect">
            <a:avLst/>
          </a:prstGeom>
        </p:spPr>
      </p:pic>
    </p:spTree>
    <p:extLst>
      <p:ext uri="{BB962C8B-B14F-4D97-AF65-F5344CB8AC3E}">
        <p14:creationId xmlns:p14="http://schemas.microsoft.com/office/powerpoint/2010/main" val="1578682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8310" y="1623965"/>
            <a:ext cx="8026880" cy="3212432"/>
          </a:xfrm>
        </p:spPr>
        <p:txBody>
          <a:bodyPr>
            <a:normAutofit/>
          </a:bodyPr>
          <a:lstStyle/>
          <a:p>
            <a:pPr algn="r" rtl="1">
              <a:lnSpc>
                <a:spcPct val="150000"/>
              </a:lnSpc>
            </a:pPr>
            <a:r>
              <a:rPr lang="fa-IR" sz="2100" dirty="0" smtClean="0">
                <a:cs typeface="B Nazanin" panose="00000400000000000000" pitchFamily="2" charset="-78"/>
              </a:rPr>
              <a:t>عدم مصرف انواع </a:t>
            </a:r>
            <a:r>
              <a:rPr lang="fa-IR" sz="2100" dirty="0">
                <a:cs typeface="B Nazanin" panose="00000400000000000000" pitchFamily="2" charset="-78"/>
              </a:rPr>
              <a:t>كنسرو مواد غذايي كه در قوطي بسته بندي مي شوند  (به استثنا آنهايي كه كم سديم باشند) </a:t>
            </a:r>
          </a:p>
          <a:p>
            <a:pPr algn="r" rtl="1">
              <a:lnSpc>
                <a:spcPct val="150000"/>
              </a:lnSpc>
            </a:pPr>
            <a:r>
              <a:rPr lang="fa-IR" sz="2100" dirty="0" smtClean="0">
                <a:cs typeface="B Nazanin" panose="00000400000000000000" pitchFamily="2" charset="-78"/>
              </a:rPr>
              <a:t>عدم مصرف بيش </a:t>
            </a:r>
            <a:r>
              <a:rPr lang="fa-IR" sz="2100" dirty="0">
                <a:cs typeface="B Nazanin" panose="00000400000000000000" pitchFamily="2" charset="-78"/>
              </a:rPr>
              <a:t>از يك  </a:t>
            </a:r>
            <a:r>
              <a:rPr lang="fa-IR" sz="2100" dirty="0" smtClean="0">
                <a:cs typeface="B Nazanin" panose="00000400000000000000" pitchFamily="2" charset="-78"/>
              </a:rPr>
              <a:t>واحد </a:t>
            </a:r>
            <a:r>
              <a:rPr lang="fa-IR" sz="2100" dirty="0">
                <a:cs typeface="B Nazanin" panose="00000400000000000000" pitchFamily="2" charset="-78"/>
              </a:rPr>
              <a:t>از اين غذاها در طول روز: برگ</a:t>
            </a:r>
            <a:r>
              <a:rPr lang="en-US" sz="2100" dirty="0">
                <a:cs typeface="B Nazanin" panose="00000400000000000000" pitchFamily="2" charset="-78"/>
              </a:rPr>
              <a:t> </a:t>
            </a:r>
            <a:r>
              <a:rPr lang="fa-IR" sz="2100" dirty="0">
                <a:cs typeface="B Nazanin" panose="00000400000000000000" pitchFamily="2" charset="-78"/>
              </a:rPr>
              <a:t> چغندر – هويج </a:t>
            </a:r>
            <a:r>
              <a:rPr lang="fa-IR" sz="2100" dirty="0" smtClean="0">
                <a:cs typeface="B Nazanin" panose="00000400000000000000" pitchFamily="2" charset="-78"/>
              </a:rPr>
              <a:t>– كرفس – اسفناج – شلغم</a:t>
            </a:r>
            <a:endParaRPr lang="fa-IR" sz="2100" dirty="0">
              <a:cs typeface="B Nazanin" panose="00000400000000000000" pitchFamily="2" charset="-78"/>
            </a:endParaRPr>
          </a:p>
          <a:p>
            <a:pPr algn="r" rtl="1">
              <a:lnSpc>
                <a:spcPct val="150000"/>
              </a:lnSpc>
            </a:pPr>
            <a:r>
              <a:rPr lang="fa-IR" sz="2100" dirty="0">
                <a:cs typeface="B Nazanin" panose="00000400000000000000" pitchFamily="2" charset="-78"/>
              </a:rPr>
              <a:t>نانهاي فانتزي و سنتي كه مقدار زيادي نمك و يا جوش شيرين داشته باشند.</a:t>
            </a:r>
          </a:p>
          <a:p>
            <a:pPr algn="r" rtl="1">
              <a:lnSpc>
                <a:spcPct val="150000"/>
              </a:lnSpc>
            </a:pPr>
            <a:r>
              <a:rPr lang="fa-IR" sz="2100" dirty="0">
                <a:cs typeface="B Nazanin" panose="00000400000000000000" pitchFamily="2" charset="-78"/>
              </a:rPr>
              <a:t>آب معدني (به استثنا آنهايي كه سديم كمتر داشته باشند)</a:t>
            </a:r>
            <a:endParaRPr lang="en-US" sz="2100" dirty="0">
              <a:cs typeface="B Nazanin" panose="00000400000000000000" pitchFamily="2" charset="-78"/>
            </a:endParaRPr>
          </a:p>
          <a:p>
            <a:pPr algn="r" rtl="1">
              <a:lnSpc>
                <a:spcPct val="150000"/>
              </a:lnSpc>
            </a:pPr>
            <a:endParaRPr lang="en-US" sz="2100" dirty="0">
              <a:cs typeface="B Nazanin" panose="00000400000000000000" pitchFamily="2" charset="-78"/>
            </a:endParaRPr>
          </a:p>
        </p:txBody>
      </p:sp>
      <p:sp>
        <p:nvSpPr>
          <p:cNvPr id="4" name="Title 1"/>
          <p:cNvSpPr>
            <a:spLocks noGrp="1"/>
          </p:cNvSpPr>
          <p:nvPr>
            <p:ph type="title"/>
          </p:nvPr>
        </p:nvSpPr>
        <p:spPr/>
        <p:txBody>
          <a:bodyPr/>
          <a:lstStyle/>
          <a:p>
            <a:pPr algn="r" rtl="1"/>
            <a:r>
              <a:rPr lang="fa-IR" b="1" dirty="0" smtClean="0">
                <a:solidFill>
                  <a:srgbClr val="C00000"/>
                </a:solidFill>
                <a:cs typeface="B Titr" panose="00000700000000000000" pitchFamily="2" charset="-78"/>
              </a:rPr>
              <a:t>اصول تغذیه</a:t>
            </a:r>
            <a:endParaRPr lang="en-US" b="1" dirty="0">
              <a:solidFill>
                <a:srgbClr val="C00000"/>
              </a:solidFill>
              <a:cs typeface="B Titr" panose="00000700000000000000" pitchFamily="2" charset="-78"/>
            </a:endParaRPr>
          </a:p>
        </p:txBody>
      </p:sp>
    </p:spTree>
    <p:extLst>
      <p:ext uri="{BB962C8B-B14F-4D97-AF65-F5344CB8AC3E}">
        <p14:creationId xmlns:p14="http://schemas.microsoft.com/office/powerpoint/2010/main" val="42401362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01070" y="894270"/>
            <a:ext cx="8229600" cy="47625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r" rtl="1">
              <a:buNone/>
              <a:defRPr/>
            </a:pPr>
            <a:r>
              <a:rPr lang="fa-IR" sz="2400" dirty="0">
                <a:effectLst>
                  <a:outerShdw blurRad="38100" dist="38100" dir="2700000" algn="tl">
                    <a:srgbClr val="000000">
                      <a:alpha val="43137"/>
                    </a:srgbClr>
                  </a:outerShdw>
                </a:effectLst>
                <a:cs typeface="B Titr" panose="00000700000000000000" pitchFamily="2" charset="-78"/>
              </a:rPr>
              <a:t>رژيم ويژه بيماران مبتلا به پرفشاري خون (</a:t>
            </a:r>
            <a:r>
              <a:rPr lang="en-US" sz="1800" dirty="0">
                <a:effectLst>
                  <a:outerShdw blurRad="38100" dist="38100" dir="2700000" algn="tl">
                    <a:srgbClr val="000000">
                      <a:alpha val="43137"/>
                    </a:srgbClr>
                  </a:outerShdw>
                </a:effectLst>
                <a:cs typeface="B Titr" panose="00000700000000000000" pitchFamily="2" charset="-78"/>
              </a:rPr>
              <a:t>DASH DIET</a:t>
            </a:r>
            <a:r>
              <a:rPr lang="fa-IR" sz="1800" dirty="0">
                <a:effectLst>
                  <a:outerShdw blurRad="38100" dist="38100" dir="2700000" algn="tl">
                    <a:srgbClr val="000000">
                      <a:alpha val="43137"/>
                    </a:srgbClr>
                  </a:outerShdw>
                </a:effectLst>
                <a:cs typeface="B Titr" panose="00000700000000000000" pitchFamily="2" charset="-78"/>
              </a:rPr>
              <a:t> </a:t>
            </a:r>
            <a:r>
              <a:rPr lang="fa-IR" sz="2400" dirty="0">
                <a:effectLst>
                  <a:outerShdw blurRad="38100" dist="38100" dir="2700000" algn="tl">
                    <a:srgbClr val="000000">
                      <a:alpha val="43137"/>
                    </a:srgbClr>
                  </a:outerShdw>
                </a:effectLst>
                <a:cs typeface="B Titr" panose="00000700000000000000" pitchFamily="2" charset="-78"/>
              </a:rPr>
              <a:t>) </a:t>
            </a:r>
            <a:r>
              <a:rPr lang="en-US" sz="3000" dirty="0">
                <a:effectLst>
                  <a:outerShdw blurRad="38100" dist="38100" dir="2700000" algn="tl">
                    <a:srgbClr val="000000">
                      <a:alpha val="43137"/>
                    </a:srgbClr>
                  </a:outerShdw>
                </a:effectLst>
                <a:cs typeface="B Titr" panose="00000700000000000000" pitchFamily="2" charset="-78"/>
              </a:rPr>
              <a:t/>
            </a:r>
            <a:br>
              <a:rPr lang="en-US" sz="3000" dirty="0">
                <a:effectLst>
                  <a:outerShdw blurRad="38100" dist="38100" dir="2700000" algn="tl">
                    <a:srgbClr val="000000">
                      <a:alpha val="43137"/>
                    </a:srgbClr>
                  </a:outerShdw>
                </a:effectLst>
                <a:cs typeface="B Titr" panose="00000700000000000000" pitchFamily="2" charset="-78"/>
              </a:rPr>
            </a:br>
            <a:endParaRPr lang="fa-IR" sz="2100" dirty="0">
              <a:effectLst>
                <a:outerShdw blurRad="38100" dist="38100" dir="2700000" algn="tl">
                  <a:srgbClr val="000000">
                    <a:alpha val="43137"/>
                  </a:srgbClr>
                </a:outerShdw>
              </a:effectLst>
              <a:cs typeface="B Titr" panose="00000700000000000000" pitchFamily="2" charset="-78"/>
            </a:endParaRPr>
          </a:p>
        </p:txBody>
      </p:sp>
      <p:sp>
        <p:nvSpPr>
          <p:cNvPr id="48131" name="Content Placeholder 2"/>
          <p:cNvSpPr>
            <a:spLocks noGrp="1"/>
          </p:cNvSpPr>
          <p:nvPr>
            <p:ph idx="4294967295"/>
          </p:nvPr>
        </p:nvSpPr>
        <p:spPr bwMode="auto">
          <a:xfrm>
            <a:off x="1" y="2089549"/>
            <a:ext cx="8566119" cy="3696890"/>
          </a:xfrm>
          <a:prstGeom prst="rect">
            <a:avLst/>
          </a:prstGeom>
          <a:noFill/>
          <a:ln>
            <a:miter lim="800000"/>
            <a:headEnd/>
            <a:tailEnd/>
          </a:ln>
        </p:spPr>
        <p:txBody>
          <a:bodyPr/>
          <a:lstStyle/>
          <a:p>
            <a:pPr marL="0" indent="0" algn="just">
              <a:lnSpc>
                <a:spcPct val="180000"/>
              </a:lnSpc>
              <a:buNone/>
            </a:pPr>
            <a:r>
              <a:rPr lang="fa-IR" sz="1425" b="1" dirty="0">
                <a:cs typeface="B Nazanin" panose="00000400000000000000" pitchFamily="2" charset="-78"/>
              </a:rPr>
              <a:t>* </a:t>
            </a:r>
            <a:r>
              <a:rPr lang="en-US" sz="1500" dirty="0">
                <a:cs typeface="B Nazanin" panose="00000400000000000000" pitchFamily="2" charset="-78"/>
              </a:rPr>
              <a:t>DASH</a:t>
            </a:r>
            <a:r>
              <a:rPr lang="fa-IR" sz="1500" dirty="0">
                <a:cs typeface="B Nazanin" panose="00000400000000000000" pitchFamily="2" charset="-78"/>
              </a:rPr>
              <a:t>= </a:t>
            </a:r>
            <a:r>
              <a:rPr lang="en-US" sz="1500" dirty="0">
                <a:cs typeface="B Nazanin" panose="00000400000000000000" pitchFamily="2" charset="-78"/>
              </a:rPr>
              <a:t>Dietary Approaches to Stop </a:t>
            </a:r>
            <a:r>
              <a:rPr lang="en-US" sz="1500" dirty="0" err="1">
                <a:cs typeface="B Nazanin" panose="00000400000000000000" pitchFamily="2" charset="-78"/>
              </a:rPr>
              <a:t>Hypertensio</a:t>
            </a:r>
            <a:endParaRPr lang="fa-IR" sz="1350" dirty="0">
              <a:cs typeface="B Nazanin" panose="00000400000000000000" pitchFamily="2" charset="-78"/>
            </a:endParaRPr>
          </a:p>
          <a:p>
            <a:pPr marL="0" indent="0">
              <a:lnSpc>
                <a:spcPct val="180000"/>
              </a:lnSpc>
              <a:buFontTx/>
              <a:buAutoNum type="arabicPeriod"/>
            </a:pPr>
            <a:r>
              <a:rPr lang="fa-IR" sz="1800" dirty="0">
                <a:cs typeface="B Nazanin" panose="00000400000000000000" pitchFamily="2" charset="-78"/>
              </a:rPr>
              <a:t>الگوي غذايي </a:t>
            </a:r>
            <a:r>
              <a:rPr lang="en-US" sz="1350" dirty="0">
                <a:cs typeface="B Nazanin" panose="00000400000000000000" pitchFamily="2" charset="-78"/>
              </a:rPr>
              <a:t>DASH</a:t>
            </a:r>
            <a:r>
              <a:rPr lang="fa-IR" sz="1800" dirty="0">
                <a:cs typeface="B Nazanin" panose="00000400000000000000" pitchFamily="2" charset="-78"/>
              </a:rPr>
              <a:t> هم براي </a:t>
            </a:r>
            <a:r>
              <a:rPr lang="fa-IR" sz="1800" u="sng" dirty="0">
                <a:cs typeface="B Nazanin" panose="00000400000000000000" pitchFamily="2" charset="-78"/>
              </a:rPr>
              <a:t>پيشگيري</a:t>
            </a:r>
            <a:r>
              <a:rPr lang="fa-IR" sz="1800" dirty="0">
                <a:cs typeface="B Nazanin" panose="00000400000000000000" pitchFamily="2" charset="-78"/>
              </a:rPr>
              <a:t> و هم براي </a:t>
            </a:r>
            <a:r>
              <a:rPr lang="fa-IR" sz="1800" u="sng" dirty="0">
                <a:cs typeface="B Nazanin" panose="00000400000000000000" pitchFamily="2" charset="-78"/>
              </a:rPr>
              <a:t>کنترل</a:t>
            </a:r>
            <a:r>
              <a:rPr lang="fa-IR" sz="1800" dirty="0">
                <a:cs typeface="B Nazanin" panose="00000400000000000000" pitchFamily="2" charset="-78"/>
              </a:rPr>
              <a:t> فشار خون استفاده مي شود.</a:t>
            </a:r>
            <a:endParaRPr lang="en-US" sz="825" dirty="0">
              <a:cs typeface="B Nazanin" panose="00000400000000000000" pitchFamily="2" charset="-78"/>
            </a:endParaRPr>
          </a:p>
          <a:p>
            <a:pPr marL="0" indent="0" algn="just">
              <a:lnSpc>
                <a:spcPct val="180000"/>
              </a:lnSpc>
              <a:buFontTx/>
              <a:buAutoNum type="arabicPeriod"/>
            </a:pPr>
            <a:r>
              <a:rPr lang="fa-IR" sz="1800" dirty="0">
                <a:cs typeface="B Nazanin" panose="00000400000000000000" pitchFamily="2" charset="-78"/>
              </a:rPr>
              <a:t>تاکيد بر: مصرف محصولات کم چرب شامل گوشت کم چرب، لبنيات کم چرب، مغزها، مصرف بيشتر ميوه ها و سبزي ها </a:t>
            </a:r>
          </a:p>
          <a:p>
            <a:pPr marL="0" indent="0" algn="just">
              <a:lnSpc>
                <a:spcPct val="180000"/>
              </a:lnSpc>
              <a:buNone/>
            </a:pPr>
            <a:endParaRPr lang="en-US" sz="1425" b="1" dirty="0">
              <a:cs typeface="B Nazanin" panose="00000400000000000000" pitchFamily="2" charset="-78"/>
            </a:endParaRPr>
          </a:p>
          <a:p>
            <a:pPr marL="0" indent="0" algn="just">
              <a:lnSpc>
                <a:spcPct val="180000"/>
              </a:lnSpc>
              <a:buNone/>
            </a:pPr>
            <a:endParaRPr lang="en-US" sz="1425" b="1" dirty="0">
              <a:cs typeface="B Nazanin" panose="00000400000000000000" pitchFamily="2" charset="-78"/>
            </a:endParaRPr>
          </a:p>
          <a:p>
            <a:pPr marL="0" indent="0" algn="just">
              <a:lnSpc>
                <a:spcPct val="180000"/>
              </a:lnSpc>
              <a:buNone/>
            </a:pPr>
            <a:endParaRPr lang="en-US" sz="1425" b="1" dirty="0">
              <a:cs typeface="B Nazanin" panose="00000400000000000000" pitchFamily="2" charset="-78"/>
            </a:endParaRPr>
          </a:p>
          <a:p>
            <a:pPr marL="0" indent="0" algn="just">
              <a:lnSpc>
                <a:spcPct val="180000"/>
              </a:lnSpc>
              <a:buNone/>
            </a:pPr>
            <a:endParaRPr lang="fa-IR" sz="1425" b="1" dirty="0">
              <a:cs typeface="B Nazanin" panose="00000400000000000000" pitchFamily="2" charset="-78"/>
            </a:endParaRPr>
          </a:p>
        </p:txBody>
      </p:sp>
    </p:spTree>
    <p:extLst>
      <p:ext uri="{BB962C8B-B14F-4D97-AF65-F5344CB8AC3E}">
        <p14:creationId xmlns:p14="http://schemas.microsoft.com/office/powerpoint/2010/main" val="456843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231" y="2084471"/>
            <a:ext cx="8159228" cy="3416969"/>
          </a:xfrm>
        </p:spPr>
        <p:txBody>
          <a:bodyPr>
            <a:noAutofit/>
          </a:bodyPr>
          <a:lstStyle/>
          <a:p>
            <a:pPr algn="r" rtl="1">
              <a:lnSpc>
                <a:spcPct val="150000"/>
              </a:lnSpc>
            </a:pPr>
            <a:r>
              <a:rPr lang="fa-IR" sz="2100" b="1" dirty="0">
                <a:cs typeface="B Nazanin" panose="00000400000000000000" pitchFamily="2" charset="-78"/>
              </a:rPr>
              <a:t>سبزیجات 4 تا 5 بار در روز</a:t>
            </a:r>
            <a:endParaRPr lang="fa-IR" sz="2100" dirty="0">
              <a:cs typeface="B Nazanin" panose="00000400000000000000" pitchFamily="2" charset="-78"/>
            </a:endParaRPr>
          </a:p>
          <a:p>
            <a:pPr algn="r" rtl="1">
              <a:lnSpc>
                <a:spcPct val="150000"/>
              </a:lnSpc>
            </a:pPr>
            <a:r>
              <a:rPr lang="fa-IR" sz="2100" b="1" dirty="0">
                <a:cs typeface="B Nazanin" panose="00000400000000000000" pitchFamily="2" charset="-78"/>
              </a:rPr>
              <a:t>میوه 4 تا 5 بار در روز</a:t>
            </a:r>
            <a:endParaRPr lang="fa-IR" sz="2100" dirty="0">
              <a:cs typeface="B Nazanin" panose="00000400000000000000" pitchFamily="2" charset="-78"/>
            </a:endParaRPr>
          </a:p>
          <a:p>
            <a:pPr algn="r" rtl="1">
              <a:lnSpc>
                <a:spcPct val="150000"/>
              </a:lnSpc>
            </a:pPr>
            <a:r>
              <a:rPr lang="fa-IR" sz="2100" b="1" dirty="0">
                <a:cs typeface="B Nazanin" panose="00000400000000000000" pitchFamily="2" charset="-78"/>
              </a:rPr>
              <a:t>شیر بدون چربی یا محصولات کم چربی 2 تا 3 بار در روز</a:t>
            </a:r>
            <a:endParaRPr lang="fa-IR" sz="21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1756" y="991853"/>
            <a:ext cx="1285875" cy="100012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232" y="4731418"/>
            <a:ext cx="1451810" cy="1088858"/>
          </a:xfrm>
          <a:prstGeom prst="rect">
            <a:avLst/>
          </a:prstGeom>
        </p:spPr>
      </p:pic>
      <p:sp>
        <p:nvSpPr>
          <p:cNvPr id="6" name="Title 5"/>
          <p:cNvSpPr>
            <a:spLocks noGrp="1"/>
          </p:cNvSpPr>
          <p:nvPr>
            <p:ph type="title"/>
          </p:nvPr>
        </p:nvSpPr>
        <p:spPr/>
        <p:txBody>
          <a:bodyPr/>
          <a:lstStyle/>
          <a:p>
            <a:endParaRPr lang="en-US" dirty="0"/>
          </a:p>
        </p:txBody>
      </p:sp>
      <p:sp>
        <p:nvSpPr>
          <p:cNvPr id="7" name="Title 1"/>
          <p:cNvSpPr txBox="1">
            <a:spLocks/>
          </p:cNvSpPr>
          <p:nvPr/>
        </p:nvSpPr>
        <p:spPr bwMode="auto">
          <a:xfrm>
            <a:off x="2855913" y="427038"/>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1" eaLnBrk="1" fontAlgn="base" hangingPunct="1">
              <a:spcBef>
                <a:spcPct val="0"/>
              </a:spcBef>
              <a:spcAft>
                <a:spcPct val="0"/>
              </a:spcAft>
              <a:buClr>
                <a:schemeClr val="tx1"/>
              </a:buClr>
              <a:defRPr sz="3200">
                <a:solidFill>
                  <a:schemeClr val="tx1"/>
                </a:solidFill>
                <a:latin typeface="+mj-lt"/>
                <a:ea typeface="+mj-ea"/>
                <a:cs typeface="+mj-cs"/>
              </a:defRPr>
            </a:lvl1pPr>
            <a:lvl2pPr algn="l" rtl="1" eaLnBrk="1" fontAlgn="base" hangingPunct="1">
              <a:spcBef>
                <a:spcPct val="0"/>
              </a:spcBef>
              <a:spcAft>
                <a:spcPct val="0"/>
              </a:spcAft>
              <a:buClr>
                <a:schemeClr val="tx1"/>
              </a:buClr>
              <a:defRPr sz="3200">
                <a:solidFill>
                  <a:schemeClr val="tx1"/>
                </a:solidFill>
                <a:latin typeface="Arial" pitchFamily="34" charset="0"/>
              </a:defRPr>
            </a:lvl2pPr>
            <a:lvl3pPr algn="l" rtl="1" eaLnBrk="1" fontAlgn="base" hangingPunct="1">
              <a:spcBef>
                <a:spcPct val="0"/>
              </a:spcBef>
              <a:spcAft>
                <a:spcPct val="0"/>
              </a:spcAft>
              <a:buClr>
                <a:schemeClr val="tx1"/>
              </a:buClr>
              <a:defRPr sz="3200">
                <a:solidFill>
                  <a:schemeClr val="tx1"/>
                </a:solidFill>
                <a:latin typeface="Arial" pitchFamily="34" charset="0"/>
              </a:defRPr>
            </a:lvl3pPr>
            <a:lvl4pPr algn="l" rtl="1" eaLnBrk="1" fontAlgn="base" hangingPunct="1">
              <a:spcBef>
                <a:spcPct val="0"/>
              </a:spcBef>
              <a:spcAft>
                <a:spcPct val="0"/>
              </a:spcAft>
              <a:buClr>
                <a:schemeClr val="tx1"/>
              </a:buClr>
              <a:defRPr sz="3200">
                <a:solidFill>
                  <a:schemeClr val="tx1"/>
                </a:solidFill>
                <a:latin typeface="Arial" pitchFamily="34" charset="0"/>
              </a:defRPr>
            </a:lvl4pPr>
            <a:lvl5pPr algn="l" rtl="1" eaLnBrk="1" fontAlgn="base" hangingPunct="1">
              <a:spcBef>
                <a:spcPct val="0"/>
              </a:spcBef>
              <a:spcAft>
                <a:spcPct val="0"/>
              </a:spcAft>
              <a:buClr>
                <a:schemeClr val="tx1"/>
              </a:buClr>
              <a:defRPr sz="3200">
                <a:solidFill>
                  <a:schemeClr val="tx1"/>
                </a:solidFill>
                <a:latin typeface="Arial" pitchFamily="34" charset="0"/>
              </a:defRPr>
            </a:lvl5pPr>
            <a:lvl6pPr marL="457200" algn="l" rtl="1" eaLnBrk="1" fontAlgn="base" hangingPunct="1">
              <a:spcBef>
                <a:spcPct val="0"/>
              </a:spcBef>
              <a:spcAft>
                <a:spcPct val="0"/>
              </a:spcAft>
              <a:buClr>
                <a:schemeClr val="tx1"/>
              </a:buClr>
              <a:defRPr sz="3200">
                <a:solidFill>
                  <a:schemeClr val="tx1"/>
                </a:solidFill>
                <a:latin typeface="Arial" pitchFamily="34" charset="0"/>
              </a:defRPr>
            </a:lvl6pPr>
            <a:lvl7pPr marL="914400" algn="l" rtl="1" eaLnBrk="1" fontAlgn="base" hangingPunct="1">
              <a:spcBef>
                <a:spcPct val="0"/>
              </a:spcBef>
              <a:spcAft>
                <a:spcPct val="0"/>
              </a:spcAft>
              <a:buClr>
                <a:schemeClr val="tx1"/>
              </a:buClr>
              <a:defRPr sz="3200">
                <a:solidFill>
                  <a:schemeClr val="tx1"/>
                </a:solidFill>
                <a:latin typeface="Arial" pitchFamily="34" charset="0"/>
              </a:defRPr>
            </a:lvl7pPr>
            <a:lvl8pPr marL="1371600" algn="l" rtl="1" eaLnBrk="1" fontAlgn="base" hangingPunct="1">
              <a:spcBef>
                <a:spcPct val="0"/>
              </a:spcBef>
              <a:spcAft>
                <a:spcPct val="0"/>
              </a:spcAft>
              <a:buClr>
                <a:schemeClr val="tx1"/>
              </a:buClr>
              <a:defRPr sz="3200">
                <a:solidFill>
                  <a:schemeClr val="tx1"/>
                </a:solidFill>
                <a:latin typeface="Arial" pitchFamily="34" charset="0"/>
              </a:defRPr>
            </a:lvl8pPr>
            <a:lvl9pPr marL="1828800" algn="l" rtl="1" eaLnBrk="1" fontAlgn="base" hangingPunct="1">
              <a:spcBef>
                <a:spcPct val="0"/>
              </a:spcBef>
              <a:spcAft>
                <a:spcPct val="0"/>
              </a:spcAft>
              <a:buClr>
                <a:schemeClr val="tx1"/>
              </a:buClr>
              <a:defRPr sz="3200">
                <a:solidFill>
                  <a:schemeClr val="tx1"/>
                </a:solidFill>
                <a:latin typeface="Arial" pitchFamily="34" charset="0"/>
              </a:defRPr>
            </a:lvl9pPr>
          </a:lstStyle>
          <a:p>
            <a:pPr algn="r"/>
            <a:r>
              <a:rPr lang="fa-IR" b="1" kern="0" smtClean="0">
                <a:solidFill>
                  <a:srgbClr val="C00000"/>
                </a:solidFill>
                <a:cs typeface="B Titr" panose="00000700000000000000" pitchFamily="2" charset="-78"/>
              </a:rPr>
              <a:t>رژیم غذایی </a:t>
            </a:r>
            <a:r>
              <a:rPr lang="en-US" b="1" kern="0" smtClean="0">
                <a:solidFill>
                  <a:srgbClr val="C00000"/>
                </a:solidFill>
                <a:cs typeface="B Titr" panose="00000700000000000000" pitchFamily="2" charset="-78"/>
              </a:rPr>
              <a:t>DASH</a:t>
            </a:r>
            <a:r>
              <a:rPr lang="en-US" kern="0" smtClean="0">
                <a:solidFill>
                  <a:srgbClr val="C00000"/>
                </a:solidFill>
                <a:cs typeface="B Titr" panose="00000700000000000000" pitchFamily="2" charset="-78"/>
              </a:rPr>
              <a:t/>
            </a:r>
            <a:br>
              <a:rPr lang="en-US" kern="0" smtClean="0">
                <a:solidFill>
                  <a:srgbClr val="C00000"/>
                </a:solidFill>
                <a:cs typeface="B Titr" panose="00000700000000000000" pitchFamily="2" charset="-78"/>
              </a:rPr>
            </a:br>
            <a:endParaRPr lang="en-US" kern="0" dirty="0">
              <a:solidFill>
                <a:srgbClr val="C00000"/>
              </a:solidFill>
              <a:cs typeface="B Titr" panose="00000700000000000000" pitchFamily="2" charset="-78"/>
            </a:endParaRPr>
          </a:p>
        </p:txBody>
      </p:sp>
    </p:spTree>
    <p:extLst>
      <p:ext uri="{BB962C8B-B14F-4D97-AF65-F5344CB8AC3E}">
        <p14:creationId xmlns:p14="http://schemas.microsoft.com/office/powerpoint/2010/main" val="7030271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020" y="2238445"/>
            <a:ext cx="8903155" cy="3600920"/>
          </a:xfrm>
        </p:spPr>
        <p:txBody>
          <a:bodyPr>
            <a:normAutofit lnSpcReduction="10000"/>
          </a:bodyPr>
          <a:lstStyle/>
          <a:p>
            <a:pPr algn="r" rtl="1">
              <a:lnSpc>
                <a:spcPct val="150000"/>
              </a:lnSpc>
            </a:pPr>
            <a:r>
              <a:rPr lang="fa-IR" b="1" dirty="0">
                <a:cs typeface="B Nazanin" panose="00000400000000000000" pitchFamily="2" charset="-78"/>
              </a:rPr>
              <a:t>مرغ، گوشت بدون چربی، ماهی 6 بار یا کمتر در </a:t>
            </a:r>
            <a:r>
              <a:rPr lang="fa-IR" b="1" dirty="0" smtClean="0">
                <a:cs typeface="B Nazanin" panose="00000400000000000000" pitchFamily="2" charset="-78"/>
              </a:rPr>
              <a:t>روز</a:t>
            </a:r>
            <a:endParaRPr lang="fa-IR" dirty="0">
              <a:cs typeface="B Nazanin" panose="00000400000000000000" pitchFamily="2" charset="-78"/>
            </a:endParaRPr>
          </a:p>
          <a:p>
            <a:pPr algn="r" rtl="1">
              <a:lnSpc>
                <a:spcPct val="150000"/>
              </a:lnSpc>
            </a:pPr>
            <a:r>
              <a:rPr lang="fa-IR" b="1" dirty="0">
                <a:cs typeface="B Nazanin" panose="00000400000000000000" pitchFamily="2" charset="-78"/>
              </a:rPr>
              <a:t>آجیل، دانه ها و حبوبات 4 تا 5 بار در هفته</a:t>
            </a:r>
          </a:p>
          <a:p>
            <a:pPr algn="r" rtl="1">
              <a:lnSpc>
                <a:spcPct val="150000"/>
              </a:lnSpc>
            </a:pPr>
            <a:r>
              <a:rPr lang="fa-IR" b="1" dirty="0">
                <a:cs typeface="B Nazanin" panose="00000400000000000000" pitchFamily="2" charset="-78"/>
              </a:rPr>
              <a:t>چربی ها و روغن 2 تا 3 بار در روز</a:t>
            </a:r>
            <a:endParaRPr lang="fa-IR" dirty="0">
              <a:cs typeface="B Nazanin" panose="00000400000000000000" pitchFamily="2" charset="-78"/>
            </a:endParaRPr>
          </a:p>
          <a:p>
            <a:pPr algn="r" rtl="1">
              <a:lnSpc>
                <a:spcPct val="150000"/>
              </a:lnSpc>
            </a:pPr>
            <a:r>
              <a:rPr lang="fa-IR" b="1" dirty="0">
                <a:cs typeface="B Nazanin" panose="00000400000000000000" pitchFamily="2" charset="-78"/>
              </a:rPr>
              <a:t>شیرینی ها و قندهای اضافه شده 5 بار یا کمتر در هفته</a:t>
            </a:r>
          </a:p>
          <a:p>
            <a:pPr algn="r" rtl="1">
              <a:lnSpc>
                <a:spcPct val="150000"/>
              </a:lnSpc>
            </a:pPr>
            <a:r>
              <a:rPr lang="fa-IR" b="1" dirty="0">
                <a:cs typeface="B Nazanin" panose="00000400000000000000" pitchFamily="2" charset="-78"/>
              </a:rPr>
              <a:t>غلات سبوسدار برای اکثر وعده ها به عنوان منبع خوبی از فیبر و مواد مغذی توصیه می شود</a:t>
            </a:r>
            <a:endParaRPr lang="fa-IR" dirty="0">
              <a:cs typeface="B Nazanin" panose="00000400000000000000" pitchFamily="2" charset="-78"/>
            </a:endParaRPr>
          </a:p>
          <a:p>
            <a:pPr algn="r" rtl="1">
              <a:lnSpc>
                <a:spcPct val="150000"/>
              </a:lnSpc>
            </a:pPr>
            <a:endParaRPr lang="fa-IR" dirty="0">
              <a:cs typeface="B Nazanin" panose="00000400000000000000" pitchFamily="2" charset="-78"/>
            </a:endParaRPr>
          </a:p>
          <a:p>
            <a:pPr algn="r" rtl="1">
              <a:lnSpc>
                <a:spcPct val="150000"/>
              </a:lnSpc>
            </a:pPr>
            <a:endParaRPr lang="en-US" dirty="0">
              <a:cs typeface="B Nazanin" panose="00000400000000000000" pitchFamily="2" charset="-78"/>
            </a:endParaRPr>
          </a:p>
        </p:txBody>
      </p:sp>
      <p:sp>
        <p:nvSpPr>
          <p:cNvPr id="4" name="Title 1"/>
          <p:cNvSpPr>
            <a:spLocks noGrp="1"/>
          </p:cNvSpPr>
          <p:nvPr>
            <p:ph type="title"/>
          </p:nvPr>
        </p:nvSpPr>
        <p:spPr/>
        <p:txBody>
          <a:bodyPr/>
          <a:lstStyle/>
          <a:p>
            <a:pPr algn="r" rtl="1"/>
            <a:r>
              <a:rPr lang="fa-IR" b="1" dirty="0" smtClean="0">
                <a:solidFill>
                  <a:srgbClr val="C00000"/>
                </a:solidFill>
                <a:cs typeface="B Titr" panose="00000700000000000000" pitchFamily="2" charset="-78"/>
              </a:rPr>
              <a:t>رژیم غذایی </a:t>
            </a:r>
            <a:r>
              <a:rPr lang="en-US" b="1" dirty="0" smtClean="0">
                <a:solidFill>
                  <a:srgbClr val="C00000"/>
                </a:solidFill>
                <a:cs typeface="B Titr" panose="00000700000000000000" pitchFamily="2" charset="-78"/>
              </a:rPr>
              <a:t>DASH</a:t>
            </a:r>
            <a:r>
              <a:rPr lang="en-US" dirty="0">
                <a:solidFill>
                  <a:srgbClr val="C00000"/>
                </a:solidFill>
                <a:cs typeface="B Titr" panose="00000700000000000000" pitchFamily="2" charset="-78"/>
              </a:rPr>
              <a:t/>
            </a:r>
            <a:br>
              <a:rPr lang="en-US" dirty="0">
                <a:solidFill>
                  <a:srgbClr val="C00000"/>
                </a:solidFill>
                <a:cs typeface="B Titr" panose="00000700000000000000" pitchFamily="2" charset="-78"/>
              </a:rPr>
            </a:br>
            <a:endParaRPr lang="en-US" dirty="0">
              <a:solidFill>
                <a:srgbClr val="C00000"/>
              </a:solidFill>
              <a:cs typeface="B Titr" panose="000007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640" y="189875"/>
            <a:ext cx="2316991" cy="1802104"/>
          </a:xfrm>
          <a:prstGeom prst="rect">
            <a:avLst/>
          </a:prstGeom>
        </p:spPr>
      </p:pic>
    </p:spTree>
    <p:extLst>
      <p:ext uri="{BB962C8B-B14F-4D97-AF65-F5344CB8AC3E}">
        <p14:creationId xmlns:p14="http://schemas.microsoft.com/office/powerpoint/2010/main" val="3775455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4294967295"/>
          </p:nvPr>
        </p:nvSpPr>
        <p:spPr>
          <a:xfrm>
            <a:off x="1461195" y="1614814"/>
            <a:ext cx="7413970" cy="3964865"/>
          </a:xfrm>
          <a:prstGeom prst="rect">
            <a:avLst/>
          </a:prstGeom>
        </p:spPr>
        <p:txBody>
          <a:bodyPr>
            <a:normAutofit/>
          </a:bodyPr>
          <a:lstStyle/>
          <a:p>
            <a:pPr algn="just">
              <a:lnSpc>
                <a:spcPct val="190000"/>
              </a:lnSpc>
              <a:buNone/>
              <a:defRPr/>
            </a:pPr>
            <a:r>
              <a:rPr lang="fa-IR" sz="1800" b="1" dirty="0" smtClean="0">
                <a:cs typeface="B Mitra" pitchFamily="2" charset="-78"/>
              </a:rPr>
              <a:t>مصرف </a:t>
            </a:r>
            <a:r>
              <a:rPr lang="fa-IR" sz="1800" b="1" dirty="0">
                <a:cs typeface="B Mitra" pitchFamily="2" charset="-78"/>
              </a:rPr>
              <a:t>ميوه و سبزي و لبنيات به ميزان </a:t>
            </a:r>
            <a:r>
              <a:rPr lang="fa-IR" sz="1800" b="1" u="sng" dirty="0">
                <a:cs typeface="B Mitra" pitchFamily="2" charset="-78"/>
              </a:rPr>
              <a:t>2</a:t>
            </a:r>
            <a:r>
              <a:rPr lang="fa-IR" sz="1800" b="1" dirty="0">
                <a:cs typeface="B Mitra" pitchFamily="2" charset="-78"/>
              </a:rPr>
              <a:t> برابر بيشتر از دريافت معمول افزايش يابد. </a:t>
            </a:r>
          </a:p>
          <a:p>
            <a:pPr algn="just">
              <a:lnSpc>
                <a:spcPct val="190000"/>
              </a:lnSpc>
              <a:buNone/>
              <a:defRPr/>
            </a:pPr>
            <a:r>
              <a:rPr lang="fa-IR" sz="1800" b="1" dirty="0" smtClean="0">
                <a:cs typeface="B Mitra" pitchFamily="2" charset="-78"/>
              </a:rPr>
              <a:t>مصرف </a:t>
            </a:r>
            <a:r>
              <a:rPr lang="fa-IR" sz="1800" b="1" dirty="0">
                <a:cs typeface="B Mitra" pitchFamily="2" charset="-78"/>
              </a:rPr>
              <a:t>چربيها، روغن ها و چاشني هاي سالاد به </a:t>
            </a:r>
            <a:r>
              <a:rPr lang="fa-IR" sz="1800" b="1" u="sng" dirty="0">
                <a:cs typeface="B Mitra" pitchFamily="2" charset="-78"/>
              </a:rPr>
              <a:t>يک دوم </a:t>
            </a:r>
            <a:r>
              <a:rPr lang="fa-IR" sz="1800" b="1" dirty="0">
                <a:cs typeface="B Mitra" pitchFamily="2" charset="-78"/>
              </a:rPr>
              <a:t>مصرف معمول کاهش يابد.</a:t>
            </a:r>
          </a:p>
          <a:p>
            <a:pPr marL="136922" indent="-136922" algn="just">
              <a:lnSpc>
                <a:spcPct val="190000"/>
              </a:lnSpc>
              <a:buNone/>
              <a:defRPr/>
            </a:pPr>
            <a:r>
              <a:rPr lang="fa-IR" sz="1800" b="1" dirty="0" smtClean="0">
                <a:cs typeface="B Mitra" pitchFamily="2" charset="-78"/>
              </a:rPr>
              <a:t>مصرف </a:t>
            </a:r>
            <a:r>
              <a:rPr lang="fa-IR" sz="1800" b="1" dirty="0">
                <a:cs typeface="B Mitra" pitchFamily="2" charset="-78"/>
              </a:rPr>
              <a:t>ميان وعده هاي آماده و شکلاتها و شيريني ها به ميزان </a:t>
            </a:r>
            <a:r>
              <a:rPr lang="fa-IR" sz="1800" b="1" u="sng" dirty="0">
                <a:cs typeface="B Mitra" pitchFamily="2" charset="-78"/>
              </a:rPr>
              <a:t>يک چهارم </a:t>
            </a:r>
            <a:r>
              <a:rPr lang="fa-IR" sz="1800" b="1" dirty="0">
                <a:cs typeface="B Mitra" pitchFamily="2" charset="-78"/>
              </a:rPr>
              <a:t>دريافت معمول کاهش يابد.</a:t>
            </a:r>
          </a:p>
          <a:p>
            <a:pPr marL="136922" indent="-136922" algn="just">
              <a:lnSpc>
                <a:spcPct val="190000"/>
              </a:lnSpc>
              <a:buNone/>
              <a:defRPr/>
            </a:pPr>
            <a:r>
              <a:rPr lang="fa-IR" sz="1800" b="1" dirty="0" smtClean="0">
                <a:cs typeface="B Mitra" pitchFamily="2" charset="-78"/>
              </a:rPr>
              <a:t>با </a:t>
            </a:r>
            <a:r>
              <a:rPr lang="fa-IR" sz="1800" b="1" dirty="0">
                <a:cs typeface="B Mitra" pitchFamily="2" charset="-78"/>
              </a:rPr>
              <a:t>مصرف 3-2 واحد ميوه و سبزي در هر وعده غذايي، مي توان 10-8 سروينگ از گروههاي ذکر شده را در روز استفاده کرد.  </a:t>
            </a:r>
            <a:endParaRPr lang="fa-IR" sz="1800" b="1" dirty="0" smtClean="0">
              <a:cs typeface="B Mitra" pitchFamily="2" charset="-78"/>
            </a:endParaRPr>
          </a:p>
          <a:p>
            <a:pPr marL="136922" indent="-136922" algn="just">
              <a:lnSpc>
                <a:spcPct val="190000"/>
              </a:lnSpc>
              <a:buNone/>
              <a:defRPr/>
            </a:pPr>
            <a:r>
              <a:rPr lang="fa-IR" sz="1800" b="1" dirty="0">
                <a:cs typeface="B Mitra" pitchFamily="2" charset="-78"/>
              </a:rPr>
              <a:t>فعالیت بدنی منظم روزانه حداقل 30 دقیقه، سه روز در هفته داشته باشد</a:t>
            </a:r>
            <a:endParaRPr lang="en-US" sz="1800" b="1" dirty="0">
              <a:cs typeface="B Mitra" pitchFamily="2" charset="-78"/>
            </a:endParaRPr>
          </a:p>
          <a:p>
            <a:pPr marL="136922" indent="-136922" algn="just">
              <a:lnSpc>
                <a:spcPct val="190000"/>
              </a:lnSpc>
              <a:buNone/>
              <a:defRPr/>
            </a:pPr>
            <a:endParaRPr lang="fa-IR" sz="1800" b="1" dirty="0">
              <a:cs typeface="B Mitra" pitchFamily="2" charset="-78"/>
            </a:endParaRPr>
          </a:p>
          <a:p>
            <a:pPr algn="just">
              <a:lnSpc>
                <a:spcPct val="190000"/>
              </a:lnSpc>
              <a:buNone/>
              <a:defRPr/>
            </a:pPr>
            <a:endParaRPr lang="en-US" sz="1800" b="1" dirty="0">
              <a:cs typeface="B Mitra" pitchFamily="2" charset="-78"/>
            </a:endParaRPr>
          </a:p>
          <a:p>
            <a:pPr marL="0" indent="0" algn="just">
              <a:lnSpc>
                <a:spcPct val="190000"/>
              </a:lnSpc>
              <a:buNone/>
              <a:defRPr/>
            </a:pPr>
            <a:endParaRPr lang="en-US" sz="1800" b="1" dirty="0">
              <a:cs typeface="B Mitra" pitchFamily="2" charset="-78"/>
            </a:endParaRPr>
          </a:p>
          <a:p>
            <a:pPr marL="0" indent="0" algn="just">
              <a:lnSpc>
                <a:spcPct val="190000"/>
              </a:lnSpc>
              <a:buNone/>
              <a:defRPr/>
            </a:pPr>
            <a:endParaRPr lang="en-US" sz="1800" b="1" dirty="0">
              <a:cs typeface="B Mitra" pitchFamily="2" charset="-78"/>
            </a:endParaRPr>
          </a:p>
          <a:p>
            <a:pPr marL="0" indent="0" algn="just">
              <a:lnSpc>
                <a:spcPct val="190000"/>
              </a:lnSpc>
              <a:buNone/>
              <a:defRPr/>
            </a:pPr>
            <a:endParaRPr lang="fa-IR" sz="1800" b="1" dirty="0">
              <a:cs typeface="B Mitra" pitchFamily="2" charset="-78"/>
            </a:endParaRPr>
          </a:p>
        </p:txBody>
      </p:sp>
      <p:sp>
        <p:nvSpPr>
          <p:cNvPr id="6" name="Title 1"/>
          <p:cNvSpPr txBox="1">
            <a:spLocks/>
          </p:cNvSpPr>
          <p:nvPr/>
        </p:nvSpPr>
        <p:spPr bwMode="auto">
          <a:xfrm>
            <a:off x="2075675" y="471815"/>
            <a:ext cx="6316662"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r" rtl="1" eaLnBrk="1" fontAlgn="base" hangingPunct="1">
              <a:spcBef>
                <a:spcPct val="20000"/>
              </a:spcBef>
              <a:spcAft>
                <a:spcPct val="0"/>
              </a:spcAft>
              <a:buClr>
                <a:schemeClr val="tx1"/>
              </a:buClr>
              <a:buChar char="•"/>
              <a:defRPr sz="2400">
                <a:solidFill>
                  <a:schemeClr val="tx1"/>
                </a:solidFill>
                <a:latin typeface="+mn-lt"/>
              </a:defRPr>
            </a:lvl2pPr>
            <a:lvl3pPr marL="1143000" indent="-228600" algn="r" rtl="1" eaLnBrk="1" fontAlgn="base" hangingPunct="1">
              <a:spcBef>
                <a:spcPct val="20000"/>
              </a:spcBef>
              <a:spcAft>
                <a:spcPct val="0"/>
              </a:spcAft>
              <a:buClr>
                <a:schemeClr val="tx1"/>
              </a:buClr>
              <a:buChar char="•"/>
              <a:defRPr sz="2400">
                <a:solidFill>
                  <a:schemeClr val="tx1"/>
                </a:solidFill>
                <a:latin typeface="+mn-lt"/>
              </a:defRPr>
            </a:lvl3pPr>
            <a:lvl4pPr marL="1600200" indent="-228600" algn="r" rtl="1" eaLnBrk="1" fontAlgn="base" hangingPunct="1">
              <a:spcBef>
                <a:spcPct val="20000"/>
              </a:spcBef>
              <a:spcAft>
                <a:spcPct val="0"/>
              </a:spcAft>
              <a:buClr>
                <a:schemeClr val="tx1"/>
              </a:buClr>
              <a:buChar char="•"/>
              <a:defRPr sz="2400">
                <a:solidFill>
                  <a:schemeClr val="tx1"/>
                </a:solidFill>
                <a:latin typeface="+mn-lt"/>
              </a:defRPr>
            </a:lvl4pPr>
            <a:lvl5pPr marL="2057400" indent="-228600" algn="r" rtl="1" eaLnBrk="1" fontAlgn="base" hangingPunct="1">
              <a:spcBef>
                <a:spcPct val="20000"/>
              </a:spcBef>
              <a:spcAft>
                <a:spcPct val="0"/>
              </a:spcAft>
              <a:buClr>
                <a:schemeClr val="tx1"/>
              </a:buClr>
              <a:buChar char="•"/>
              <a:defRPr sz="2400">
                <a:solidFill>
                  <a:schemeClr val="tx1"/>
                </a:solidFill>
                <a:latin typeface="+mn-lt"/>
              </a:defRPr>
            </a:lvl5pPr>
            <a:lvl6pPr marL="2514600" indent="-228600" algn="r" rtl="1" eaLnBrk="1" fontAlgn="base" hangingPunct="1">
              <a:spcBef>
                <a:spcPct val="20000"/>
              </a:spcBef>
              <a:spcAft>
                <a:spcPct val="0"/>
              </a:spcAft>
              <a:buClr>
                <a:schemeClr val="tx1"/>
              </a:buClr>
              <a:buChar char="•"/>
              <a:defRPr sz="2400">
                <a:solidFill>
                  <a:schemeClr val="tx1"/>
                </a:solidFill>
                <a:latin typeface="+mn-lt"/>
              </a:defRPr>
            </a:lvl6pPr>
            <a:lvl7pPr marL="2971800" indent="-228600" algn="r" rtl="1" eaLnBrk="1" fontAlgn="base" hangingPunct="1">
              <a:spcBef>
                <a:spcPct val="20000"/>
              </a:spcBef>
              <a:spcAft>
                <a:spcPct val="0"/>
              </a:spcAft>
              <a:buClr>
                <a:schemeClr val="tx1"/>
              </a:buClr>
              <a:buChar char="•"/>
              <a:defRPr sz="2400">
                <a:solidFill>
                  <a:schemeClr val="tx1"/>
                </a:solidFill>
                <a:latin typeface="+mn-lt"/>
              </a:defRPr>
            </a:lvl7pPr>
            <a:lvl8pPr marL="3429000" indent="-228600" algn="r" rtl="1" eaLnBrk="1" fontAlgn="base" hangingPunct="1">
              <a:spcBef>
                <a:spcPct val="20000"/>
              </a:spcBef>
              <a:spcAft>
                <a:spcPct val="0"/>
              </a:spcAft>
              <a:buClr>
                <a:schemeClr val="tx1"/>
              </a:buClr>
              <a:buChar char="•"/>
              <a:defRPr sz="2400">
                <a:solidFill>
                  <a:schemeClr val="tx1"/>
                </a:solidFill>
                <a:latin typeface="+mn-lt"/>
              </a:defRPr>
            </a:lvl8pPr>
            <a:lvl9pPr marL="3886200" indent="-228600" algn="r" rtl="1" eaLnBrk="1" fontAlgn="base" hangingPunct="1">
              <a:spcBef>
                <a:spcPct val="20000"/>
              </a:spcBef>
              <a:spcAft>
                <a:spcPct val="0"/>
              </a:spcAft>
              <a:buClr>
                <a:schemeClr val="tx1"/>
              </a:buClr>
              <a:buChar char="•"/>
              <a:defRPr sz="2400">
                <a:solidFill>
                  <a:schemeClr val="tx1"/>
                </a:solidFill>
                <a:latin typeface="+mn-lt"/>
              </a:defRPr>
            </a:lvl9pPr>
          </a:lstStyle>
          <a:p>
            <a:pPr marL="0" indent="0">
              <a:buNone/>
            </a:pPr>
            <a:r>
              <a:rPr lang="fa-IR" b="1" kern="0" smtClean="0">
                <a:solidFill>
                  <a:srgbClr val="C00000"/>
                </a:solidFill>
                <a:cs typeface="B Titr" panose="00000700000000000000" pitchFamily="2" charset="-78"/>
              </a:rPr>
              <a:t>رژیم غذایی </a:t>
            </a:r>
            <a:r>
              <a:rPr lang="en-US" b="1" kern="0" smtClean="0">
                <a:solidFill>
                  <a:srgbClr val="C00000"/>
                </a:solidFill>
                <a:cs typeface="B Titr" panose="00000700000000000000" pitchFamily="2" charset="-78"/>
              </a:rPr>
              <a:t>DASH</a:t>
            </a:r>
            <a:r>
              <a:rPr lang="en-US" kern="0" smtClean="0">
                <a:solidFill>
                  <a:srgbClr val="C00000"/>
                </a:solidFill>
                <a:cs typeface="B Titr" panose="00000700000000000000" pitchFamily="2" charset="-78"/>
              </a:rPr>
              <a:t/>
            </a:r>
            <a:br>
              <a:rPr lang="en-US" kern="0" smtClean="0">
                <a:solidFill>
                  <a:srgbClr val="C00000"/>
                </a:solidFill>
                <a:cs typeface="B Titr" panose="00000700000000000000" pitchFamily="2" charset="-78"/>
              </a:rPr>
            </a:br>
            <a:endParaRPr lang="en-US" kern="0" dirty="0">
              <a:solidFill>
                <a:srgbClr val="C00000"/>
              </a:solidFill>
              <a:cs typeface="B Titr" panose="00000700000000000000" pitchFamily="2" charset="-78"/>
            </a:endParaRPr>
          </a:p>
        </p:txBody>
      </p:sp>
    </p:spTree>
    <p:extLst>
      <p:ext uri="{BB962C8B-B14F-4D97-AF65-F5344CB8AC3E}">
        <p14:creationId xmlns:p14="http://schemas.microsoft.com/office/powerpoint/2010/main" val="14992110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1461195" y="1982392"/>
            <a:ext cx="7611369" cy="4708981"/>
          </a:xfrm>
          <a:prstGeom prst="rect">
            <a:avLst/>
          </a:prstGeom>
          <a:noFill/>
          <a:ln w="9525">
            <a:noFill/>
            <a:miter lim="800000"/>
            <a:headEnd/>
            <a:tailEnd/>
          </a:ln>
        </p:spPr>
        <p:txBody>
          <a:bodyPr wrap="square">
            <a:spAutoFit/>
          </a:bodyPr>
          <a:lstStyle/>
          <a:p>
            <a:pPr algn="r" rtl="1">
              <a:lnSpc>
                <a:spcPct val="250000"/>
              </a:lnSpc>
            </a:pPr>
            <a:r>
              <a:rPr lang="fa-IR" sz="2000" b="1" dirty="0" smtClean="0">
                <a:cs typeface="2  Titr" pitchFamily="2" charset="-78"/>
              </a:rPr>
              <a:t>امتحان </a:t>
            </a:r>
            <a:r>
              <a:rPr lang="fa-IR" sz="2000" b="1" dirty="0">
                <a:cs typeface="2  Titr" pitchFamily="2" charset="-78"/>
              </a:rPr>
              <a:t>کردن اين ميان وعده ها پيشنهاد مي شود: </a:t>
            </a:r>
          </a:p>
          <a:p>
            <a:pPr algn="just" rtl="1">
              <a:lnSpc>
                <a:spcPct val="250000"/>
              </a:lnSpc>
            </a:pPr>
            <a:r>
              <a:rPr lang="fa-IR" sz="2000" b="1" dirty="0">
                <a:cs typeface="B Mitra" pitchFamily="2" charset="-78"/>
              </a:rPr>
              <a:t>مخلوط مغزها با کشمش، ماست بدون چربي يا کم چرب و سبزيجات تازه و خام</a:t>
            </a:r>
            <a:endParaRPr lang="fa-IR" sz="2000" dirty="0">
              <a:cs typeface="B Mitra" pitchFamily="2" charset="-78"/>
            </a:endParaRPr>
          </a:p>
          <a:p>
            <a:pPr algn="r" rtl="1">
              <a:lnSpc>
                <a:spcPct val="200000"/>
              </a:lnSpc>
            </a:pPr>
            <a:r>
              <a:rPr lang="fa-IR" sz="2000" b="1" dirty="0" smtClean="0">
                <a:cs typeface="B Mitra" pitchFamily="2" charset="-78"/>
              </a:rPr>
              <a:t>با </a:t>
            </a:r>
            <a:r>
              <a:rPr lang="fa-IR" sz="2000" b="1" dirty="0">
                <a:cs typeface="B Mitra" pitchFamily="2" charset="-78"/>
              </a:rPr>
              <a:t>انتخاب غذاهايي که از غلات کامل تهيه شده اند (نان گندم يا غلات صبحانه با آرد کامل) مي توانيد مواد مغذي موجود در آنها نظير مينرالها و فيبر را بيشتر دريافت کنيد.</a:t>
            </a:r>
            <a:endParaRPr lang="en-US" sz="2000" b="1" dirty="0">
              <a:cs typeface="B Mitra" pitchFamily="2" charset="-78"/>
            </a:endParaRPr>
          </a:p>
          <a:p>
            <a:pPr algn="r" rtl="1">
              <a:lnSpc>
                <a:spcPct val="200000"/>
              </a:lnSpc>
            </a:pPr>
            <a:r>
              <a:rPr lang="fa-IR" sz="2000" b="1" dirty="0" smtClean="0">
                <a:cs typeface="B Mitra" pitchFamily="2" charset="-78"/>
              </a:rPr>
              <a:t>از </a:t>
            </a:r>
            <a:r>
              <a:rPr lang="fa-IR" sz="2000" b="1" dirty="0">
                <a:cs typeface="B Mitra" pitchFamily="2" charset="-78"/>
              </a:rPr>
              <a:t>سبزيجات کنسروي کم سديم يا سبزيجات تازه </a:t>
            </a:r>
            <a:r>
              <a:rPr lang="fa-IR" sz="2000" b="1" dirty="0" smtClean="0">
                <a:cs typeface="B Mitra" pitchFamily="2" charset="-78"/>
              </a:rPr>
              <a:t>و </a:t>
            </a:r>
            <a:r>
              <a:rPr lang="fa-IR" sz="2000" b="1" dirty="0">
                <a:cs typeface="B Mitra" pitchFamily="2" charset="-78"/>
              </a:rPr>
              <a:t>ميوه ها استفاده کنيد.</a:t>
            </a:r>
          </a:p>
          <a:p>
            <a:pPr algn="r" rtl="1">
              <a:lnSpc>
                <a:spcPct val="200000"/>
              </a:lnSpc>
            </a:pPr>
            <a:endParaRPr lang="fa-IR" sz="2000" dirty="0">
              <a:cs typeface="B Mitra" pitchFamily="2" charset="-78"/>
            </a:endParaRPr>
          </a:p>
          <a:p>
            <a:pPr algn="r" rtl="1">
              <a:lnSpc>
                <a:spcPct val="200000"/>
              </a:lnSpc>
            </a:pPr>
            <a:endParaRPr lang="en-US" sz="2000" dirty="0">
              <a:cs typeface="B Mitra" pitchFamily="2" charset="-78"/>
            </a:endParaRPr>
          </a:p>
        </p:txBody>
      </p:sp>
      <p:sp>
        <p:nvSpPr>
          <p:cNvPr id="4" name="Title 1"/>
          <p:cNvSpPr txBox="1">
            <a:spLocks/>
          </p:cNvSpPr>
          <p:nvPr/>
        </p:nvSpPr>
        <p:spPr>
          <a:xfrm>
            <a:off x="-1073535" y="740650"/>
            <a:ext cx="8758237" cy="42862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r" rtl="1">
              <a:buNone/>
              <a:defRPr/>
            </a:pPr>
            <a:r>
              <a:rPr lang="fa-IR" sz="1950" dirty="0">
                <a:solidFill>
                  <a:srgbClr val="FF3399"/>
                </a:solidFill>
                <a:effectLst>
                  <a:outerShdw blurRad="38100" dist="38100" dir="2700000" algn="tl">
                    <a:srgbClr val="000000">
                      <a:alpha val="43137"/>
                    </a:srgbClr>
                  </a:outerShdw>
                </a:effectLst>
                <a:cs typeface="B Titr" panose="00000700000000000000" pitchFamily="2" charset="-78"/>
              </a:rPr>
              <a:t>جهت تطابق آسان با رژيم</a:t>
            </a:r>
            <a:r>
              <a:rPr lang="fa-IR" sz="1500" dirty="0">
                <a:solidFill>
                  <a:srgbClr val="FF3399"/>
                </a:solidFill>
                <a:effectLst>
                  <a:outerShdw blurRad="38100" dist="38100" dir="2700000" algn="tl">
                    <a:srgbClr val="000000">
                      <a:alpha val="43137"/>
                    </a:srgbClr>
                  </a:outerShdw>
                </a:effectLst>
                <a:cs typeface="B Titr" panose="00000700000000000000" pitchFamily="2" charset="-78"/>
              </a:rPr>
              <a:t> </a:t>
            </a:r>
            <a:r>
              <a:rPr lang="en-US" sz="675" dirty="0">
                <a:solidFill>
                  <a:srgbClr val="FF3399"/>
                </a:solidFill>
                <a:effectLst>
                  <a:outerShdw blurRad="38100" dist="38100" dir="2700000" algn="tl">
                    <a:srgbClr val="000000">
                      <a:alpha val="43137"/>
                    </a:srgbClr>
                  </a:outerShdw>
                </a:effectLst>
                <a:cs typeface="B Titr" panose="00000700000000000000" pitchFamily="2" charset="-78"/>
              </a:rPr>
              <a:t> </a:t>
            </a:r>
            <a:r>
              <a:rPr lang="en-US" sz="1500" dirty="0">
                <a:solidFill>
                  <a:srgbClr val="FF3399"/>
                </a:solidFill>
                <a:effectLst>
                  <a:outerShdw blurRad="38100" dist="38100" dir="2700000" algn="tl">
                    <a:srgbClr val="000000">
                      <a:alpha val="43137"/>
                    </a:srgbClr>
                  </a:outerShdw>
                </a:effectLst>
                <a:cs typeface="B Titr" panose="00000700000000000000" pitchFamily="2" charset="-78"/>
              </a:rPr>
              <a:t>DASH</a:t>
            </a:r>
            <a:r>
              <a:rPr lang="fa-IR" sz="1950" dirty="0">
                <a:solidFill>
                  <a:srgbClr val="FF3399"/>
                </a:solidFill>
                <a:effectLst>
                  <a:outerShdw blurRad="38100" dist="38100" dir="2700000" algn="tl">
                    <a:srgbClr val="000000">
                      <a:alpha val="43137"/>
                    </a:srgbClr>
                  </a:outerShdw>
                </a:effectLst>
                <a:cs typeface="B Titr" panose="00000700000000000000" pitchFamily="2" charset="-78"/>
              </a:rPr>
              <a:t> لازم است به نکات زير توجه کنيد:</a:t>
            </a:r>
            <a:r>
              <a:rPr lang="en-US" sz="1950" dirty="0">
                <a:solidFill>
                  <a:srgbClr val="FF3399"/>
                </a:solidFill>
                <a:effectLst>
                  <a:outerShdw blurRad="38100" dist="38100" dir="2700000" algn="tl">
                    <a:srgbClr val="000000">
                      <a:alpha val="43137"/>
                    </a:srgbClr>
                  </a:outerShdw>
                </a:effectLst>
                <a:cs typeface="B Titr" panose="00000700000000000000" pitchFamily="2" charset="-78"/>
              </a:rPr>
              <a:t/>
            </a:r>
            <a:br>
              <a:rPr lang="en-US" sz="1950" dirty="0">
                <a:solidFill>
                  <a:srgbClr val="FF3399"/>
                </a:solidFill>
                <a:effectLst>
                  <a:outerShdw blurRad="38100" dist="38100" dir="2700000" algn="tl">
                    <a:srgbClr val="000000">
                      <a:alpha val="43137"/>
                    </a:srgbClr>
                  </a:outerShdw>
                </a:effectLst>
                <a:cs typeface="B Titr" panose="00000700000000000000" pitchFamily="2" charset="-78"/>
              </a:rPr>
            </a:br>
            <a:endParaRPr lang="fa-IR" sz="1950" dirty="0">
              <a:solidFill>
                <a:srgbClr val="FF3399"/>
              </a:solidFill>
              <a:effectLst>
                <a:outerShdw blurRad="38100" dist="38100" dir="2700000" algn="tl">
                  <a:srgbClr val="000000">
                    <a:alpha val="43137"/>
                  </a:srgbClr>
                </a:outerShdw>
              </a:effectLst>
              <a:cs typeface="B Titr" panose="00000700000000000000" pitchFamily="2" charset="-78"/>
            </a:endParaRPr>
          </a:p>
        </p:txBody>
      </p:sp>
    </p:spTree>
    <p:extLst>
      <p:ext uri="{BB962C8B-B14F-4D97-AF65-F5344CB8AC3E}">
        <p14:creationId xmlns:p14="http://schemas.microsoft.com/office/powerpoint/2010/main" val="253120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6" name="Picture 4" descr="دانلود مجموعه عکس بسم الله الرحمن الرحيم با فرمت png رایگ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715" y="0"/>
            <a:ext cx="7757810" cy="7032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923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1077145" y="1431940"/>
            <a:ext cx="7834621" cy="5016758"/>
          </a:xfrm>
          <a:prstGeom prst="rect">
            <a:avLst/>
          </a:prstGeom>
          <a:noFill/>
          <a:ln w="9525">
            <a:noFill/>
            <a:miter lim="800000"/>
            <a:headEnd/>
            <a:tailEnd/>
          </a:ln>
        </p:spPr>
        <p:txBody>
          <a:bodyPr wrap="square">
            <a:spAutoFit/>
          </a:bodyPr>
          <a:lstStyle/>
          <a:p>
            <a:pPr algn="r" rtl="1">
              <a:lnSpc>
                <a:spcPct val="200000"/>
              </a:lnSpc>
            </a:pPr>
            <a:r>
              <a:rPr lang="fa-IR" sz="2000" b="1" dirty="0" smtClean="0">
                <a:cs typeface="B Nazanin" panose="00000400000000000000" pitchFamily="2" charset="-78"/>
              </a:rPr>
              <a:t>دريافت </a:t>
            </a:r>
            <a:r>
              <a:rPr lang="fa-IR" sz="2000" b="1" dirty="0">
                <a:cs typeface="B Nazanin" panose="00000400000000000000" pitchFamily="2" charset="-78"/>
              </a:rPr>
              <a:t>متعادل چربي، روغن هاي لوبياي سويا، زيتون و کانولا را جايگزين روغن هاي جامد در پخت و پز کنيد. </a:t>
            </a:r>
            <a:endParaRPr lang="en-US" sz="2000" b="1" dirty="0">
              <a:cs typeface="B Nazanin" panose="00000400000000000000" pitchFamily="2" charset="-78"/>
            </a:endParaRPr>
          </a:p>
          <a:p>
            <a:pPr algn="r" rtl="1">
              <a:lnSpc>
                <a:spcPct val="200000"/>
              </a:lnSpc>
            </a:pPr>
            <a:r>
              <a:rPr lang="fa-IR" sz="2000" b="1" dirty="0" smtClean="0">
                <a:cs typeface="B Nazanin" panose="00000400000000000000" pitchFamily="2" charset="-78"/>
              </a:rPr>
              <a:t>پسته</a:t>
            </a:r>
            <a:r>
              <a:rPr lang="fa-IR" sz="2000" b="1" dirty="0">
                <a:cs typeface="B Nazanin" panose="00000400000000000000" pitchFamily="2" charset="-78"/>
              </a:rPr>
              <a:t>، دانه هاي کنجد و جوانه گندم را که بهترين منابع فيتواسترولها هستند، مصرف کنيد. </a:t>
            </a:r>
            <a:endParaRPr lang="en-US" sz="2000" b="1" dirty="0">
              <a:cs typeface="B Nazanin" panose="00000400000000000000" pitchFamily="2" charset="-78"/>
            </a:endParaRPr>
          </a:p>
          <a:p>
            <a:pPr algn="r" rtl="1">
              <a:lnSpc>
                <a:spcPct val="200000"/>
              </a:lnSpc>
            </a:pPr>
            <a:r>
              <a:rPr lang="fa-IR" sz="2000" b="1" dirty="0" smtClean="0">
                <a:cs typeface="B Nazanin" panose="00000400000000000000" pitchFamily="2" charset="-78"/>
              </a:rPr>
              <a:t>منابع </a:t>
            </a:r>
            <a:r>
              <a:rPr lang="fa-IR" sz="2000" b="1" dirty="0">
                <a:cs typeface="B Nazanin" panose="00000400000000000000" pitchFamily="2" charset="-78"/>
              </a:rPr>
              <a:t>امگا-3 نظير انواع ماهي را در هفته استفاده کنيد. </a:t>
            </a:r>
            <a:endParaRPr lang="en-US" sz="2000" b="1" dirty="0">
              <a:cs typeface="B Nazanin" panose="00000400000000000000" pitchFamily="2" charset="-78"/>
            </a:endParaRPr>
          </a:p>
          <a:p>
            <a:pPr algn="r" rtl="1">
              <a:lnSpc>
                <a:spcPct val="200000"/>
              </a:lnSpc>
            </a:pPr>
            <a:r>
              <a:rPr lang="fa-IR" sz="2000" b="1" dirty="0" smtClean="0">
                <a:cs typeface="B Nazanin" panose="00000400000000000000" pitchFamily="2" charset="-78"/>
              </a:rPr>
              <a:t>افزايش </a:t>
            </a:r>
            <a:r>
              <a:rPr lang="fa-IR" sz="2000" b="1" dirty="0">
                <a:cs typeface="B Nazanin" panose="00000400000000000000" pitchFamily="2" charset="-78"/>
              </a:rPr>
              <a:t>دريافت منابع حاوي فولات، ويتامينهاي </a:t>
            </a:r>
            <a:r>
              <a:rPr lang="en-US" sz="2000" b="1" dirty="0">
                <a:cs typeface="B Nazanin" panose="00000400000000000000" pitchFamily="2" charset="-78"/>
              </a:rPr>
              <a:t>B</a:t>
            </a:r>
            <a:r>
              <a:rPr lang="en-US" sz="2000" b="1" baseline="-25000" dirty="0">
                <a:cs typeface="B Nazanin" panose="00000400000000000000" pitchFamily="2" charset="-78"/>
              </a:rPr>
              <a:t>12</a:t>
            </a:r>
            <a:r>
              <a:rPr lang="fa-IR" sz="2000" b="1" dirty="0">
                <a:cs typeface="B Nazanin" panose="00000400000000000000" pitchFamily="2" charset="-78"/>
              </a:rPr>
              <a:t> و </a:t>
            </a:r>
            <a:r>
              <a:rPr lang="en-US" sz="2000" b="1" dirty="0">
                <a:cs typeface="B Nazanin" panose="00000400000000000000" pitchFamily="2" charset="-78"/>
              </a:rPr>
              <a:t>B6</a:t>
            </a:r>
            <a:r>
              <a:rPr lang="fa-IR" sz="2000" b="1" dirty="0">
                <a:cs typeface="B Nazanin" panose="00000400000000000000" pitchFamily="2" charset="-78"/>
              </a:rPr>
              <a:t> جهت سلامت عمومي قلب توصيه مي شود. </a:t>
            </a:r>
            <a:endParaRPr lang="en-US" sz="2000" b="1" dirty="0">
              <a:cs typeface="B Nazanin" panose="00000400000000000000" pitchFamily="2" charset="-78"/>
            </a:endParaRPr>
          </a:p>
          <a:p>
            <a:pPr algn="r" rtl="1">
              <a:lnSpc>
                <a:spcPct val="200000"/>
              </a:lnSpc>
            </a:pPr>
            <a:r>
              <a:rPr lang="fa-IR" sz="2000" b="1" dirty="0" smtClean="0">
                <a:cs typeface="B Nazanin" panose="00000400000000000000" pitchFamily="2" charset="-78"/>
              </a:rPr>
              <a:t>مصرف پروتئین </a:t>
            </a:r>
            <a:r>
              <a:rPr lang="fa-IR" sz="2000" b="1" dirty="0">
                <a:cs typeface="B Nazanin" panose="00000400000000000000" pitchFamily="2" charset="-78"/>
              </a:rPr>
              <a:t>سويا را فراموش نکنيد.</a:t>
            </a:r>
            <a:endParaRPr lang="en-US" sz="2000" b="1" dirty="0">
              <a:cs typeface="B Nazanin" panose="00000400000000000000" pitchFamily="2" charset="-78"/>
            </a:endParaRPr>
          </a:p>
        </p:txBody>
      </p:sp>
      <p:sp>
        <p:nvSpPr>
          <p:cNvPr id="4" name="Title 1"/>
          <p:cNvSpPr txBox="1">
            <a:spLocks/>
          </p:cNvSpPr>
          <p:nvPr/>
        </p:nvSpPr>
        <p:spPr>
          <a:xfrm>
            <a:off x="0" y="894270"/>
            <a:ext cx="8758237" cy="42862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r" rtl="1">
              <a:buNone/>
              <a:defRPr/>
            </a:pPr>
            <a:r>
              <a:rPr lang="fa-IR" sz="1950" dirty="0">
                <a:solidFill>
                  <a:srgbClr val="FF3399"/>
                </a:solidFill>
                <a:effectLst>
                  <a:outerShdw blurRad="38100" dist="38100" dir="2700000" algn="tl">
                    <a:srgbClr val="000000">
                      <a:alpha val="43137"/>
                    </a:srgbClr>
                  </a:outerShdw>
                </a:effectLst>
                <a:cs typeface="B Titr" panose="00000700000000000000" pitchFamily="2" charset="-78"/>
              </a:rPr>
              <a:t>جهت تطابق آسان با رژيم</a:t>
            </a:r>
            <a:r>
              <a:rPr lang="fa-IR" sz="1500" dirty="0">
                <a:solidFill>
                  <a:srgbClr val="FF3399"/>
                </a:solidFill>
                <a:effectLst>
                  <a:outerShdw blurRad="38100" dist="38100" dir="2700000" algn="tl">
                    <a:srgbClr val="000000">
                      <a:alpha val="43137"/>
                    </a:srgbClr>
                  </a:outerShdw>
                </a:effectLst>
                <a:cs typeface="B Titr" panose="00000700000000000000" pitchFamily="2" charset="-78"/>
              </a:rPr>
              <a:t> </a:t>
            </a:r>
            <a:r>
              <a:rPr lang="en-US" sz="675" dirty="0">
                <a:solidFill>
                  <a:srgbClr val="FF3399"/>
                </a:solidFill>
                <a:effectLst>
                  <a:outerShdw blurRad="38100" dist="38100" dir="2700000" algn="tl">
                    <a:srgbClr val="000000">
                      <a:alpha val="43137"/>
                    </a:srgbClr>
                  </a:outerShdw>
                </a:effectLst>
                <a:cs typeface="B Titr" panose="00000700000000000000" pitchFamily="2" charset="-78"/>
              </a:rPr>
              <a:t> </a:t>
            </a:r>
            <a:r>
              <a:rPr lang="en-US" sz="1500" dirty="0">
                <a:solidFill>
                  <a:srgbClr val="FF3399"/>
                </a:solidFill>
                <a:effectLst>
                  <a:outerShdw blurRad="38100" dist="38100" dir="2700000" algn="tl">
                    <a:srgbClr val="000000">
                      <a:alpha val="43137"/>
                    </a:srgbClr>
                  </a:outerShdw>
                </a:effectLst>
                <a:cs typeface="B Titr" panose="00000700000000000000" pitchFamily="2" charset="-78"/>
              </a:rPr>
              <a:t>DASH</a:t>
            </a:r>
            <a:r>
              <a:rPr lang="fa-IR" sz="1950" dirty="0">
                <a:solidFill>
                  <a:srgbClr val="FF3399"/>
                </a:solidFill>
                <a:effectLst>
                  <a:outerShdw blurRad="38100" dist="38100" dir="2700000" algn="tl">
                    <a:srgbClr val="000000">
                      <a:alpha val="43137"/>
                    </a:srgbClr>
                  </a:outerShdw>
                </a:effectLst>
                <a:cs typeface="B Titr" panose="00000700000000000000" pitchFamily="2" charset="-78"/>
              </a:rPr>
              <a:t> لازم است به نکات زير توجه کنيد:</a:t>
            </a:r>
            <a:r>
              <a:rPr lang="en-US" sz="1950" dirty="0">
                <a:solidFill>
                  <a:srgbClr val="FF3399"/>
                </a:solidFill>
                <a:effectLst>
                  <a:outerShdw blurRad="38100" dist="38100" dir="2700000" algn="tl">
                    <a:srgbClr val="000000">
                      <a:alpha val="43137"/>
                    </a:srgbClr>
                  </a:outerShdw>
                </a:effectLst>
                <a:cs typeface="B Titr" panose="00000700000000000000" pitchFamily="2" charset="-78"/>
              </a:rPr>
              <a:t/>
            </a:r>
            <a:br>
              <a:rPr lang="en-US" sz="1950" dirty="0">
                <a:solidFill>
                  <a:srgbClr val="FF3399"/>
                </a:solidFill>
                <a:effectLst>
                  <a:outerShdw blurRad="38100" dist="38100" dir="2700000" algn="tl">
                    <a:srgbClr val="000000">
                      <a:alpha val="43137"/>
                    </a:srgbClr>
                  </a:outerShdw>
                </a:effectLst>
                <a:cs typeface="B Titr" panose="00000700000000000000" pitchFamily="2" charset="-78"/>
              </a:rPr>
            </a:br>
            <a:endParaRPr lang="fa-IR" sz="1950" dirty="0">
              <a:solidFill>
                <a:srgbClr val="FF3399"/>
              </a:solidFill>
              <a:effectLst>
                <a:outerShdw blurRad="38100" dist="38100" dir="2700000" algn="tl">
                  <a:srgbClr val="000000">
                    <a:alpha val="43137"/>
                  </a:srgbClr>
                </a:outerShdw>
              </a:effectLst>
              <a:cs typeface="B Titr" panose="00000700000000000000" pitchFamily="2" charset="-78"/>
            </a:endParaRPr>
          </a:p>
        </p:txBody>
      </p:sp>
    </p:spTree>
    <p:extLst>
      <p:ext uri="{BB962C8B-B14F-4D97-AF65-F5344CB8AC3E}">
        <p14:creationId xmlns:p14="http://schemas.microsoft.com/office/powerpoint/2010/main" val="22866833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solidFill>
                  <a:srgbClr val="FF0000"/>
                </a:solidFill>
                <a:cs typeface="B Titr" panose="00000700000000000000" pitchFamily="2" charset="-78"/>
              </a:rPr>
              <a:t>منیزیم</a:t>
            </a:r>
            <a:endParaRPr lang="en-US" b="1" dirty="0">
              <a:solidFill>
                <a:srgbClr val="FF0000"/>
              </a:solidFill>
              <a:cs typeface="B Titr" panose="00000700000000000000" pitchFamily="2" charset="-78"/>
            </a:endParaRPr>
          </a:p>
        </p:txBody>
      </p:sp>
      <p:sp>
        <p:nvSpPr>
          <p:cNvPr id="3" name="Content Placeholder 2"/>
          <p:cNvSpPr>
            <a:spLocks noGrp="1"/>
          </p:cNvSpPr>
          <p:nvPr>
            <p:ph idx="1"/>
          </p:nvPr>
        </p:nvSpPr>
        <p:spPr>
          <a:xfrm>
            <a:off x="2075676" y="1417638"/>
            <a:ext cx="6944500" cy="4708525"/>
          </a:xfrm>
        </p:spPr>
        <p:txBody>
          <a:bodyPr>
            <a:normAutofit/>
          </a:bodyPr>
          <a:lstStyle/>
          <a:p>
            <a:pPr algn="r" rtl="1">
              <a:lnSpc>
                <a:spcPct val="150000"/>
              </a:lnSpc>
              <a:buFontTx/>
              <a:buNone/>
            </a:pPr>
            <a:r>
              <a:rPr lang="fa-IR" sz="2100" dirty="0">
                <a:cs typeface="B Nazanin" panose="00000400000000000000" pitchFamily="2" charset="-78"/>
              </a:rPr>
              <a:t>يك عنصر </a:t>
            </a:r>
            <a:r>
              <a:rPr lang="fa-IR" sz="2100" u="sng" dirty="0">
                <a:cs typeface="B Nazanin" panose="00000400000000000000" pitchFamily="2" charset="-78"/>
              </a:rPr>
              <a:t>باز دارنده قوي در جهت انقباض عضلات صاف </a:t>
            </a:r>
            <a:r>
              <a:rPr lang="fa-IR" sz="2100" dirty="0">
                <a:cs typeface="B Nazanin" panose="00000400000000000000" pitchFamily="2" charset="-78"/>
              </a:rPr>
              <a:t>رگها بشمار مي رود  از اين رو بعنوان يك </a:t>
            </a:r>
            <a:r>
              <a:rPr lang="fa-IR" sz="2100" u="sng" dirty="0">
                <a:cs typeface="B Nazanin" panose="00000400000000000000" pitchFamily="2" charset="-78"/>
              </a:rPr>
              <a:t>گشاد كننده قلب </a:t>
            </a:r>
            <a:r>
              <a:rPr lang="fa-IR" sz="2100" dirty="0">
                <a:cs typeface="B Nazanin" panose="00000400000000000000" pitchFamily="2" charset="-78"/>
              </a:rPr>
              <a:t>مي تواند در تنظيم فشار خون موثر باشد</a:t>
            </a:r>
          </a:p>
          <a:p>
            <a:pPr algn="r" rtl="1">
              <a:lnSpc>
                <a:spcPct val="150000"/>
              </a:lnSpc>
            </a:pPr>
            <a:r>
              <a:rPr lang="fa-IR" sz="2100" dirty="0">
                <a:cs typeface="B Nazanin" panose="00000400000000000000" pitchFamily="2" charset="-78"/>
              </a:rPr>
              <a:t>منابع:آجیل (بادام، پسته، </a:t>
            </a:r>
            <a:r>
              <a:rPr lang="fa-IR" sz="2100" dirty="0" smtClean="0">
                <a:cs typeface="B Nazanin" panose="00000400000000000000" pitchFamily="2" charset="-78"/>
              </a:rPr>
              <a:t>گردو) </a:t>
            </a:r>
            <a:r>
              <a:rPr lang="fa-IR" sz="2100" dirty="0">
                <a:cs typeface="B Nazanin" panose="00000400000000000000" pitchFamily="2" charset="-78"/>
              </a:rPr>
              <a:t>تخم کدو، بادام زمینی، برگ </a:t>
            </a:r>
            <a:r>
              <a:rPr lang="fa-IR" sz="2100" dirty="0" smtClean="0">
                <a:cs typeface="B Nazanin" panose="00000400000000000000" pitchFamily="2" charset="-78"/>
              </a:rPr>
              <a:t>سب</a:t>
            </a:r>
            <a:r>
              <a:rPr lang="fa-IR" sz="2100" dirty="0">
                <a:cs typeface="B Nazanin" panose="00000400000000000000" pitchFamily="2" charset="-78"/>
              </a:rPr>
              <a:t>ز</a:t>
            </a:r>
            <a:r>
              <a:rPr lang="fa-IR" sz="2100" dirty="0" smtClean="0">
                <a:cs typeface="B Nazanin" panose="00000400000000000000" pitchFamily="2" charset="-78"/>
              </a:rPr>
              <a:t> </a:t>
            </a:r>
            <a:r>
              <a:rPr lang="fa-IR" sz="2100" dirty="0">
                <a:cs typeface="B Nazanin" panose="00000400000000000000" pitchFamily="2" charset="-78"/>
              </a:rPr>
              <a:t>سبزیجات، غلات، گندم، آرد </a:t>
            </a:r>
            <a:r>
              <a:rPr lang="fa-IR" sz="2100" dirty="0" smtClean="0">
                <a:cs typeface="B Nazanin" panose="00000400000000000000" pitchFamily="2" charset="-78"/>
              </a:rPr>
              <a:t>سویا</a:t>
            </a:r>
          </a:p>
          <a:p>
            <a:pPr algn="r" rtl="1">
              <a:lnSpc>
                <a:spcPct val="150000"/>
              </a:lnSpc>
            </a:pPr>
            <a:r>
              <a:rPr lang="fa-IR" sz="2100" dirty="0" smtClean="0">
                <a:cs typeface="B Nazanin" panose="00000400000000000000" pitchFamily="2" charset="-78"/>
              </a:rPr>
              <a:t>منابع </a:t>
            </a:r>
            <a:r>
              <a:rPr lang="fa-IR" sz="2100" dirty="0">
                <a:cs typeface="B Nazanin" panose="00000400000000000000" pitchFamily="2" charset="-78"/>
              </a:rPr>
              <a:t>خوب دیگر برای منیزیم آرد گندم، آرد جو، چغندر سبز، اسفناج، خرده گندم، حبوبات، جودوسر، موز، سیب زمینی (با پوست)، پسته</a:t>
            </a:r>
          </a:p>
          <a:p>
            <a:pPr algn="r" rtl="1">
              <a:lnSpc>
                <a:spcPct val="150000"/>
              </a:lnSpc>
              <a:buNone/>
            </a:pPr>
            <a:endParaRPr lang="fa-IR" sz="2100" b="1" dirty="0">
              <a:cs typeface="B Nazanin" panose="00000400000000000000" pitchFamily="2" charset="-78"/>
            </a:endParaRPr>
          </a:p>
          <a:p>
            <a:pPr algn="r" rtl="1">
              <a:lnSpc>
                <a:spcPct val="150000"/>
              </a:lnSpc>
              <a:buFontTx/>
              <a:buNone/>
            </a:pPr>
            <a:endParaRPr lang="en-US" sz="2100" dirty="0">
              <a:cs typeface="B Nazanin" panose="00000400000000000000" pitchFamily="2" charset="-78"/>
            </a:endParaRPr>
          </a:p>
        </p:txBody>
      </p:sp>
    </p:spTree>
    <p:extLst>
      <p:ext uri="{BB962C8B-B14F-4D97-AF65-F5344CB8AC3E}">
        <p14:creationId xmlns:p14="http://schemas.microsoft.com/office/powerpoint/2010/main" val="1993401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4891" t="14570" r="23508" b="20288"/>
          <a:stretch/>
        </p:blipFill>
        <p:spPr>
          <a:xfrm>
            <a:off x="117020" y="15350"/>
            <a:ext cx="8641125" cy="6817843"/>
          </a:xfrm>
          <a:prstGeom prst="rect">
            <a:avLst/>
          </a:prstGeom>
        </p:spPr>
      </p:pic>
    </p:spTree>
    <p:extLst>
      <p:ext uri="{BB962C8B-B14F-4D97-AF65-F5344CB8AC3E}">
        <p14:creationId xmlns:p14="http://schemas.microsoft.com/office/powerpoint/2010/main" val="30814825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214338"/>
            <a:ext cx="7572428" cy="2301240"/>
          </a:xfrm>
        </p:spPr>
        <p:txBody>
          <a:bodyPr>
            <a:normAutofit fontScale="90000"/>
          </a:bodyPr>
          <a:lstStyle/>
          <a:p>
            <a:pPr rtl="1"/>
            <a:r>
              <a:rPr lang="fa-IR" sz="6000" dirty="0" smtClean="0">
                <a:cs typeface="B Nazanin" pitchFamily="2" charset="-78"/>
              </a:rPr>
              <a:t>دیابت و راه های پیشگیری از آن</a:t>
            </a:r>
            <a:r>
              <a:rPr lang="fa-IR" dirty="0" smtClean="0"/>
              <a:t/>
            </a:r>
            <a:br>
              <a:rPr lang="fa-IR" dirty="0" smtClean="0"/>
            </a:br>
            <a:endParaRPr lang="en-US" dirty="0"/>
          </a:p>
        </p:txBody>
      </p:sp>
      <p:pic>
        <p:nvPicPr>
          <p:cNvPr id="1027" name="Picture 3" descr="C:\Users\Roza\Desktop\pic\not_too_late_prevent_diabetes_pic.jpg"/>
          <p:cNvPicPr>
            <a:picLocks noChangeAspect="1" noChangeArrowheads="1"/>
          </p:cNvPicPr>
          <p:nvPr/>
        </p:nvPicPr>
        <p:blipFill>
          <a:blip r:embed="rId2"/>
          <a:srcRect/>
          <a:stretch>
            <a:fillRect/>
          </a:stretch>
        </p:blipFill>
        <p:spPr bwMode="auto">
          <a:xfrm>
            <a:off x="1928794" y="1785926"/>
            <a:ext cx="5000660" cy="3286149"/>
          </a:xfrm>
          <a:prstGeom prst="rect">
            <a:avLst/>
          </a:prstGeom>
          <a:noFill/>
        </p:spPr>
      </p:pic>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699641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additive="base">
                                        <p:cTn id="11" dur="2000" fill="hold"/>
                                        <p:tgtEl>
                                          <p:spTgt spid="1027"/>
                                        </p:tgtEl>
                                        <p:attrNameLst>
                                          <p:attrName>ppt_x</p:attrName>
                                        </p:attrNameLst>
                                      </p:cBhvr>
                                      <p:tavLst>
                                        <p:tav tm="0">
                                          <p:val>
                                            <p:strVal val="#ppt_x"/>
                                          </p:val>
                                        </p:tav>
                                        <p:tav tm="100000">
                                          <p:val>
                                            <p:strVal val="#ppt_x"/>
                                          </p:val>
                                        </p:tav>
                                      </p:tavLst>
                                    </p:anim>
                                    <p:anim calcmode="lin" valueType="num">
                                      <p:cBhvr additive="base">
                                        <p:cTn id="12" dur="20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8130" y="1010"/>
            <a:ext cx="6316662" cy="1143000"/>
          </a:xfrm>
        </p:spPr>
        <p:txBody>
          <a:bodyPr/>
          <a:lstStyle/>
          <a:p>
            <a:r>
              <a:rPr lang="fa-IR" dirty="0" smtClean="0">
                <a:cs typeface="B Nazanin" pitchFamily="2" charset="-78"/>
              </a:rPr>
              <a:t>انواع دیابت</a:t>
            </a:r>
            <a:endParaRPr lang="en-US" dirty="0">
              <a:cs typeface="B Nazanin" pitchFamily="2" charset="-78"/>
            </a:endParaRPr>
          </a:p>
        </p:txBody>
      </p:sp>
      <p:sp>
        <p:nvSpPr>
          <p:cNvPr id="3" name="Content Placeholder 2"/>
          <p:cNvSpPr>
            <a:spLocks noGrp="1"/>
          </p:cNvSpPr>
          <p:nvPr>
            <p:ph idx="1"/>
          </p:nvPr>
        </p:nvSpPr>
        <p:spPr>
          <a:xfrm>
            <a:off x="501070" y="1157248"/>
            <a:ext cx="8557510" cy="4525963"/>
          </a:xfrm>
        </p:spPr>
        <p:txBody>
          <a:bodyPr>
            <a:normAutofit fontScale="92500"/>
          </a:bodyPr>
          <a:lstStyle/>
          <a:p>
            <a:pPr algn="r" rtl="1">
              <a:lnSpc>
                <a:spcPct val="160000"/>
              </a:lnSpc>
            </a:pPr>
            <a:r>
              <a:rPr lang="fa-IR" dirty="0" smtClean="0">
                <a:cs typeface="B Nazanin" pitchFamily="2" charset="-78"/>
              </a:rPr>
              <a:t>دیابت نوع 1: </a:t>
            </a:r>
            <a:r>
              <a:rPr lang="ar-SA" dirty="0" smtClean="0">
                <a:cs typeface="B Nazanin" pitchFamily="2" charset="-78"/>
              </a:rPr>
              <a:t>در دیابت نوع </a:t>
            </a:r>
            <a:r>
              <a:rPr lang="fa-IR" dirty="0" smtClean="0">
                <a:cs typeface="B Nazanin" pitchFamily="2" charset="-78"/>
              </a:rPr>
              <a:t>۱</a:t>
            </a:r>
            <a:r>
              <a:rPr lang="ar-SA" dirty="0" smtClean="0">
                <a:cs typeface="B Nazanin" pitchFamily="2" charset="-78"/>
              </a:rPr>
              <a:t>، تخریب سلول های بتا در پانکراس (لوزالمعده) منجر به کمبود انسولین در بدن می گردد و به همین دلیل در این گروه تزریق انسولین ضرورت می یابد. این نوع بیشتر در سنین زیر </a:t>
            </a:r>
            <a:r>
              <a:rPr lang="fa-IR" dirty="0" smtClean="0">
                <a:cs typeface="B Nazanin" pitchFamily="2" charset="-78"/>
              </a:rPr>
              <a:t>۳۰</a:t>
            </a:r>
            <a:r>
              <a:rPr lang="ar-SA" dirty="0" smtClean="0">
                <a:cs typeface="B Nazanin" pitchFamily="2" charset="-78"/>
              </a:rPr>
              <a:t> سال و افراد لاغر دیده می شود </a:t>
            </a:r>
            <a:r>
              <a:rPr lang="fa-IR" dirty="0" smtClean="0">
                <a:cs typeface="B Nazanin" pitchFamily="2" charset="-78"/>
              </a:rPr>
              <a:t>.</a:t>
            </a:r>
          </a:p>
          <a:p>
            <a:pPr algn="r" rtl="1">
              <a:lnSpc>
                <a:spcPct val="160000"/>
              </a:lnSpc>
              <a:buNone/>
            </a:pPr>
            <a:r>
              <a:rPr lang="en-US" dirty="0" smtClean="0">
                <a:cs typeface="B Nazanin" pitchFamily="2" charset="-78"/>
              </a:rPr>
              <a:t> </a:t>
            </a:r>
          </a:p>
          <a:p>
            <a:pPr>
              <a:lnSpc>
                <a:spcPct val="160000"/>
              </a:lnSpc>
            </a:pPr>
            <a:r>
              <a:rPr lang="fa-IR" dirty="0" smtClean="0">
                <a:cs typeface="B Nazanin" pitchFamily="2" charset="-78"/>
              </a:rPr>
              <a:t>دیابت نوع 2:</a:t>
            </a:r>
            <a:r>
              <a:rPr lang="ar-SA" dirty="0" smtClean="0">
                <a:cs typeface="B Nazanin" pitchFamily="2" charset="-78"/>
              </a:rPr>
              <a:t>در دیابت نوع </a:t>
            </a:r>
            <a:r>
              <a:rPr lang="fa-IR" dirty="0" smtClean="0">
                <a:cs typeface="B Nazanin" pitchFamily="2" charset="-78"/>
              </a:rPr>
              <a:t>۲</a:t>
            </a:r>
            <a:r>
              <a:rPr lang="ar-SA" dirty="0" smtClean="0">
                <a:cs typeface="B Nazanin" pitchFamily="2" charset="-78"/>
              </a:rPr>
              <a:t>،</a:t>
            </a:r>
            <a:r>
              <a:rPr lang="fa-IR" dirty="0" smtClean="0">
                <a:cs typeface="B Nazanin" pitchFamily="2" charset="-78"/>
              </a:rPr>
              <a:t>یا انسولین به اندازه کافی در بدن تولید نمی شود یا</a:t>
            </a:r>
            <a:r>
              <a:rPr lang="ar-SA" dirty="0" smtClean="0">
                <a:cs typeface="B Nazanin" pitchFamily="2" charset="-78"/>
              </a:rPr>
              <a:t> انسولین در بدن تولید می شود ولی مقاومت به انسولین نیز ایجاد شده و درمان آن اغلب با رژیم غذائی و دارو می باشد</a:t>
            </a:r>
            <a:r>
              <a:rPr lang="fa-IR" dirty="0" smtClean="0">
                <a:cs typeface="B Nazanin" pitchFamily="2" charset="-78"/>
              </a:rPr>
              <a:t>.</a:t>
            </a:r>
            <a:r>
              <a:rPr lang="ar-SA" dirty="0" smtClean="0">
                <a:cs typeface="B Nazanin" pitchFamily="2" charset="-78"/>
              </a:rPr>
              <a:t> این نوع عموماً در جسمانی کم دیده می</a:t>
            </a:r>
            <a:r>
              <a:rPr lang="fa-IR" dirty="0" smtClean="0">
                <a:cs typeface="B Nazanin" pitchFamily="2" charset="-78"/>
              </a:rPr>
              <a:t>‌</a:t>
            </a:r>
            <a:r>
              <a:rPr lang="ar-SA" dirty="0" smtClean="0">
                <a:cs typeface="B Nazanin" pitchFamily="2" charset="-78"/>
              </a:rPr>
              <a:t>شود</a:t>
            </a:r>
            <a:r>
              <a:rPr lang="en-US" dirty="0" smtClean="0">
                <a:cs typeface="B Nazanin" pitchFamily="2" charset="-78"/>
              </a:rPr>
              <a:t>. </a:t>
            </a:r>
            <a:r>
              <a:rPr lang="ar-SA" u="sng" dirty="0">
                <a:cs typeface="B Nazanin" pitchFamily="2" charset="-78"/>
              </a:rPr>
              <a:t>افراد چاق</a:t>
            </a:r>
            <a:r>
              <a:rPr lang="ar-SA" dirty="0">
                <a:cs typeface="B Nazanin" pitchFamily="2" charset="-78"/>
              </a:rPr>
              <a:t>، </a:t>
            </a:r>
            <a:r>
              <a:rPr lang="ar-SA" u="sng" dirty="0">
                <a:cs typeface="B Nazanin" pitchFamily="2" charset="-78"/>
              </a:rPr>
              <a:t>مسن</a:t>
            </a:r>
            <a:r>
              <a:rPr lang="ar-SA" dirty="0">
                <a:cs typeface="B Nazanin" pitchFamily="2" charset="-78"/>
              </a:rPr>
              <a:t>، افرادی که </a:t>
            </a:r>
            <a:r>
              <a:rPr lang="ar-SA" u="sng" dirty="0">
                <a:cs typeface="B Nazanin" pitchFamily="2" charset="-78"/>
              </a:rPr>
              <a:t>سابقه ژنتیکی </a:t>
            </a:r>
            <a:r>
              <a:rPr lang="ar-SA" dirty="0">
                <a:cs typeface="B Nazanin" pitchFamily="2" charset="-78"/>
              </a:rPr>
              <a:t>ابتلا به دیابت یا سابقه ابتلا به </a:t>
            </a:r>
            <a:r>
              <a:rPr lang="ar-SA" u="sng" dirty="0">
                <a:cs typeface="B Nazanin" pitchFamily="2" charset="-78"/>
              </a:rPr>
              <a:t>دیابت دوران بارداری </a:t>
            </a:r>
            <a:r>
              <a:rPr lang="ar-SA" dirty="0">
                <a:cs typeface="B Nazanin" pitchFamily="2" charset="-78"/>
              </a:rPr>
              <a:t>دارند و هم چنین افراد با فعالیت </a:t>
            </a:r>
            <a:endParaRPr lang="en-US" dirty="0" smtClean="0">
              <a:cs typeface="B Nazanin" pitchFamily="2" charset="-78"/>
            </a:endParaRPr>
          </a:p>
          <a:p>
            <a:pPr algn="r" rtl="1">
              <a:lnSpc>
                <a:spcPct val="160000"/>
              </a:lnSpc>
            </a:pPr>
            <a:endParaRPr lang="en-US" dirty="0">
              <a:cs typeface="B Nazanin" pitchFamily="2" charset="-78"/>
            </a:endParaRPr>
          </a:p>
        </p:txBody>
      </p:sp>
    </p:spTree>
    <p:extLst>
      <p:ext uri="{BB962C8B-B14F-4D97-AF65-F5344CB8AC3E}">
        <p14:creationId xmlns:p14="http://schemas.microsoft.com/office/powerpoint/2010/main" val="2551655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0"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par>
                          <p:cTn id="13" fill="hold">
                            <p:stCondLst>
                              <p:cond delay="4000"/>
                            </p:stCondLst>
                            <p:childTnLst>
                              <p:par>
                                <p:cTn id="14" presetID="2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edge">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990600"/>
            <a:ext cx="8115328" cy="5438796"/>
          </a:xfrm>
        </p:spPr>
        <p:txBody>
          <a:bodyPr>
            <a:normAutofit/>
          </a:bodyPr>
          <a:lstStyle/>
          <a:p>
            <a:pPr algn="r" rtl="1"/>
            <a:r>
              <a:rPr lang="ar-SA" dirty="0" smtClean="0">
                <a:cs typeface="B Nazanin" panose="00000400000000000000" pitchFamily="2" charset="-78"/>
              </a:rPr>
              <a:t>بیش از </a:t>
            </a:r>
            <a:r>
              <a:rPr lang="fa-IR" dirty="0" smtClean="0">
                <a:cs typeface="B Nazanin" panose="00000400000000000000" pitchFamily="2" charset="-78"/>
              </a:rPr>
              <a:t>۹۰</a:t>
            </a:r>
            <a:r>
              <a:rPr lang="ar-SA" dirty="0" smtClean="0">
                <a:cs typeface="B Nazanin" panose="00000400000000000000" pitchFamily="2" charset="-78"/>
              </a:rPr>
              <a:t> درصد مبتلایان انواع دیابت را مبتلایان به دیابت نوع </a:t>
            </a:r>
            <a:r>
              <a:rPr lang="fa-IR" dirty="0" smtClean="0">
                <a:cs typeface="B Nazanin" panose="00000400000000000000" pitchFamily="2" charset="-78"/>
              </a:rPr>
              <a:t>۲</a:t>
            </a:r>
            <a:r>
              <a:rPr lang="ar-SA" dirty="0" smtClean="0">
                <a:cs typeface="B Nazanin" panose="00000400000000000000" pitchFamily="2" charset="-78"/>
              </a:rPr>
              <a:t> تشکیل می</a:t>
            </a:r>
            <a:r>
              <a:rPr lang="fa-IR" dirty="0" smtClean="0">
                <a:cs typeface="B Nazanin" panose="00000400000000000000" pitchFamily="2" charset="-78"/>
              </a:rPr>
              <a:t>‌</a:t>
            </a:r>
            <a:r>
              <a:rPr lang="ar-SA" dirty="0" smtClean="0">
                <a:cs typeface="B Nazanin" panose="00000400000000000000" pitchFamily="2" charset="-78"/>
              </a:rPr>
              <a:t>دهند. </a:t>
            </a:r>
            <a:endParaRPr lang="fa-IR" dirty="0" smtClean="0">
              <a:cs typeface="B Nazanin" panose="00000400000000000000" pitchFamily="2" charset="-78"/>
            </a:endParaRPr>
          </a:p>
        </p:txBody>
      </p:sp>
      <p:pic>
        <p:nvPicPr>
          <p:cNvPr id="2051" name="Picture 3" descr="C:\Users\Roza\Desktop\pic\whatis.jpg"/>
          <p:cNvPicPr>
            <a:picLocks noChangeAspect="1" noChangeArrowheads="1"/>
          </p:cNvPicPr>
          <p:nvPr/>
        </p:nvPicPr>
        <p:blipFill>
          <a:blip r:embed="rId2"/>
          <a:srcRect/>
          <a:stretch>
            <a:fillRect/>
          </a:stretch>
        </p:blipFill>
        <p:spPr bwMode="auto">
          <a:xfrm>
            <a:off x="1214414" y="2143116"/>
            <a:ext cx="6643734" cy="4214842"/>
          </a:xfrm>
          <a:prstGeom prst="rect">
            <a:avLst/>
          </a:prstGeom>
          <a:noFill/>
        </p:spPr>
      </p:pic>
    </p:spTree>
    <p:extLst>
      <p:ext uri="{BB962C8B-B14F-4D97-AF65-F5344CB8AC3E}">
        <p14:creationId xmlns:p14="http://schemas.microsoft.com/office/powerpoint/2010/main" val="269398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 fill="hold" nodeType="after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additive="base">
                                        <p:cTn id="12" dur="2000" fill="hold"/>
                                        <p:tgtEl>
                                          <p:spTgt spid="2051"/>
                                        </p:tgtEl>
                                        <p:attrNameLst>
                                          <p:attrName>ppt_x</p:attrName>
                                        </p:attrNameLst>
                                      </p:cBhvr>
                                      <p:tavLst>
                                        <p:tav tm="0">
                                          <p:val>
                                            <p:strVal val="#ppt_x"/>
                                          </p:val>
                                        </p:tav>
                                        <p:tav tm="100000">
                                          <p:val>
                                            <p:strVal val="#ppt_x"/>
                                          </p:val>
                                        </p:tav>
                                      </p:tavLst>
                                    </p:anim>
                                    <p:anim calcmode="lin" valueType="num">
                                      <p:cBhvr additive="base">
                                        <p:cTn id="13" dur="2000" fill="hold"/>
                                        <p:tgtEl>
                                          <p:spTgt spid="20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dirty="0" smtClean="0">
                <a:solidFill>
                  <a:srgbClr val="FF3399"/>
                </a:solidFill>
                <a:cs typeface="B Titr" panose="00000700000000000000" pitchFamily="2" charset="-78"/>
              </a:rPr>
              <a:t>افرادی که بیشتر مستعد دیابت هستند:</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2382916" y="1600200"/>
            <a:ext cx="6637260" cy="5257800"/>
          </a:xfrm>
        </p:spPr>
        <p:txBody>
          <a:bodyPr>
            <a:normAutofit/>
          </a:bodyPr>
          <a:lstStyle/>
          <a:p>
            <a:pPr algn="r" rtl="1">
              <a:lnSpc>
                <a:spcPct val="150000"/>
              </a:lnSpc>
            </a:pPr>
            <a:r>
              <a:rPr lang="ar-SA" dirty="0" smtClean="0">
                <a:cs typeface="B Nazanin" panose="00000400000000000000" pitchFamily="2" charset="-78"/>
              </a:rPr>
              <a:t>سن مساوي ويا بالاتر از 45 سال</a:t>
            </a:r>
            <a:endParaRPr lang="fa-IR" dirty="0" smtClean="0">
              <a:cs typeface="B Nazanin" panose="00000400000000000000" pitchFamily="2" charset="-78"/>
            </a:endParaRPr>
          </a:p>
          <a:p>
            <a:pPr algn="r" rtl="1">
              <a:lnSpc>
                <a:spcPct val="150000"/>
              </a:lnSpc>
            </a:pPr>
            <a:r>
              <a:rPr lang="fa-IR" dirty="0" smtClean="0">
                <a:cs typeface="B Nazanin" panose="00000400000000000000" pitchFamily="2" charset="-78"/>
              </a:rPr>
              <a:t>اضافه وزن و</a:t>
            </a:r>
            <a:r>
              <a:rPr lang="ar-SA" dirty="0" smtClean="0">
                <a:cs typeface="B Nazanin" panose="00000400000000000000" pitchFamily="2" charset="-78"/>
              </a:rPr>
              <a:t>چاقي (شاخص توده بدني بالاتر از </a:t>
            </a:r>
            <a:r>
              <a:rPr lang="fa-IR" dirty="0" smtClean="0">
                <a:cs typeface="B Nazanin" panose="00000400000000000000" pitchFamily="2" charset="-78"/>
              </a:rPr>
              <a:t>25)</a:t>
            </a:r>
          </a:p>
          <a:p>
            <a:pPr algn="r" rtl="1">
              <a:lnSpc>
                <a:spcPct val="150000"/>
              </a:lnSpc>
            </a:pPr>
            <a:r>
              <a:rPr lang="ar-SA" dirty="0" smtClean="0">
                <a:cs typeface="B Nazanin" panose="00000400000000000000" pitchFamily="2" charset="-78"/>
              </a:rPr>
              <a:t>تحرك كم</a:t>
            </a:r>
            <a:endParaRPr lang="fa-IR" dirty="0" smtClean="0">
              <a:cs typeface="B Nazanin" panose="00000400000000000000" pitchFamily="2" charset="-78"/>
            </a:endParaRPr>
          </a:p>
          <a:p>
            <a:pPr algn="r" rtl="1">
              <a:lnSpc>
                <a:spcPct val="150000"/>
              </a:lnSpc>
            </a:pPr>
            <a:r>
              <a:rPr lang="ar-SA" dirty="0" smtClean="0">
                <a:cs typeface="B Nazanin" panose="00000400000000000000" pitchFamily="2" charset="-78"/>
              </a:rPr>
              <a:t>خويشاوند درجه يك مبتلا به ديابت</a:t>
            </a:r>
            <a:endParaRPr lang="fa-IR" dirty="0" smtClean="0">
              <a:cs typeface="B Nazanin" panose="00000400000000000000" pitchFamily="2" charset="-78"/>
            </a:endParaRPr>
          </a:p>
          <a:p>
            <a:pPr algn="r" rtl="1">
              <a:lnSpc>
                <a:spcPct val="150000"/>
              </a:lnSpc>
            </a:pPr>
            <a:r>
              <a:rPr lang="ar-SA" dirty="0" smtClean="0">
                <a:cs typeface="B Nazanin" panose="00000400000000000000" pitchFamily="2" charset="-78"/>
              </a:rPr>
              <a:t>فشار خون بالا(مساوي ويا بيشتر از 90/140</a:t>
            </a:r>
            <a:r>
              <a:rPr lang="fa-IR" dirty="0" smtClean="0">
                <a:cs typeface="B Nazanin" panose="00000400000000000000" pitchFamily="2" charset="-78"/>
              </a:rPr>
              <a:t>)</a:t>
            </a:r>
          </a:p>
          <a:p>
            <a:pPr algn="r" rtl="1">
              <a:lnSpc>
                <a:spcPct val="150000"/>
              </a:lnSpc>
            </a:pPr>
            <a:r>
              <a:rPr lang="ar-SA" dirty="0" smtClean="0">
                <a:cs typeface="B Nazanin" panose="00000400000000000000" pitchFamily="2" charset="-78"/>
              </a:rPr>
              <a:t>كلسترول خوب</a:t>
            </a:r>
            <a:r>
              <a:rPr lang="en-US" dirty="0" smtClean="0">
                <a:cs typeface="B Nazanin" panose="00000400000000000000" pitchFamily="2" charset="-78"/>
              </a:rPr>
              <a:t>(HDL) </a:t>
            </a:r>
            <a:r>
              <a:rPr lang="ar-SA" dirty="0" smtClean="0">
                <a:cs typeface="B Nazanin" panose="00000400000000000000" pitchFamily="2" charset="-78"/>
              </a:rPr>
              <a:t>مساوي ويا كمتر از </a:t>
            </a:r>
            <a:r>
              <a:rPr lang="en-US" dirty="0" smtClean="0">
                <a:cs typeface="B Nazanin" panose="00000400000000000000" pitchFamily="2" charset="-78"/>
              </a:rPr>
              <a:t>50mg/dl </a:t>
            </a:r>
            <a:endParaRPr lang="fa-IR" dirty="0" smtClean="0">
              <a:cs typeface="B Nazanin" panose="00000400000000000000" pitchFamily="2" charset="-78"/>
            </a:endParaRPr>
          </a:p>
          <a:p>
            <a:pPr algn="r" rtl="1">
              <a:lnSpc>
                <a:spcPct val="150000"/>
              </a:lnSpc>
            </a:pPr>
            <a:r>
              <a:rPr lang="ar-SA" dirty="0" smtClean="0">
                <a:cs typeface="B Nazanin" panose="00000400000000000000" pitchFamily="2" charset="-78"/>
              </a:rPr>
              <a:t>چربي تري</a:t>
            </a:r>
            <a:r>
              <a:rPr lang="fa-IR" dirty="0" smtClean="0">
                <a:cs typeface="B Nazanin" panose="00000400000000000000" pitchFamily="2" charset="-78"/>
              </a:rPr>
              <a:t> </a:t>
            </a:r>
            <a:r>
              <a:rPr lang="ar-SA" dirty="0" smtClean="0">
                <a:cs typeface="B Nazanin" panose="00000400000000000000" pitchFamily="2" charset="-78"/>
              </a:rPr>
              <a:t>گليسيريد مساوي ويا بالاتر از </a:t>
            </a:r>
            <a:r>
              <a:rPr lang="en-US" dirty="0" smtClean="0">
                <a:cs typeface="B Nazanin" panose="00000400000000000000" pitchFamily="2" charset="-78"/>
              </a:rPr>
              <a:t>150mg/dl</a:t>
            </a:r>
            <a:endParaRPr lang="fa-IR" dirty="0" smtClean="0">
              <a:cs typeface="B Nazanin" panose="00000400000000000000" pitchFamily="2" charset="-78"/>
            </a:endParaRPr>
          </a:p>
          <a:p>
            <a:pPr algn="r" rtl="1">
              <a:lnSpc>
                <a:spcPct val="150000"/>
              </a:lnSpc>
            </a:pPr>
            <a:r>
              <a:rPr lang="ar-SA" dirty="0" smtClean="0">
                <a:cs typeface="B Nazanin" panose="00000400000000000000" pitchFamily="2" charset="-78"/>
              </a:rPr>
              <a:t>سابقه بيماري عروقي</a:t>
            </a:r>
            <a:endParaRPr lang="en-US" dirty="0">
              <a:cs typeface="B Nazanin" panose="00000400000000000000" pitchFamily="2" charset="-78"/>
            </a:endParaRPr>
          </a:p>
        </p:txBody>
      </p:sp>
    </p:spTree>
    <p:extLst>
      <p:ext uri="{BB962C8B-B14F-4D97-AF65-F5344CB8AC3E}">
        <p14:creationId xmlns:p14="http://schemas.microsoft.com/office/powerpoint/2010/main" val="206570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9"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3"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2000"/>
                                        <p:tgtEl>
                                          <p:spTgt spid="3">
                                            <p:txEl>
                                              <p:pRg st="0" end="0"/>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2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8" dur="2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2000"/>
                                        <p:tgtEl>
                                          <p:spTgt spid="3">
                                            <p:txEl>
                                              <p:pRg st="1" end="1"/>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3" dur="2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4" dur="2000"/>
                                        <p:tgtEl>
                                          <p:spTgt spid="3">
                                            <p:txEl>
                                              <p:pRg st="2" end="2"/>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2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8" dur="2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9" dur="2000"/>
                                        <p:tgtEl>
                                          <p:spTgt spid="3">
                                            <p:txEl>
                                              <p:pRg st="3" end="3"/>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p:cTn id="32" dur="2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3" dur="2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4" dur="2000"/>
                                        <p:tgtEl>
                                          <p:spTgt spid="3">
                                            <p:txEl>
                                              <p:pRg st="4" end="4"/>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2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8" dur="2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9" dur="2000"/>
                                        <p:tgtEl>
                                          <p:spTgt spid="3">
                                            <p:txEl>
                                              <p:pRg st="5" end="5"/>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2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3" dur="2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4" dur="2000"/>
                                        <p:tgtEl>
                                          <p:spTgt spid="3">
                                            <p:txEl>
                                              <p:pRg st="6" end="6"/>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p:cTn id="47" dur="2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48" dur="2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9"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804" y="71414"/>
            <a:ext cx="8229600" cy="1143000"/>
          </a:xfrm>
        </p:spPr>
        <p:txBody>
          <a:bodyPr>
            <a:normAutofit/>
          </a:bodyPr>
          <a:lstStyle/>
          <a:p>
            <a:pPr algn="ctr"/>
            <a:r>
              <a:rPr lang="fa-IR" sz="5400" dirty="0" smtClean="0">
                <a:solidFill>
                  <a:srgbClr val="FF3399"/>
                </a:solidFill>
                <a:cs typeface="B Titr" panose="00000700000000000000" pitchFamily="2" charset="-78"/>
              </a:rPr>
              <a:t>توصیه ها</a:t>
            </a:r>
            <a:endParaRPr lang="en-US" sz="5400" dirty="0">
              <a:solidFill>
                <a:srgbClr val="FF3399"/>
              </a:solidFill>
              <a:cs typeface="B Titr" panose="00000700000000000000" pitchFamily="2" charset="-78"/>
            </a:endParaRPr>
          </a:p>
        </p:txBody>
      </p:sp>
      <p:sp>
        <p:nvSpPr>
          <p:cNvPr id="3" name="Content Placeholder 2"/>
          <p:cNvSpPr>
            <a:spLocks noGrp="1"/>
          </p:cNvSpPr>
          <p:nvPr>
            <p:ph idx="1"/>
          </p:nvPr>
        </p:nvSpPr>
        <p:spPr>
          <a:xfrm>
            <a:off x="3957520" y="1357298"/>
            <a:ext cx="4653080" cy="4709160"/>
          </a:xfrm>
        </p:spPr>
        <p:txBody>
          <a:bodyPr/>
          <a:lstStyle/>
          <a:p>
            <a:pPr algn="r" rtl="1"/>
            <a:r>
              <a:rPr lang="fa-IR" dirty="0" smtClean="0">
                <a:cs typeface="B Nazanin" panose="00000400000000000000" pitchFamily="2" charset="-78"/>
              </a:rPr>
              <a:t>افزایش فعالیت های فیزیکی</a:t>
            </a:r>
          </a:p>
          <a:p>
            <a:pPr algn="r" rtl="1"/>
            <a:r>
              <a:rPr lang="fa-IR" dirty="0" smtClean="0">
                <a:cs typeface="B Nazanin" panose="00000400000000000000" pitchFamily="2" charset="-78"/>
              </a:rPr>
              <a:t>دریافت میزان فیبر بیشتر</a:t>
            </a:r>
          </a:p>
          <a:p>
            <a:pPr algn="r" rtl="1"/>
            <a:r>
              <a:rPr lang="fa-IR" dirty="0" smtClean="0">
                <a:cs typeface="B Nazanin" panose="00000400000000000000" pitchFamily="2" charset="-78"/>
              </a:rPr>
              <a:t>استفاده بیشتر از غلات سبوس دار </a:t>
            </a:r>
            <a:endParaRPr lang="en-US" dirty="0" smtClean="0">
              <a:cs typeface="B Nazanin" panose="00000400000000000000" pitchFamily="2" charset="-78"/>
            </a:endParaRPr>
          </a:p>
          <a:p>
            <a:pPr algn="r" rtl="1"/>
            <a:r>
              <a:rPr lang="fa-IR" dirty="0" smtClean="0">
                <a:cs typeface="B Nazanin" panose="00000400000000000000" pitchFamily="2" charset="-78"/>
              </a:rPr>
              <a:t>کاهش وزن</a:t>
            </a:r>
          </a:p>
          <a:p>
            <a:pPr algn="r" rtl="1"/>
            <a:r>
              <a:rPr lang="fa-IR" dirty="0" smtClean="0">
                <a:cs typeface="B Nazanin" panose="00000400000000000000" pitchFamily="2" charset="-78"/>
              </a:rPr>
              <a:t>گرایش به سمت رژیم های غذایی سالم تر</a:t>
            </a:r>
            <a:endParaRPr lang="en-US" dirty="0" smtClean="0">
              <a:cs typeface="B Nazanin" panose="00000400000000000000" pitchFamily="2" charset="-78"/>
            </a:endParaRPr>
          </a:p>
          <a:p>
            <a:pPr algn="r" rtl="1"/>
            <a:r>
              <a:rPr lang="fa-IR" dirty="0" smtClean="0">
                <a:cs typeface="B Nazanin" panose="00000400000000000000" pitchFamily="2" charset="-78"/>
              </a:rPr>
              <a:t>ترک سیگار</a:t>
            </a:r>
            <a:endParaRPr lang="en-US" dirty="0">
              <a:cs typeface="B Nazanin" panose="00000400000000000000" pitchFamily="2" charset="-78"/>
            </a:endParaRPr>
          </a:p>
        </p:txBody>
      </p:sp>
      <p:pic>
        <p:nvPicPr>
          <p:cNvPr id="3074" name="Picture 2" descr="C:\Users\Roza\Desktop\pic\diabet.jpg"/>
          <p:cNvPicPr>
            <a:picLocks noChangeAspect="1" noChangeArrowheads="1"/>
          </p:cNvPicPr>
          <p:nvPr/>
        </p:nvPicPr>
        <p:blipFill>
          <a:blip r:embed="rId2"/>
          <a:srcRect/>
          <a:stretch>
            <a:fillRect/>
          </a:stretch>
        </p:blipFill>
        <p:spPr bwMode="auto">
          <a:xfrm>
            <a:off x="18728" y="1797353"/>
            <a:ext cx="3829050" cy="3829050"/>
          </a:xfrm>
          <a:prstGeom prst="rect">
            <a:avLst/>
          </a:prstGeom>
          <a:noFill/>
        </p:spPr>
      </p:pic>
    </p:spTree>
    <p:extLst>
      <p:ext uri="{BB962C8B-B14F-4D97-AF65-F5344CB8AC3E}">
        <p14:creationId xmlns:p14="http://schemas.microsoft.com/office/powerpoint/2010/main" val="254302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2" presetClass="entr" presetSubtype="4"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2000"/>
                                        <p:tgtEl>
                                          <p:spTgt spid="3">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lide(fromBottom)">
                                      <p:cBhvr>
                                        <p:cTn id="15" dur="2000"/>
                                        <p:tgtEl>
                                          <p:spTgt spid="3">
                                            <p:txEl>
                                              <p:pRg st="1" end="1"/>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2000"/>
                                        <p:tgtEl>
                                          <p:spTgt spid="3">
                                            <p:txEl>
                                              <p:pRg st="2" end="2"/>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slide(fromBottom)">
                                      <p:cBhvr>
                                        <p:cTn id="21" dur="2000"/>
                                        <p:tgtEl>
                                          <p:spTgt spid="3">
                                            <p:txEl>
                                              <p:pRg st="3" end="3"/>
                                            </p:txEl>
                                          </p:spTgt>
                                        </p:tgtEl>
                                      </p:cBhvr>
                                    </p:animEffect>
                                  </p:childTnLst>
                                </p:cTn>
                              </p:par>
                              <p:par>
                                <p:cTn id="22" presetID="1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slide(fromBottom)">
                                      <p:cBhvr>
                                        <p:cTn id="24" dur="2000"/>
                                        <p:tgtEl>
                                          <p:spTgt spid="3">
                                            <p:txEl>
                                              <p:pRg st="4" end="4"/>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lide(fromBottom)">
                                      <p:cBhvr>
                                        <p:cTn id="27" dur="2000"/>
                                        <p:tgtEl>
                                          <p:spTgt spid="3">
                                            <p:txEl>
                                              <p:pRg st="5" end="5"/>
                                            </p:txEl>
                                          </p:spTgt>
                                        </p:tgtEl>
                                      </p:cBhvr>
                                    </p:animEffect>
                                  </p:childTnLst>
                                </p:cTn>
                              </p:par>
                            </p:childTnLst>
                          </p:cTn>
                        </p:par>
                        <p:par>
                          <p:cTn id="28" fill="hold">
                            <p:stCondLst>
                              <p:cond delay="4000"/>
                            </p:stCondLst>
                            <p:childTnLst>
                              <p:par>
                                <p:cTn id="29" presetID="20" presetClass="entr" presetSubtype="0" fill="hold" nodeType="afterEffect">
                                  <p:stCondLst>
                                    <p:cond delay="0"/>
                                  </p:stCondLst>
                                  <p:childTnLst>
                                    <p:set>
                                      <p:cBhvr>
                                        <p:cTn id="30" dur="1" fill="hold">
                                          <p:stCondLst>
                                            <p:cond delay="0"/>
                                          </p:stCondLst>
                                        </p:cTn>
                                        <p:tgtEl>
                                          <p:spTgt spid="3074"/>
                                        </p:tgtEl>
                                        <p:attrNameLst>
                                          <p:attrName>style.visibility</p:attrName>
                                        </p:attrNameLst>
                                      </p:cBhvr>
                                      <p:to>
                                        <p:strVal val="visible"/>
                                      </p:to>
                                    </p:set>
                                    <p:animEffect transition="in" filter="wedge">
                                      <p:cBhvr>
                                        <p:cTn id="31"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475" y="241385"/>
            <a:ext cx="8229600" cy="921720"/>
          </a:xfrm>
        </p:spPr>
        <p:txBody>
          <a:bodyPr>
            <a:normAutofit/>
          </a:bodyPr>
          <a:lstStyle/>
          <a:p>
            <a:pPr algn="ctr" rtl="1"/>
            <a:r>
              <a:rPr lang="fa-IR" sz="4400" dirty="0" smtClean="0">
                <a:solidFill>
                  <a:srgbClr val="FF3399"/>
                </a:solidFill>
                <a:cs typeface="B Titr" panose="00000700000000000000" pitchFamily="2" charset="-78"/>
              </a:rPr>
              <a:t>افزایش فعالیت های فیزیکی</a:t>
            </a:r>
            <a:endParaRPr lang="en-US" sz="4400" dirty="0">
              <a:solidFill>
                <a:srgbClr val="FF3399"/>
              </a:solidFill>
              <a:cs typeface="B Titr" panose="00000700000000000000" pitchFamily="2" charset="-78"/>
            </a:endParaRPr>
          </a:p>
        </p:txBody>
      </p:sp>
      <p:sp>
        <p:nvSpPr>
          <p:cNvPr id="3" name="Content Placeholder 2"/>
          <p:cNvSpPr>
            <a:spLocks noGrp="1"/>
          </p:cNvSpPr>
          <p:nvPr>
            <p:ph idx="1"/>
          </p:nvPr>
        </p:nvSpPr>
        <p:spPr>
          <a:xfrm>
            <a:off x="2928223" y="1623965"/>
            <a:ext cx="6215777" cy="4800600"/>
          </a:xfrm>
        </p:spPr>
        <p:txBody>
          <a:bodyPr>
            <a:normAutofit fontScale="92500" lnSpcReduction="20000"/>
          </a:bodyPr>
          <a:lstStyle/>
          <a:p>
            <a:pPr rtl="1">
              <a:lnSpc>
                <a:spcPct val="150000"/>
              </a:lnSpc>
            </a:pPr>
            <a:r>
              <a:rPr lang="ar-SA" sz="2400" dirty="0" smtClean="0">
                <a:cs typeface="B Nazanin" panose="00000400000000000000" pitchFamily="2" charset="-78"/>
              </a:rPr>
              <a:t>ارتباط نزدیکی بین ورزش و دیابت وجود دارد، ورزش بیشتر خطر ابتلا به دیابت را کاهش می دهد. آنهایی که</a:t>
            </a:r>
            <a:r>
              <a:rPr lang="ar-SA" sz="2400" u="sng" dirty="0" smtClean="0">
                <a:cs typeface="B Nazanin" panose="00000400000000000000" pitchFamily="2" charset="-78"/>
              </a:rPr>
              <a:t> </a:t>
            </a:r>
            <a:r>
              <a:rPr lang="fa-IR" sz="2400" u="sng" dirty="0" smtClean="0">
                <a:cs typeface="B Nazanin" panose="00000400000000000000" pitchFamily="2" charset="-78"/>
              </a:rPr>
              <a:t>۷</a:t>
            </a:r>
            <a:r>
              <a:rPr lang="ar-SA" sz="2400" u="sng" dirty="0" smtClean="0">
                <a:cs typeface="B Nazanin" panose="00000400000000000000" pitchFamily="2" charset="-78"/>
              </a:rPr>
              <a:t> ساعت </a:t>
            </a:r>
            <a:r>
              <a:rPr lang="ar-SA" sz="2400" dirty="0" smtClean="0">
                <a:cs typeface="B Nazanin" panose="00000400000000000000" pitchFamily="2" charset="-78"/>
              </a:rPr>
              <a:t>یا بیشتر در هفته ورزش می کنند </a:t>
            </a:r>
            <a:r>
              <a:rPr lang="fa-IR" sz="2400" u="sng" dirty="0" smtClean="0">
                <a:cs typeface="B Nazanin" panose="00000400000000000000" pitchFamily="2" charset="-78"/>
              </a:rPr>
              <a:t>۲۹</a:t>
            </a:r>
            <a:r>
              <a:rPr lang="ar-SA" sz="2400" u="sng" dirty="0" smtClean="0">
                <a:cs typeface="B Nazanin" panose="00000400000000000000" pitchFamily="2" charset="-78"/>
              </a:rPr>
              <a:t> درصد </a:t>
            </a:r>
            <a:r>
              <a:rPr lang="ar-SA" sz="2400" dirty="0" smtClean="0">
                <a:cs typeface="B Nazanin" panose="00000400000000000000" pitchFamily="2" charset="-78"/>
              </a:rPr>
              <a:t>خطر ابتلای کمتری نسبت به کسانی که یا ورزش نمی کنند یا کمتر از </a:t>
            </a:r>
            <a:r>
              <a:rPr lang="fa-IR" sz="2400" dirty="0" smtClean="0">
                <a:cs typeface="B Nazanin" panose="00000400000000000000" pitchFamily="2" charset="-78"/>
              </a:rPr>
              <a:t>۳۰</a:t>
            </a:r>
            <a:r>
              <a:rPr lang="ar-SA" sz="2400" dirty="0" smtClean="0">
                <a:cs typeface="B Nazanin" panose="00000400000000000000" pitchFamily="2" charset="-78"/>
              </a:rPr>
              <a:t> دقیقه در هفته ورزش می کنند دارند</a:t>
            </a:r>
            <a:r>
              <a:rPr lang="en-US" sz="2400" dirty="0" smtClean="0">
                <a:cs typeface="B Nazanin" panose="00000400000000000000" pitchFamily="2" charset="-78"/>
              </a:rPr>
              <a:t>. </a:t>
            </a:r>
            <a:endParaRPr lang="fa-IR" sz="2400" dirty="0" smtClean="0">
              <a:cs typeface="B Nazanin" panose="00000400000000000000" pitchFamily="2" charset="-78"/>
            </a:endParaRPr>
          </a:p>
          <a:p>
            <a:pPr rtl="1">
              <a:lnSpc>
                <a:spcPct val="150000"/>
              </a:lnSpc>
            </a:pPr>
            <a:r>
              <a:rPr lang="fa-IR" sz="2400" dirty="0" smtClean="0">
                <a:cs typeface="B Nazanin" panose="00000400000000000000" pitchFamily="2" charset="-78"/>
              </a:rPr>
              <a:t> یک فعالیت فیزیکی منظم دارای امتیاز های بسیاری است که اولین  امتیاز آن کمک به کاهش وزن شماست. اما چه کاهش وزن پیدا کنید و چه نکنید فعاليت قند خون شما را پایین می آورد و میزان حساسیت بدن به  انسولین را افزايش مي دهد بنابراين ميزان</a:t>
            </a:r>
          </a:p>
          <a:p>
            <a:pPr rtl="1">
              <a:lnSpc>
                <a:spcPct val="150000"/>
              </a:lnSpc>
              <a:buNone/>
            </a:pPr>
            <a:r>
              <a:rPr lang="fa-IR" sz="2400" dirty="0" smtClean="0">
                <a:cs typeface="B Nazanin" panose="00000400000000000000" pitchFamily="2" charset="-78"/>
              </a:rPr>
              <a:t>    قند خون در سطح نرمال باقی می ماند.</a:t>
            </a:r>
          </a:p>
          <a:p>
            <a:pPr rtl="1">
              <a:lnSpc>
                <a:spcPct val="150000"/>
              </a:lnSpc>
              <a:buNone/>
            </a:pPr>
            <a:endParaRPr lang="en-US" sz="2400" dirty="0" smtClean="0">
              <a:cs typeface="B Nazanin" panose="00000400000000000000" pitchFamily="2" charset="-78"/>
            </a:endParaRPr>
          </a:p>
          <a:p>
            <a:pPr rtl="1">
              <a:lnSpc>
                <a:spcPct val="150000"/>
              </a:lnSpc>
              <a:buNone/>
            </a:pPr>
            <a:endParaRPr lang="en-US" sz="2400" dirty="0" smtClean="0">
              <a:cs typeface="B Nazanin" panose="00000400000000000000" pitchFamily="2" charset="-78"/>
            </a:endParaRPr>
          </a:p>
          <a:p>
            <a:pPr rtl="1">
              <a:lnSpc>
                <a:spcPct val="150000"/>
              </a:lnSpc>
              <a:buNone/>
            </a:pPr>
            <a:endParaRPr lang="en-US" sz="2400" dirty="0">
              <a:cs typeface="B Nazanin" panose="00000400000000000000" pitchFamily="2" charset="-78"/>
            </a:endParaRPr>
          </a:p>
        </p:txBody>
      </p:sp>
      <p:pic>
        <p:nvPicPr>
          <p:cNvPr id="1026" name="Picture 2" descr="C:\Users\Roza\Desktop\pic\1114712717218381207120994102195192291164.jpg"/>
          <p:cNvPicPr>
            <a:picLocks noChangeAspect="1" noChangeArrowheads="1"/>
          </p:cNvPicPr>
          <p:nvPr/>
        </p:nvPicPr>
        <p:blipFill>
          <a:blip r:embed="rId2"/>
          <a:srcRect/>
          <a:stretch>
            <a:fillRect/>
          </a:stretch>
        </p:blipFill>
        <p:spPr bwMode="auto">
          <a:xfrm>
            <a:off x="0" y="2929735"/>
            <a:ext cx="2643206" cy="2000250"/>
          </a:xfrm>
          <a:prstGeom prst="rect">
            <a:avLst/>
          </a:prstGeom>
          <a:noFill/>
        </p:spPr>
      </p:pic>
    </p:spTree>
    <p:extLst>
      <p:ext uri="{BB962C8B-B14F-4D97-AF65-F5344CB8AC3E}">
        <p14:creationId xmlns:p14="http://schemas.microsoft.com/office/powerpoint/2010/main" val="758226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2" presetClass="entr" presetSubtype="4"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2000"/>
                                        <p:tgtEl>
                                          <p:spTgt spid="3">
                                            <p:txEl>
                                              <p:pRg st="0" end="0"/>
                                            </p:txEl>
                                          </p:spTgt>
                                        </p:tgtEl>
                                      </p:cBhvr>
                                    </p:animEffect>
                                  </p:childTnLst>
                                </p:cTn>
                              </p:par>
                            </p:childTnLst>
                          </p:cTn>
                        </p:par>
                        <p:par>
                          <p:cTn id="13" fill="hold">
                            <p:stCondLst>
                              <p:cond delay="4000"/>
                            </p:stCondLst>
                            <p:childTnLst>
                              <p:par>
                                <p:cTn id="14" presetID="12" presetClass="entr" presetSubtype="4"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lide(fromBottom)">
                                      <p:cBhvr>
                                        <p:cTn id="16" dur="2000"/>
                                        <p:tgtEl>
                                          <p:spTgt spid="3">
                                            <p:txEl>
                                              <p:pRg st="1" end="1"/>
                                            </p:txEl>
                                          </p:spTgt>
                                        </p:tgtEl>
                                      </p:cBhvr>
                                    </p:animEffect>
                                  </p:childTnLst>
                                </p:cTn>
                              </p:par>
                            </p:childTnLst>
                          </p:cTn>
                        </p:par>
                        <p:par>
                          <p:cTn id="17" fill="hold">
                            <p:stCondLst>
                              <p:cond delay="6000"/>
                            </p:stCondLst>
                            <p:childTnLst>
                              <p:par>
                                <p:cTn id="18" presetID="12" presetClass="entr" presetSubtype="4"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slide(fromBottom)">
                                      <p:cBhvr>
                                        <p:cTn id="20" dur="2000"/>
                                        <p:tgtEl>
                                          <p:spTgt spid="3">
                                            <p:txEl>
                                              <p:pRg st="2" end="2"/>
                                            </p:txEl>
                                          </p:spTgt>
                                        </p:tgtEl>
                                      </p:cBhvr>
                                    </p:animEffect>
                                  </p:childTnLst>
                                </p:cTn>
                              </p:par>
                            </p:childTnLst>
                          </p:cTn>
                        </p:par>
                        <p:par>
                          <p:cTn id="21" fill="hold">
                            <p:stCondLst>
                              <p:cond delay="8000"/>
                            </p:stCondLst>
                            <p:childTnLst>
                              <p:par>
                                <p:cTn id="22" presetID="7" presetClass="entr" presetSubtype="4" fill="hold" nodeType="afterEffect">
                                  <p:stCondLst>
                                    <p:cond delay="0"/>
                                  </p:stCondLst>
                                  <p:childTnLst>
                                    <p:set>
                                      <p:cBhvr>
                                        <p:cTn id="23" dur="1" fill="hold">
                                          <p:stCondLst>
                                            <p:cond delay="0"/>
                                          </p:stCondLst>
                                        </p:cTn>
                                        <p:tgtEl>
                                          <p:spTgt spid="1026"/>
                                        </p:tgtEl>
                                        <p:attrNameLst>
                                          <p:attrName>style.visibility</p:attrName>
                                        </p:attrNameLst>
                                      </p:cBhvr>
                                      <p:to>
                                        <p:strVal val="visible"/>
                                      </p:to>
                                    </p:set>
                                    <p:anim calcmode="lin" valueType="num">
                                      <p:cBhvr additive="base">
                                        <p:cTn id="24" dur="2000" fill="hold"/>
                                        <p:tgtEl>
                                          <p:spTgt spid="1026"/>
                                        </p:tgtEl>
                                        <p:attrNameLst>
                                          <p:attrName>ppt_x</p:attrName>
                                        </p:attrNameLst>
                                      </p:cBhvr>
                                      <p:tavLst>
                                        <p:tav tm="0">
                                          <p:val>
                                            <p:strVal val="#ppt_x"/>
                                          </p:val>
                                        </p:tav>
                                        <p:tav tm="100000">
                                          <p:val>
                                            <p:strVal val="#ppt_x"/>
                                          </p:val>
                                        </p:tav>
                                      </p:tavLst>
                                    </p:anim>
                                    <p:anim calcmode="lin" valueType="num">
                                      <p:cBhvr additive="base">
                                        <p:cTn id="25"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pPr algn="r" rtl="1"/>
            <a:r>
              <a:rPr lang="fa-IR" sz="4400" dirty="0" smtClean="0">
                <a:solidFill>
                  <a:srgbClr val="FF3399"/>
                </a:solidFill>
                <a:cs typeface="B Titr" panose="00000700000000000000" pitchFamily="2" charset="-78"/>
              </a:rPr>
              <a:t>دریافت میزان فیبر بیشتر</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304800" y="1428736"/>
            <a:ext cx="8382000" cy="2900370"/>
          </a:xfrm>
        </p:spPr>
        <p:txBody>
          <a:bodyPr/>
          <a:lstStyle/>
          <a:p>
            <a:pPr algn="r" rtl="1">
              <a:lnSpc>
                <a:spcPct val="150000"/>
              </a:lnSpc>
            </a:pPr>
            <a:r>
              <a:rPr lang="fa-IR" sz="2400" dirty="0" smtClean="0">
                <a:cs typeface="B Nazanin" panose="00000400000000000000" pitchFamily="2" charset="-78"/>
              </a:rPr>
              <a:t>فیبر قادر است خطر ابتلا به قند خون را با كمك به کنترل قند خون  کاهش دهد.</a:t>
            </a:r>
            <a:endParaRPr lang="en-US" sz="2400" dirty="0" smtClean="0">
              <a:cs typeface="B Nazanin" panose="00000400000000000000" pitchFamily="2" charset="-78"/>
            </a:endParaRPr>
          </a:p>
          <a:p>
            <a:pPr algn="r" rtl="1">
              <a:lnSpc>
                <a:spcPct val="150000"/>
              </a:lnSpc>
            </a:pPr>
            <a:r>
              <a:rPr lang="fa-IR" sz="2400" dirty="0" smtClean="0">
                <a:cs typeface="B Nazanin" panose="00000400000000000000" pitchFamily="2" charset="-78"/>
              </a:rPr>
              <a:t> مواد حاوی فیبر قادرند با کمک به احساس سیری باعث کاهش وزن شما شوند. غذا ها و خوراکی های حاوی فیبر بالا عبارتند از :میوه ها ، سبزی ها ، لوبیا ، غلات سبوس دار ، گردو ، آجیل و....</a:t>
            </a:r>
            <a:endParaRPr lang="en-US" sz="2400" dirty="0" smtClean="0">
              <a:cs typeface="B Nazanin" panose="00000400000000000000" pitchFamily="2" charset="-78"/>
            </a:endParaRPr>
          </a:p>
          <a:p>
            <a:pPr algn="r" rtl="1">
              <a:lnSpc>
                <a:spcPct val="150000"/>
              </a:lnSpc>
            </a:pPr>
            <a:endParaRPr lang="en-US" dirty="0">
              <a:cs typeface="B Nazanin" panose="00000400000000000000" pitchFamily="2" charset="-78"/>
            </a:endParaRPr>
          </a:p>
        </p:txBody>
      </p:sp>
      <p:pic>
        <p:nvPicPr>
          <p:cNvPr id="4099" name="Picture 3" descr="C:\Users\Roza\Desktop\pic\0001580 (2).jpg"/>
          <p:cNvPicPr>
            <a:picLocks noChangeAspect="1" noChangeArrowheads="1"/>
          </p:cNvPicPr>
          <p:nvPr/>
        </p:nvPicPr>
        <p:blipFill>
          <a:blip r:embed="rId2"/>
          <a:srcRect/>
          <a:stretch>
            <a:fillRect/>
          </a:stretch>
        </p:blipFill>
        <p:spPr bwMode="auto">
          <a:xfrm>
            <a:off x="0" y="4471746"/>
            <a:ext cx="3562350" cy="2371725"/>
          </a:xfrm>
          <a:prstGeom prst="rect">
            <a:avLst/>
          </a:prstGeom>
          <a:noFill/>
        </p:spPr>
      </p:pic>
      <p:pic>
        <p:nvPicPr>
          <p:cNvPr id="4101" name="Picture 5" descr="C:\Users\Roza\Desktop\pic\IMAGE634180742660937500.jpg"/>
          <p:cNvPicPr>
            <a:picLocks noChangeAspect="1" noChangeArrowheads="1"/>
          </p:cNvPicPr>
          <p:nvPr/>
        </p:nvPicPr>
        <p:blipFill>
          <a:blip r:embed="rId3"/>
          <a:srcRect/>
          <a:stretch>
            <a:fillRect/>
          </a:stretch>
        </p:blipFill>
        <p:spPr bwMode="auto">
          <a:xfrm>
            <a:off x="5357818" y="4429132"/>
            <a:ext cx="3643338" cy="2371733"/>
          </a:xfrm>
          <a:prstGeom prst="rect">
            <a:avLst/>
          </a:prstGeom>
          <a:noFill/>
        </p:spPr>
      </p:pic>
      <p:pic>
        <p:nvPicPr>
          <p:cNvPr id="4100" name="Picture 4" descr="C:\Users\Roza\Desktop\pic\44749415.greenveggies.jpg"/>
          <p:cNvPicPr>
            <a:picLocks noChangeAspect="1" noChangeArrowheads="1"/>
          </p:cNvPicPr>
          <p:nvPr/>
        </p:nvPicPr>
        <p:blipFill>
          <a:blip r:embed="rId4"/>
          <a:srcRect/>
          <a:stretch>
            <a:fillRect/>
          </a:stretch>
        </p:blipFill>
        <p:spPr bwMode="auto">
          <a:xfrm>
            <a:off x="2459725" y="3505810"/>
            <a:ext cx="3500462" cy="2438402"/>
          </a:xfrm>
          <a:prstGeom prst="rect">
            <a:avLst/>
          </a:prstGeom>
          <a:noFill/>
        </p:spPr>
      </p:pic>
    </p:spTree>
    <p:extLst>
      <p:ext uri="{BB962C8B-B14F-4D97-AF65-F5344CB8AC3E}">
        <p14:creationId xmlns:p14="http://schemas.microsoft.com/office/powerpoint/2010/main" val="320767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0"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par>
                          <p:cTn id="13" fill="hold">
                            <p:stCondLst>
                              <p:cond delay="4000"/>
                            </p:stCondLst>
                            <p:childTnLst>
                              <p:par>
                                <p:cTn id="14" presetID="20" presetClass="entr" presetSubtype="0" fill="hold" grpId="0"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edge">
                                      <p:cBhvr>
                                        <p:cTn id="16" dur="2000"/>
                                        <p:tgtEl>
                                          <p:spTgt spid="3">
                                            <p:txEl>
                                              <p:pRg st="1" end="1"/>
                                            </p:txEl>
                                          </p:spTgt>
                                        </p:tgtEl>
                                      </p:cBhvr>
                                    </p:animEffect>
                                  </p:childTnLst>
                                </p:cTn>
                              </p:par>
                            </p:childTnLst>
                          </p:cTn>
                        </p:par>
                        <p:par>
                          <p:cTn id="17" fill="hold">
                            <p:stCondLst>
                              <p:cond delay="6000"/>
                            </p:stCondLst>
                            <p:childTnLst>
                              <p:par>
                                <p:cTn id="18" presetID="8" presetClass="entr" presetSubtype="16" fill="hold" nodeType="afterEffect">
                                  <p:stCondLst>
                                    <p:cond delay="0"/>
                                  </p:stCondLst>
                                  <p:childTnLst>
                                    <p:set>
                                      <p:cBhvr>
                                        <p:cTn id="19" dur="1" fill="hold">
                                          <p:stCondLst>
                                            <p:cond delay="0"/>
                                          </p:stCondLst>
                                        </p:cTn>
                                        <p:tgtEl>
                                          <p:spTgt spid="4099"/>
                                        </p:tgtEl>
                                        <p:attrNameLst>
                                          <p:attrName>style.visibility</p:attrName>
                                        </p:attrNameLst>
                                      </p:cBhvr>
                                      <p:to>
                                        <p:strVal val="visible"/>
                                      </p:to>
                                    </p:set>
                                    <p:animEffect transition="in" filter="diamond(in)">
                                      <p:cBhvr>
                                        <p:cTn id="20" dur="2000"/>
                                        <p:tgtEl>
                                          <p:spTgt spid="4099"/>
                                        </p:tgtEl>
                                      </p:cBhvr>
                                    </p:animEffect>
                                  </p:childTnLst>
                                </p:cTn>
                              </p:par>
                              <p:par>
                                <p:cTn id="21" presetID="8" presetClass="entr" presetSubtype="16" fill="hold" nodeType="withEffect">
                                  <p:stCondLst>
                                    <p:cond delay="0"/>
                                  </p:stCondLst>
                                  <p:childTnLst>
                                    <p:set>
                                      <p:cBhvr>
                                        <p:cTn id="22" dur="1" fill="hold">
                                          <p:stCondLst>
                                            <p:cond delay="0"/>
                                          </p:stCondLst>
                                        </p:cTn>
                                        <p:tgtEl>
                                          <p:spTgt spid="4100"/>
                                        </p:tgtEl>
                                        <p:attrNameLst>
                                          <p:attrName>style.visibility</p:attrName>
                                        </p:attrNameLst>
                                      </p:cBhvr>
                                      <p:to>
                                        <p:strVal val="visible"/>
                                      </p:to>
                                    </p:set>
                                    <p:animEffect transition="in" filter="diamond(in)">
                                      <p:cBhvr>
                                        <p:cTn id="23" dur="2000"/>
                                        <p:tgtEl>
                                          <p:spTgt spid="4100"/>
                                        </p:tgtEl>
                                      </p:cBhvr>
                                    </p:animEffect>
                                  </p:childTnLst>
                                </p:cTn>
                              </p:par>
                              <p:par>
                                <p:cTn id="24" presetID="8" presetClass="entr" presetSubtype="16" fill="hold" nodeType="withEffect">
                                  <p:stCondLst>
                                    <p:cond delay="0"/>
                                  </p:stCondLst>
                                  <p:childTnLst>
                                    <p:set>
                                      <p:cBhvr>
                                        <p:cTn id="25" dur="1" fill="hold">
                                          <p:stCondLst>
                                            <p:cond delay="0"/>
                                          </p:stCondLst>
                                        </p:cTn>
                                        <p:tgtEl>
                                          <p:spTgt spid="4101"/>
                                        </p:tgtEl>
                                        <p:attrNameLst>
                                          <p:attrName>style.visibility</p:attrName>
                                        </p:attrNameLst>
                                      </p:cBhvr>
                                      <p:to>
                                        <p:strVal val="visible"/>
                                      </p:to>
                                    </p:set>
                                    <p:animEffect transition="in" filter="diamond(in)">
                                      <p:cBhvr>
                                        <p:cTn id="26"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3"/>
          <p:cNvSpPr>
            <a:spLocks noGrp="1"/>
          </p:cNvSpPr>
          <p:nvPr>
            <p:ph/>
          </p:nvPr>
        </p:nvSpPr>
        <p:spPr bwMode="auto">
          <a:xfrm>
            <a:off x="216681" y="1201510"/>
            <a:ext cx="8929688" cy="2898884"/>
          </a:xfrm>
          <a:noFill/>
          <a:ln>
            <a:miter lim="800000"/>
            <a:headEnd/>
            <a:tailEnd/>
          </a:ln>
        </p:spPr>
        <p:txBody>
          <a:bodyPr vert="horz" wrap="square" lIns="68580" tIns="34290" rIns="68580" bIns="34290" numCol="1" anchor="t" anchorCtr="0" compatLnSpc="1">
            <a:prstTxWarp prst="textNoShape">
              <a:avLst/>
            </a:prstTxWarp>
          </a:bodyPr>
          <a:lstStyle/>
          <a:p>
            <a:pPr algn="ctr" rtl="1">
              <a:buFontTx/>
              <a:buNone/>
            </a:pPr>
            <a:r>
              <a:rPr lang="fa-IR" sz="5400" dirty="0">
                <a:solidFill>
                  <a:srgbClr val="FF0000"/>
                </a:solidFill>
                <a:cs typeface="B Titr" panose="00000700000000000000" pitchFamily="2" charset="-78"/>
              </a:rPr>
              <a:t>پرفشاري خون </a:t>
            </a:r>
          </a:p>
          <a:p>
            <a:pPr algn="ctr" rtl="1">
              <a:buFontTx/>
              <a:buNone/>
            </a:pPr>
            <a:r>
              <a:rPr lang="fa-IR" sz="5400" dirty="0">
                <a:solidFill>
                  <a:srgbClr val="FF0000"/>
                </a:solidFill>
                <a:cs typeface="B Titr" panose="00000700000000000000" pitchFamily="2" charset="-78"/>
              </a:rPr>
              <a:t>یا </a:t>
            </a:r>
            <a:br>
              <a:rPr lang="fa-IR" sz="5400" dirty="0">
                <a:solidFill>
                  <a:srgbClr val="FF0000"/>
                </a:solidFill>
                <a:cs typeface="B Titr" panose="00000700000000000000" pitchFamily="2" charset="-78"/>
              </a:rPr>
            </a:br>
            <a:r>
              <a:rPr lang="fa-IR" sz="5400" dirty="0">
                <a:solidFill>
                  <a:srgbClr val="FF0000"/>
                </a:solidFill>
                <a:cs typeface="B Titr" panose="00000700000000000000" pitchFamily="2" charset="-78"/>
              </a:rPr>
              <a:t>بيماري كشنده خاموش</a:t>
            </a:r>
          </a:p>
        </p:txBody>
      </p:sp>
    </p:spTree>
    <p:extLst>
      <p:ext uri="{BB962C8B-B14F-4D97-AF65-F5344CB8AC3E}">
        <p14:creationId xmlns:p14="http://schemas.microsoft.com/office/powerpoint/2010/main" val="3609823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6144" y="274638"/>
            <a:ext cx="6316662" cy="1143000"/>
          </a:xfrm>
        </p:spPr>
        <p:txBody>
          <a:bodyPr>
            <a:normAutofit/>
          </a:bodyPr>
          <a:lstStyle/>
          <a:p>
            <a:pPr rtl="1"/>
            <a:r>
              <a:rPr lang="fa-IR" dirty="0" smtClean="0">
                <a:solidFill>
                  <a:srgbClr val="FF3399"/>
                </a:solidFill>
                <a:cs typeface="B Titr" panose="00000700000000000000" pitchFamily="2" charset="-78"/>
              </a:rPr>
              <a:t>استفاده بیشتر از غلات سبوس دار </a:t>
            </a:r>
            <a:r>
              <a:rPr lang="en-US" dirty="0" smtClean="0">
                <a:solidFill>
                  <a:srgbClr val="FF3399"/>
                </a:solidFill>
                <a:cs typeface="B Titr" panose="00000700000000000000" pitchFamily="2" charset="-78"/>
              </a:rPr>
              <a:t/>
            </a:r>
            <a:br>
              <a:rPr lang="en-US" dirty="0" smtClean="0">
                <a:solidFill>
                  <a:srgbClr val="FF3399"/>
                </a:solidFill>
                <a:cs typeface="B Titr" panose="00000700000000000000" pitchFamily="2" charset="-78"/>
              </a:rPr>
            </a:b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616285" y="1341013"/>
            <a:ext cx="4548190" cy="4976834"/>
          </a:xfrm>
        </p:spPr>
        <p:txBody>
          <a:bodyPr>
            <a:normAutofit/>
          </a:bodyPr>
          <a:lstStyle/>
          <a:p>
            <a:pPr algn="r" rtl="1">
              <a:lnSpc>
                <a:spcPct val="150000"/>
              </a:lnSpc>
            </a:pPr>
            <a:r>
              <a:rPr lang="fa-IR" dirty="0" smtClean="0">
                <a:cs typeface="B Nazanin" panose="00000400000000000000" pitchFamily="2" charset="-78"/>
              </a:rPr>
              <a:t>غلات سبوس دار نیز دارای فیبر هستند و فیبر ها از جذب قند جلوگیری می کنند و باعث کاهش قند خون می شوند.</a:t>
            </a:r>
          </a:p>
          <a:p>
            <a:pPr algn="r" rtl="1">
              <a:lnSpc>
                <a:spcPct val="150000"/>
              </a:lnSpc>
            </a:pPr>
            <a:r>
              <a:rPr lang="fa-IR" dirty="0" smtClean="0">
                <a:cs typeface="B Nazanin" panose="00000400000000000000" pitchFamily="2" charset="-78"/>
              </a:rPr>
              <a:t>نان وغلات سبوس دار و انواع غذاهای تهیه شده با آرد سبوس دار علاوه بر سرشار بودن از فیبر ، </a:t>
            </a:r>
            <a:r>
              <a:rPr lang="fa-IR" dirty="0" smtClean="0">
                <a:solidFill>
                  <a:srgbClr val="7030A0"/>
                </a:solidFill>
                <a:cs typeface="B Nazanin" panose="00000400000000000000" pitchFamily="2" charset="-78"/>
              </a:rPr>
              <a:t>دارای</a:t>
            </a:r>
            <a:r>
              <a:rPr lang="fa-IR" u="sng" dirty="0" smtClean="0">
                <a:solidFill>
                  <a:srgbClr val="7030A0"/>
                </a:solidFill>
                <a:cs typeface="B Nazanin" panose="00000400000000000000" pitchFamily="2" charset="-78"/>
              </a:rPr>
              <a:t> روی </a:t>
            </a:r>
            <a:r>
              <a:rPr lang="fa-IR" dirty="0" smtClean="0">
                <a:solidFill>
                  <a:srgbClr val="7030A0"/>
                </a:solidFill>
                <a:cs typeface="B Nazanin" panose="00000400000000000000" pitchFamily="2" charset="-78"/>
              </a:rPr>
              <a:t>و </a:t>
            </a:r>
            <a:r>
              <a:rPr lang="fa-IR" u="sng" dirty="0" smtClean="0">
                <a:solidFill>
                  <a:srgbClr val="7030A0"/>
                </a:solidFill>
                <a:cs typeface="B Nazanin" panose="00000400000000000000" pitchFamily="2" charset="-78"/>
              </a:rPr>
              <a:t>کروم</a:t>
            </a:r>
            <a:r>
              <a:rPr lang="fa-IR" dirty="0" smtClean="0">
                <a:solidFill>
                  <a:srgbClr val="7030A0"/>
                </a:solidFill>
                <a:cs typeface="B Nazanin" panose="00000400000000000000" pitchFamily="2" charset="-78"/>
              </a:rPr>
              <a:t> می باشند که باعث افزایش فعالیت لوزالمعده و افزایش ترشح انسولین می شوند.</a:t>
            </a:r>
            <a:endParaRPr lang="en-US" dirty="0">
              <a:solidFill>
                <a:srgbClr val="7030A0"/>
              </a:solidFill>
              <a:cs typeface="B Nazanin" panose="00000400000000000000" pitchFamily="2" charset="-78"/>
            </a:endParaRPr>
          </a:p>
        </p:txBody>
      </p:sp>
      <p:pic>
        <p:nvPicPr>
          <p:cNvPr id="7170" name="Picture 2" descr="C:\Users\Roza\Desktop\100918073587.jpg"/>
          <p:cNvPicPr>
            <a:picLocks noChangeAspect="1" noChangeArrowheads="1"/>
          </p:cNvPicPr>
          <p:nvPr/>
        </p:nvPicPr>
        <p:blipFill>
          <a:blip r:embed="rId2"/>
          <a:srcRect/>
          <a:stretch>
            <a:fillRect/>
          </a:stretch>
        </p:blipFill>
        <p:spPr bwMode="auto">
          <a:xfrm>
            <a:off x="5685745" y="1417638"/>
            <a:ext cx="3143272" cy="4000528"/>
          </a:xfrm>
          <a:prstGeom prst="rect">
            <a:avLst/>
          </a:prstGeom>
          <a:noFill/>
        </p:spPr>
      </p:pic>
    </p:spTree>
    <p:extLst>
      <p:ext uri="{BB962C8B-B14F-4D97-AF65-F5344CB8AC3E}">
        <p14:creationId xmlns:p14="http://schemas.microsoft.com/office/powerpoint/2010/main" val="358532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42"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14" presetClass="entr" presetSubtype="10" fill="hold" nodeType="afterEffect">
                                  <p:stCondLst>
                                    <p:cond delay="0"/>
                                  </p:stCondLst>
                                  <p:childTnLst>
                                    <p:set>
                                      <p:cBhvr>
                                        <p:cTn id="23" dur="1" fill="hold">
                                          <p:stCondLst>
                                            <p:cond delay="0"/>
                                          </p:stCondLst>
                                        </p:cTn>
                                        <p:tgtEl>
                                          <p:spTgt spid="7170"/>
                                        </p:tgtEl>
                                        <p:attrNameLst>
                                          <p:attrName>style.visibility</p:attrName>
                                        </p:attrNameLst>
                                      </p:cBhvr>
                                      <p:to>
                                        <p:strVal val="visible"/>
                                      </p:to>
                                    </p:set>
                                    <p:animEffect transition="in" filter="randombar(horizontal)">
                                      <p:cBhvr>
                                        <p:cTn id="24"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229600" cy="705295"/>
          </a:xfrm>
        </p:spPr>
        <p:txBody>
          <a:bodyPr/>
          <a:lstStyle/>
          <a:p>
            <a:pPr algn="ctr" rtl="1"/>
            <a:r>
              <a:rPr lang="fa-IR" sz="4400" dirty="0" smtClean="0">
                <a:solidFill>
                  <a:srgbClr val="FF3399"/>
                </a:solidFill>
                <a:cs typeface="B Titr" panose="00000700000000000000" pitchFamily="2" charset="-78"/>
              </a:rPr>
              <a:t>کاهش وزن </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3143240" y="1643074"/>
            <a:ext cx="5857916" cy="5429264"/>
          </a:xfrm>
        </p:spPr>
        <p:txBody>
          <a:bodyPr/>
          <a:lstStyle/>
          <a:p>
            <a:pPr algn="r" rtl="1">
              <a:lnSpc>
                <a:spcPct val="150000"/>
              </a:lnSpc>
            </a:pPr>
            <a:r>
              <a:rPr lang="ar-SA" dirty="0" smtClean="0">
                <a:cs typeface="B Nazanin" panose="00000400000000000000" pitchFamily="2" charset="-78"/>
              </a:rPr>
              <a:t>چاقی یکی از دلایلی است که افراد را در معرض دیابت قرار می دهد. نزدیک به </a:t>
            </a:r>
            <a:r>
              <a:rPr lang="fa-IR" dirty="0" smtClean="0">
                <a:cs typeface="B Nazanin" panose="00000400000000000000" pitchFamily="2" charset="-78"/>
              </a:rPr>
              <a:t>۶۱</a:t>
            </a:r>
            <a:r>
              <a:rPr lang="ar-SA" dirty="0" smtClean="0">
                <a:cs typeface="B Nazanin" panose="00000400000000000000" pitchFamily="2" charset="-78"/>
              </a:rPr>
              <a:t> درصد از افرادی که دچار دیابتند، چاقند یا مشکلات وزنی دارند.</a:t>
            </a:r>
            <a:endParaRPr lang="fa-IR" dirty="0" smtClean="0">
              <a:cs typeface="B Nazanin" panose="00000400000000000000" pitchFamily="2" charset="-78"/>
            </a:endParaRPr>
          </a:p>
          <a:p>
            <a:pPr algn="r" rtl="1">
              <a:lnSpc>
                <a:spcPct val="150000"/>
              </a:lnSpc>
            </a:pPr>
            <a:r>
              <a:rPr lang="ar-SA" dirty="0" smtClean="0">
                <a:cs typeface="B Nazanin" panose="00000400000000000000" pitchFamily="2" charset="-78"/>
              </a:rPr>
              <a:t>کاهش وزن عامل اصلی کاهش خطر ابتلا به دیابت در افراد دارای اضافه وزن است</a:t>
            </a:r>
            <a:r>
              <a:rPr lang="en-US" dirty="0" smtClean="0">
                <a:cs typeface="B Nazanin" panose="00000400000000000000" pitchFamily="2" charset="-78"/>
              </a:rPr>
              <a:t>.</a:t>
            </a:r>
            <a:endParaRPr lang="fa-IR" dirty="0" smtClean="0">
              <a:cs typeface="B Nazanin" panose="00000400000000000000" pitchFamily="2" charset="-78"/>
            </a:endParaRPr>
          </a:p>
          <a:p>
            <a:pPr algn="r" rtl="1">
              <a:lnSpc>
                <a:spcPct val="150000"/>
              </a:lnSpc>
            </a:pPr>
            <a:r>
              <a:rPr lang="fa-IR" dirty="0" smtClean="0">
                <a:cs typeface="B Nazanin" panose="00000400000000000000" pitchFamily="2" charset="-78"/>
              </a:rPr>
              <a:t>در سالمندانی که میزان متوسطی از وزنشان ( 5 تا 10 درصد ) کاهش پیدا می کند و فعالیت های فیزیکی منظم انجام می دهند، احتمال بروز دیابت تا 58 در صد کاهش می یابد.</a:t>
            </a:r>
            <a:endParaRPr lang="en-US" dirty="0" smtClean="0">
              <a:cs typeface="B Nazanin" panose="00000400000000000000" pitchFamily="2" charset="-78"/>
            </a:endParaRPr>
          </a:p>
          <a:p>
            <a:pPr algn="r" rtl="1">
              <a:lnSpc>
                <a:spcPct val="150000"/>
              </a:lnSpc>
            </a:pPr>
            <a:endParaRPr lang="en-US" dirty="0">
              <a:cs typeface="B Nazanin" panose="00000400000000000000" pitchFamily="2" charset="-78"/>
            </a:endParaRPr>
          </a:p>
        </p:txBody>
      </p:sp>
      <p:pic>
        <p:nvPicPr>
          <p:cNvPr id="6146" name="Picture 2" descr="C:\Users\Roza\Desktop\fat_big.jpg"/>
          <p:cNvPicPr>
            <a:picLocks noChangeAspect="1" noChangeArrowheads="1"/>
          </p:cNvPicPr>
          <p:nvPr/>
        </p:nvPicPr>
        <p:blipFill>
          <a:blip r:embed="rId2"/>
          <a:srcRect/>
          <a:stretch>
            <a:fillRect/>
          </a:stretch>
        </p:blipFill>
        <p:spPr bwMode="auto">
          <a:xfrm>
            <a:off x="71439" y="1785926"/>
            <a:ext cx="3143239" cy="3876675"/>
          </a:xfrm>
          <a:prstGeom prst="rect">
            <a:avLst/>
          </a:prstGeom>
          <a:noFill/>
        </p:spPr>
      </p:pic>
    </p:spTree>
    <p:extLst>
      <p:ext uri="{BB962C8B-B14F-4D97-AF65-F5344CB8AC3E}">
        <p14:creationId xmlns:p14="http://schemas.microsoft.com/office/powerpoint/2010/main" val="385794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5"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2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2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2000"/>
                                        <p:tgtEl>
                                          <p:spTgt spid="3">
                                            <p:txEl>
                                              <p:pRg st="0" end="0"/>
                                            </p:txEl>
                                          </p:spTgt>
                                        </p:tgtEl>
                                      </p:cBhvr>
                                    </p:animEffect>
                                  </p:childTnLst>
                                </p:cTn>
                              </p:par>
                            </p:childTnLst>
                          </p:cTn>
                        </p:par>
                        <p:par>
                          <p:cTn id="15" fill="hold">
                            <p:stCondLst>
                              <p:cond delay="4000"/>
                            </p:stCondLst>
                            <p:childTnLst>
                              <p:par>
                                <p:cTn id="16" presetID="55" presetClass="entr" presetSubtype="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2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2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2000"/>
                                        <p:tgtEl>
                                          <p:spTgt spid="3">
                                            <p:txEl>
                                              <p:pRg st="1" end="1"/>
                                            </p:txEl>
                                          </p:spTgt>
                                        </p:tgtEl>
                                      </p:cBhvr>
                                    </p:animEffect>
                                  </p:childTnLst>
                                </p:cTn>
                              </p:par>
                            </p:childTnLst>
                          </p:cTn>
                        </p:par>
                        <p:par>
                          <p:cTn id="21" fill="hold">
                            <p:stCondLst>
                              <p:cond delay="6000"/>
                            </p:stCondLst>
                            <p:childTnLst>
                              <p:par>
                                <p:cTn id="22" presetID="55" presetClass="entr" presetSubtype="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2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2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2000"/>
                                        <p:tgtEl>
                                          <p:spTgt spid="3">
                                            <p:txEl>
                                              <p:pRg st="2" end="2"/>
                                            </p:txEl>
                                          </p:spTgt>
                                        </p:tgtEl>
                                      </p:cBhvr>
                                    </p:animEffect>
                                  </p:childTnLst>
                                </p:cTn>
                              </p:par>
                            </p:childTnLst>
                          </p:cTn>
                        </p:par>
                        <p:par>
                          <p:cTn id="27" fill="hold">
                            <p:stCondLst>
                              <p:cond delay="8000"/>
                            </p:stCondLst>
                            <p:childTnLst>
                              <p:par>
                                <p:cTn id="28" presetID="6" presetClass="entr" presetSubtype="16" fill="hold" nodeType="after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circle(in)">
                                      <p:cBhvr>
                                        <p:cTn id="30"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lgn="ctr" rtl="1"/>
            <a:r>
              <a:rPr lang="fa-IR" dirty="0" smtClean="0">
                <a:solidFill>
                  <a:srgbClr val="FF3399"/>
                </a:solidFill>
                <a:cs typeface="B Titr" panose="00000700000000000000" pitchFamily="2" charset="-78"/>
              </a:rPr>
              <a:t>گرایش به سمت رژیم های غذایی سالم تر</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457200" y="1428736"/>
            <a:ext cx="8229600" cy="4709160"/>
          </a:xfrm>
        </p:spPr>
        <p:txBody>
          <a:bodyPr/>
          <a:lstStyle/>
          <a:p>
            <a:pPr algn="r" rtl="1">
              <a:lnSpc>
                <a:spcPct val="150000"/>
              </a:lnSpc>
            </a:pPr>
            <a:r>
              <a:rPr lang="ar-SA" dirty="0" smtClean="0">
                <a:cs typeface="B Nazanin" panose="00000400000000000000" pitchFamily="2" charset="-78"/>
              </a:rPr>
              <a:t>غده پانکرانس یا لوزه المعده در مواجه بدن با قندهای ساده و کربوهیدرات ها، انسولین ترشح می کند که با دریافت بالای این مواد و ترشح زیاد انسولین، قدرت پانکراس را کاهش می یابد و فرد در معرض دیابت قرار می گیرد</a:t>
            </a:r>
            <a:r>
              <a:rPr lang="fa-IR" dirty="0" smtClean="0">
                <a:cs typeface="B Nazanin" panose="00000400000000000000" pitchFamily="2" charset="-78"/>
              </a:rPr>
              <a:t>،در نتیجه استفاده از قند های ساده باید محدود شود.</a:t>
            </a:r>
          </a:p>
          <a:p>
            <a:pPr algn="r" rtl="1">
              <a:lnSpc>
                <a:spcPct val="150000"/>
              </a:lnSpc>
              <a:buNone/>
            </a:pPr>
            <a:endParaRPr lang="en-US" dirty="0">
              <a:cs typeface="B Nazanin" panose="00000400000000000000" pitchFamily="2" charset="-78"/>
            </a:endParaRPr>
          </a:p>
        </p:txBody>
      </p:sp>
      <p:pic>
        <p:nvPicPr>
          <p:cNvPr id="5122" name="Picture 2" descr="C:\Users\Roza\Desktop\pic\100936303795.jpg"/>
          <p:cNvPicPr>
            <a:picLocks noChangeAspect="1" noChangeArrowheads="1"/>
          </p:cNvPicPr>
          <p:nvPr/>
        </p:nvPicPr>
        <p:blipFill>
          <a:blip r:embed="rId2"/>
          <a:srcRect/>
          <a:stretch>
            <a:fillRect/>
          </a:stretch>
        </p:blipFill>
        <p:spPr bwMode="auto">
          <a:xfrm>
            <a:off x="4857752" y="3929066"/>
            <a:ext cx="3262316" cy="2428892"/>
          </a:xfrm>
          <a:prstGeom prst="rect">
            <a:avLst/>
          </a:prstGeom>
          <a:noFill/>
        </p:spPr>
      </p:pic>
      <p:pic>
        <p:nvPicPr>
          <p:cNvPr id="5123" name="Picture 3" descr="C:\Users\Roza\Desktop\km5g1lth1wputycvm7gk.jpg"/>
          <p:cNvPicPr>
            <a:picLocks noChangeAspect="1" noChangeArrowheads="1"/>
          </p:cNvPicPr>
          <p:nvPr/>
        </p:nvPicPr>
        <p:blipFill>
          <a:blip r:embed="rId3"/>
          <a:srcRect/>
          <a:stretch>
            <a:fillRect/>
          </a:stretch>
        </p:blipFill>
        <p:spPr bwMode="auto">
          <a:xfrm>
            <a:off x="928662" y="4000504"/>
            <a:ext cx="3262302" cy="2428892"/>
          </a:xfrm>
          <a:prstGeom prst="rect">
            <a:avLst/>
          </a:prstGeom>
          <a:noFill/>
        </p:spPr>
      </p:pic>
      <p:cxnSp>
        <p:nvCxnSpPr>
          <p:cNvPr id="7" name="Straight Connector 6"/>
          <p:cNvCxnSpPr/>
          <p:nvPr/>
        </p:nvCxnSpPr>
        <p:spPr>
          <a:xfrm flipV="1">
            <a:off x="857224" y="3929066"/>
            <a:ext cx="3429024" cy="2571768"/>
          </a:xfrm>
          <a:prstGeom prst="line">
            <a:avLst/>
          </a:prstGeom>
          <a:ln w="57150">
            <a:solidFill>
              <a:srgbClr val="FF0000"/>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857224" y="3929066"/>
            <a:ext cx="3429024" cy="2571768"/>
          </a:xfrm>
          <a:prstGeom prst="line">
            <a:avLst/>
          </a:prstGeom>
          <a:ln w="57150">
            <a:solidFill>
              <a:srgbClr val="FF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1640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8" presetClass="entr" presetSubtype="12"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2000"/>
                                        <p:tgtEl>
                                          <p:spTgt spid="3">
                                            <p:txEl>
                                              <p:pRg st="0" end="0"/>
                                            </p:txEl>
                                          </p:spTgt>
                                        </p:tgtEl>
                                      </p:cBhvr>
                                    </p:animEffect>
                                  </p:childTnLst>
                                </p:cTn>
                              </p:par>
                            </p:childTnLst>
                          </p:cTn>
                        </p:par>
                        <p:par>
                          <p:cTn id="13" fill="hold">
                            <p:stCondLst>
                              <p:cond delay="4000"/>
                            </p:stCondLst>
                            <p:childTnLst>
                              <p:par>
                                <p:cTn id="14" presetID="18" presetClass="entr" presetSubtype="12" fill="hold" nodeType="afterEffect">
                                  <p:stCondLst>
                                    <p:cond delay="0"/>
                                  </p:stCondLst>
                                  <p:childTnLst>
                                    <p:set>
                                      <p:cBhvr>
                                        <p:cTn id="15" dur="1" fill="hold">
                                          <p:stCondLst>
                                            <p:cond delay="0"/>
                                          </p:stCondLst>
                                        </p:cTn>
                                        <p:tgtEl>
                                          <p:spTgt spid="5123"/>
                                        </p:tgtEl>
                                        <p:attrNameLst>
                                          <p:attrName>style.visibility</p:attrName>
                                        </p:attrNameLst>
                                      </p:cBhvr>
                                      <p:to>
                                        <p:strVal val="visible"/>
                                      </p:to>
                                    </p:set>
                                    <p:animEffect transition="in" filter="strips(downLeft)">
                                      <p:cBhvr>
                                        <p:cTn id="16" dur="2000"/>
                                        <p:tgtEl>
                                          <p:spTgt spid="5123"/>
                                        </p:tgtEl>
                                      </p:cBhvr>
                                    </p:animEffect>
                                  </p:childTnLst>
                                </p:cTn>
                              </p:par>
                              <p:par>
                                <p:cTn id="17" presetID="18" presetClass="entr" presetSubtype="12" fill="hold" nodeType="with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strips(downLeft)">
                                      <p:cBhvr>
                                        <p:cTn id="19" dur="2000"/>
                                        <p:tgtEl>
                                          <p:spTgt spid="5122"/>
                                        </p:tgtEl>
                                      </p:cBhvr>
                                    </p:animEffect>
                                  </p:childTnLst>
                                </p:cTn>
                              </p:par>
                            </p:childTnLst>
                          </p:cTn>
                        </p:par>
                        <p:par>
                          <p:cTn id="20" fill="hold">
                            <p:stCondLst>
                              <p:cond delay="6000"/>
                            </p:stCondLst>
                            <p:childTnLst>
                              <p:par>
                                <p:cTn id="21" presetID="18" presetClass="entr" presetSubtype="1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2000"/>
                                        <p:tgtEl>
                                          <p:spTgt spid="7"/>
                                        </p:tgtEl>
                                      </p:cBhvr>
                                    </p:animEffect>
                                  </p:childTnLst>
                                </p:cTn>
                              </p:par>
                            </p:childTnLst>
                          </p:cTn>
                        </p:par>
                        <p:par>
                          <p:cTn id="24" fill="hold">
                            <p:stCondLst>
                              <p:cond delay="8000"/>
                            </p:stCondLst>
                            <p:childTnLst>
                              <p:par>
                                <p:cTn id="25" presetID="18" presetClass="entr" presetSubtype="1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trips(downLeft)">
                                      <p:cBhvr>
                                        <p:cTn id="2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3399"/>
                </a:solidFill>
                <a:cs typeface="B Titr" panose="00000700000000000000" pitchFamily="2" charset="-78"/>
              </a:rPr>
              <a:t>ترک سیگار</a:t>
            </a:r>
            <a:endParaRPr lang="en-US" dirty="0">
              <a:solidFill>
                <a:srgbClr val="FF3399"/>
              </a:solidFill>
              <a:cs typeface="B Titr" panose="00000700000000000000" pitchFamily="2" charset="-78"/>
            </a:endParaRPr>
          </a:p>
        </p:txBody>
      </p:sp>
      <p:sp>
        <p:nvSpPr>
          <p:cNvPr id="3" name="Content Placeholder 2"/>
          <p:cNvSpPr>
            <a:spLocks noGrp="1"/>
          </p:cNvSpPr>
          <p:nvPr>
            <p:ph idx="1"/>
          </p:nvPr>
        </p:nvSpPr>
        <p:spPr>
          <a:xfrm>
            <a:off x="3143240" y="1500174"/>
            <a:ext cx="6072230" cy="5357826"/>
          </a:xfrm>
        </p:spPr>
        <p:txBody>
          <a:bodyPr/>
          <a:lstStyle/>
          <a:p>
            <a:pPr algn="just" rtl="1">
              <a:lnSpc>
                <a:spcPct val="150000"/>
              </a:lnSpc>
            </a:pPr>
            <a:r>
              <a:rPr lang="fa-IR" dirty="0" smtClean="0">
                <a:cs typeface="B Nazanin" panose="00000400000000000000" pitchFamily="2" charset="-78"/>
              </a:rPr>
              <a:t>مطالعات گسترده ای در زمینه ارتباط بین سیگار کشیدن و افزایش احتمال بروز دیابت نوع ۲ انجام گرفته اند و همگی نشان داده اند که مصرف سیگار می تواند خطر ابتلا به دیابت را افزایش دهد.این احتمال با ت</a:t>
            </a:r>
            <a:r>
              <a:rPr lang="fa-IR" u="sng" dirty="0" smtClean="0">
                <a:cs typeface="B Nazanin" panose="00000400000000000000" pitchFamily="2" charset="-78"/>
              </a:rPr>
              <a:t>عداد سیگارهایی </a:t>
            </a:r>
            <a:r>
              <a:rPr lang="fa-IR" dirty="0" smtClean="0">
                <a:cs typeface="B Nazanin" panose="00000400000000000000" pitchFamily="2" charset="-78"/>
              </a:rPr>
              <a:t>که فرد در روز مصرف می کند و </a:t>
            </a:r>
            <a:r>
              <a:rPr lang="fa-IR" u="sng" dirty="0" smtClean="0">
                <a:cs typeface="B Nazanin" panose="00000400000000000000" pitchFamily="2" charset="-78"/>
              </a:rPr>
              <a:t>مدت زمانی که فرد سیگار </a:t>
            </a:r>
            <a:r>
              <a:rPr lang="fa-IR" dirty="0" smtClean="0">
                <a:cs typeface="B Nazanin" panose="00000400000000000000" pitchFamily="2" charset="-78"/>
              </a:rPr>
              <a:t>می کشیده ،ارتباط مستقیم دارد.حتی این مطالعات نشان داده اند که این احتمال در افرادی که در معرض دود سیگار نیز قرار می‌گیرند افزایش می یابد</a:t>
            </a:r>
            <a:r>
              <a:rPr lang="en-US" dirty="0" smtClean="0">
                <a:cs typeface="B Nazanin" panose="00000400000000000000" pitchFamily="2" charset="-78"/>
              </a:rPr>
              <a:t>.</a:t>
            </a:r>
            <a:endParaRPr lang="en-US" dirty="0">
              <a:cs typeface="B Nazanin" panose="00000400000000000000" pitchFamily="2" charset="-78"/>
            </a:endParaRPr>
          </a:p>
        </p:txBody>
      </p:sp>
      <p:pic>
        <p:nvPicPr>
          <p:cNvPr id="1026" name="Picture 2"/>
          <p:cNvPicPr>
            <a:picLocks noChangeAspect="1" noChangeArrowheads="1"/>
          </p:cNvPicPr>
          <p:nvPr/>
        </p:nvPicPr>
        <p:blipFill>
          <a:blip r:embed="rId2"/>
          <a:srcRect/>
          <a:stretch>
            <a:fillRect/>
          </a:stretch>
        </p:blipFill>
        <p:spPr bwMode="auto">
          <a:xfrm>
            <a:off x="0" y="1892800"/>
            <a:ext cx="2786082" cy="3714776"/>
          </a:xfrm>
          <a:prstGeom prst="rect">
            <a:avLst/>
          </a:prstGeom>
          <a:noFill/>
          <a:ln w="9525">
            <a:noFill/>
            <a:miter lim="800000"/>
            <a:headEnd/>
            <a:tailEnd/>
          </a:ln>
          <a:effectLst/>
        </p:spPr>
      </p:pic>
    </p:spTree>
    <p:extLst>
      <p:ext uri="{BB962C8B-B14F-4D97-AF65-F5344CB8AC3E}">
        <p14:creationId xmlns:p14="http://schemas.microsoft.com/office/powerpoint/2010/main" val="3745365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4" presetClass="entr" presetSubtype="1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2000"/>
                                        <p:tgtEl>
                                          <p:spTgt spid="3">
                                            <p:txEl>
                                              <p:pRg st="0" end="0"/>
                                            </p:txEl>
                                          </p:spTgt>
                                        </p:tgtEl>
                                      </p:cBhvr>
                                    </p:animEffect>
                                  </p:childTnLst>
                                </p:cTn>
                              </p:par>
                            </p:childTnLst>
                          </p:cTn>
                        </p:par>
                        <p:par>
                          <p:cTn id="13" fill="hold">
                            <p:stCondLst>
                              <p:cond delay="4000"/>
                            </p:stCondLst>
                            <p:childTnLst>
                              <p:par>
                                <p:cTn id="14" presetID="14" presetClass="entr" presetSubtype="1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randombar(horizontal)">
                                      <p:cBhvr>
                                        <p:cTn id="16"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4294967295"/>
          </p:nvPr>
        </p:nvSpPr>
        <p:spPr>
          <a:xfrm>
            <a:off x="654690" y="1585560"/>
            <a:ext cx="8012756" cy="2249808"/>
          </a:xfrm>
        </p:spPr>
        <p:txBody>
          <a:bodyPr>
            <a:prstTxWarp prst="textSlantUp">
              <a:avLst>
                <a:gd name="adj" fmla="val 52617"/>
              </a:avLst>
            </a:prstTxWarp>
            <a:normAutofit/>
            <a:scene3d>
              <a:camera prst="isometricOffAxis2Left"/>
              <a:lightRig rig="threePt" dir="t"/>
            </a:scene3d>
          </a:bodyPr>
          <a:lstStyle/>
          <a:p>
            <a:pPr>
              <a:buNone/>
            </a:pPr>
            <a:r>
              <a:rPr lang="fa-IR" sz="6000" b="1" dirty="0" smtClean="0">
                <a:ln w="10541" cmpd="sng">
                  <a:solidFill>
                    <a:schemeClr val="accent1">
                      <a:shade val="88000"/>
                      <a:satMod val="110000"/>
                    </a:schemeClr>
                  </a:solidFill>
                  <a:prstDash val="solid"/>
                </a:ln>
                <a:solidFill>
                  <a:schemeClr val="accent1"/>
                </a:solidFill>
                <a:cs typeface="B Titr" panose="00000700000000000000" pitchFamily="2" charset="-78"/>
              </a:rPr>
              <a:t>تغذیه در دیابت </a:t>
            </a:r>
            <a:endParaRPr lang="fa-IR" sz="6000" b="1" dirty="0">
              <a:ln w="10541" cmpd="sng">
                <a:solidFill>
                  <a:schemeClr val="accent1">
                    <a:shade val="88000"/>
                    <a:satMod val="110000"/>
                  </a:schemeClr>
                </a:solidFill>
                <a:prstDash val="solid"/>
              </a:ln>
              <a:solidFill>
                <a:schemeClr val="accent1"/>
              </a:solidFill>
              <a:cs typeface="B Titr" panose="00000700000000000000" pitchFamily="2" charset="-78"/>
            </a:endParaRPr>
          </a:p>
        </p:txBody>
      </p:sp>
    </p:spTree>
    <p:extLst>
      <p:ext uri="{BB962C8B-B14F-4D97-AF65-F5344CB8AC3E}">
        <p14:creationId xmlns:p14="http://schemas.microsoft.com/office/powerpoint/2010/main" val="346082147"/>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00" y="1431940"/>
            <a:ext cx="6316662" cy="1143000"/>
          </a:xfrm>
        </p:spPr>
        <p:txBody>
          <a:bodyPr/>
          <a:lstStyle/>
          <a:p>
            <a:pPr algn="ctr"/>
            <a:r>
              <a:rPr lang="fa-IR" dirty="0" smtClean="0">
                <a:cs typeface="B Titr" panose="00000700000000000000" pitchFamily="2" charset="-78"/>
              </a:rPr>
              <a:t>تاثیر قهوه در دیابت</a:t>
            </a:r>
            <a:endParaRPr lang="en-US" dirty="0">
              <a:cs typeface="B Titr" panose="00000700000000000000" pitchFamily="2" charset="-78"/>
            </a:endParaRPr>
          </a:p>
        </p:txBody>
      </p:sp>
    </p:spTree>
    <p:extLst>
      <p:ext uri="{BB962C8B-B14F-4D97-AF65-F5344CB8AC3E}">
        <p14:creationId xmlns:p14="http://schemas.microsoft.com/office/powerpoint/2010/main" val="41942624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2"/>
          <a:srcRect l="35440" t="37903" r="33200" b="31184"/>
          <a:stretch/>
        </p:blipFill>
        <p:spPr>
          <a:xfrm>
            <a:off x="0" y="625435"/>
            <a:ext cx="9144000" cy="5530320"/>
          </a:xfrm>
          <a:prstGeom prst="rect">
            <a:avLst/>
          </a:prstGeom>
        </p:spPr>
      </p:pic>
      <p:sp>
        <p:nvSpPr>
          <p:cNvPr id="4" name="Rectangle 3"/>
          <p:cNvSpPr/>
          <p:nvPr/>
        </p:nvSpPr>
        <p:spPr bwMode="auto">
          <a:xfrm>
            <a:off x="6876300" y="1969610"/>
            <a:ext cx="691290" cy="844910"/>
          </a:xfrm>
          <a:prstGeom prst="rect">
            <a:avLst/>
          </a:prstGeom>
          <a:solidFill>
            <a:srgbClr val="FFFFFF"/>
          </a:solidFill>
          <a:ln w="9525" cap="flat" cmpd="sng" algn="ctr">
            <a:noFill/>
            <a:prstDash val="solid"/>
            <a:round/>
            <a:headEnd type="none" w="med" len="med"/>
            <a:tailEnd type="none" w="med" len="med"/>
          </a:ln>
          <a:effectLst>
            <a:glow rad="63500">
              <a:schemeClr val="accent3">
                <a:satMod val="175000"/>
                <a:alpha val="40000"/>
              </a:schemeClr>
            </a:glo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4139669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rotWithShape="1">
          <a:blip r:embed="rId2"/>
          <a:srcRect l="24240" t="34320" r="23120" b="28496"/>
          <a:stretch/>
        </p:blipFill>
        <p:spPr>
          <a:xfrm>
            <a:off x="159335" y="1662370"/>
            <a:ext cx="8872940" cy="3917310"/>
          </a:xfrm>
          <a:prstGeom prst="rect">
            <a:avLst/>
          </a:prstGeom>
        </p:spPr>
      </p:pic>
    </p:spTree>
    <p:extLst>
      <p:ext uri="{BB962C8B-B14F-4D97-AF65-F5344CB8AC3E}">
        <p14:creationId xmlns:p14="http://schemas.microsoft.com/office/powerpoint/2010/main" val="13362152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214" y="279790"/>
            <a:ext cx="8681725" cy="1143000"/>
          </a:xfrm>
        </p:spPr>
        <p:txBody>
          <a:bodyPr/>
          <a:lstStyle/>
          <a:p>
            <a:pPr algn="ctr"/>
            <a:r>
              <a:rPr lang="fa-IR" dirty="0" smtClean="0">
                <a:solidFill>
                  <a:srgbClr val="FFFF00"/>
                </a:solidFill>
                <a:latin typeface="2  Titr"/>
                <a:cs typeface="B Titr" panose="00000700000000000000" pitchFamily="2" charset="-78"/>
              </a:rPr>
              <a:t>نحوه توزیع کربوهیدرات در بیماران دریافت کننده انسولین</a:t>
            </a:r>
            <a:endParaRPr lang="en-US" dirty="0">
              <a:solidFill>
                <a:srgbClr val="FFFF00"/>
              </a:solidFill>
              <a:latin typeface="2  Titr"/>
              <a:cs typeface="B Titr" panose="00000700000000000000" pitchFamily="2" charset="-78"/>
            </a:endParaRPr>
          </a:p>
        </p:txBody>
      </p:sp>
      <p:pic>
        <p:nvPicPr>
          <p:cNvPr id="3" name="Picture 2"/>
          <p:cNvPicPr>
            <a:picLocks noChangeAspect="1"/>
          </p:cNvPicPr>
          <p:nvPr/>
        </p:nvPicPr>
        <p:blipFill rotWithShape="1">
          <a:blip r:embed="rId2"/>
          <a:srcRect l="26200" t="57168" r="21440" b="27152"/>
          <a:stretch/>
        </p:blipFill>
        <p:spPr>
          <a:xfrm>
            <a:off x="519132" y="1623965"/>
            <a:ext cx="8412890" cy="1574605"/>
          </a:xfrm>
          <a:prstGeom prst="rect">
            <a:avLst/>
          </a:prstGeom>
        </p:spPr>
      </p:pic>
      <p:pic>
        <p:nvPicPr>
          <p:cNvPr id="4" name="Picture 3"/>
          <p:cNvPicPr>
            <a:picLocks noChangeAspect="1"/>
          </p:cNvPicPr>
          <p:nvPr/>
        </p:nvPicPr>
        <p:blipFill rotWithShape="1">
          <a:blip r:embed="rId3"/>
          <a:srcRect l="24240" t="58512" r="22000" b="30288"/>
          <a:stretch/>
        </p:blipFill>
        <p:spPr>
          <a:xfrm>
            <a:off x="691373" y="5024787"/>
            <a:ext cx="8295566" cy="960125"/>
          </a:xfrm>
          <a:prstGeom prst="rect">
            <a:avLst/>
          </a:prstGeom>
        </p:spPr>
      </p:pic>
      <p:sp>
        <p:nvSpPr>
          <p:cNvPr id="6" name="Title 1"/>
          <p:cNvSpPr txBox="1">
            <a:spLocks/>
          </p:cNvSpPr>
          <p:nvPr/>
        </p:nvSpPr>
        <p:spPr bwMode="auto">
          <a:xfrm>
            <a:off x="155425" y="3535065"/>
            <a:ext cx="8602720"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1" eaLnBrk="1" fontAlgn="base" hangingPunct="1">
              <a:spcBef>
                <a:spcPct val="0"/>
              </a:spcBef>
              <a:spcAft>
                <a:spcPct val="0"/>
              </a:spcAft>
              <a:buClr>
                <a:schemeClr val="tx1"/>
              </a:buClr>
              <a:defRPr sz="3200">
                <a:solidFill>
                  <a:schemeClr val="tx1"/>
                </a:solidFill>
                <a:latin typeface="+mj-lt"/>
                <a:ea typeface="+mj-ea"/>
                <a:cs typeface="+mj-cs"/>
              </a:defRPr>
            </a:lvl1pPr>
            <a:lvl2pPr algn="l" rtl="1" eaLnBrk="1" fontAlgn="base" hangingPunct="1">
              <a:spcBef>
                <a:spcPct val="0"/>
              </a:spcBef>
              <a:spcAft>
                <a:spcPct val="0"/>
              </a:spcAft>
              <a:buClr>
                <a:schemeClr val="tx1"/>
              </a:buClr>
              <a:defRPr sz="3200">
                <a:solidFill>
                  <a:schemeClr val="tx1"/>
                </a:solidFill>
                <a:latin typeface="Arial" pitchFamily="34" charset="0"/>
              </a:defRPr>
            </a:lvl2pPr>
            <a:lvl3pPr algn="l" rtl="1" eaLnBrk="1" fontAlgn="base" hangingPunct="1">
              <a:spcBef>
                <a:spcPct val="0"/>
              </a:spcBef>
              <a:spcAft>
                <a:spcPct val="0"/>
              </a:spcAft>
              <a:buClr>
                <a:schemeClr val="tx1"/>
              </a:buClr>
              <a:defRPr sz="3200">
                <a:solidFill>
                  <a:schemeClr val="tx1"/>
                </a:solidFill>
                <a:latin typeface="Arial" pitchFamily="34" charset="0"/>
              </a:defRPr>
            </a:lvl3pPr>
            <a:lvl4pPr algn="l" rtl="1" eaLnBrk="1" fontAlgn="base" hangingPunct="1">
              <a:spcBef>
                <a:spcPct val="0"/>
              </a:spcBef>
              <a:spcAft>
                <a:spcPct val="0"/>
              </a:spcAft>
              <a:buClr>
                <a:schemeClr val="tx1"/>
              </a:buClr>
              <a:defRPr sz="3200">
                <a:solidFill>
                  <a:schemeClr val="tx1"/>
                </a:solidFill>
                <a:latin typeface="Arial" pitchFamily="34" charset="0"/>
              </a:defRPr>
            </a:lvl4pPr>
            <a:lvl5pPr algn="l" rtl="1" eaLnBrk="1" fontAlgn="base" hangingPunct="1">
              <a:spcBef>
                <a:spcPct val="0"/>
              </a:spcBef>
              <a:spcAft>
                <a:spcPct val="0"/>
              </a:spcAft>
              <a:buClr>
                <a:schemeClr val="tx1"/>
              </a:buClr>
              <a:defRPr sz="3200">
                <a:solidFill>
                  <a:schemeClr val="tx1"/>
                </a:solidFill>
                <a:latin typeface="Arial" pitchFamily="34" charset="0"/>
              </a:defRPr>
            </a:lvl5pPr>
            <a:lvl6pPr marL="457200" algn="l" rtl="1" eaLnBrk="1" fontAlgn="base" hangingPunct="1">
              <a:spcBef>
                <a:spcPct val="0"/>
              </a:spcBef>
              <a:spcAft>
                <a:spcPct val="0"/>
              </a:spcAft>
              <a:buClr>
                <a:schemeClr val="tx1"/>
              </a:buClr>
              <a:defRPr sz="3200">
                <a:solidFill>
                  <a:schemeClr val="tx1"/>
                </a:solidFill>
                <a:latin typeface="Arial" pitchFamily="34" charset="0"/>
              </a:defRPr>
            </a:lvl6pPr>
            <a:lvl7pPr marL="914400" algn="l" rtl="1" eaLnBrk="1" fontAlgn="base" hangingPunct="1">
              <a:spcBef>
                <a:spcPct val="0"/>
              </a:spcBef>
              <a:spcAft>
                <a:spcPct val="0"/>
              </a:spcAft>
              <a:buClr>
                <a:schemeClr val="tx1"/>
              </a:buClr>
              <a:defRPr sz="3200">
                <a:solidFill>
                  <a:schemeClr val="tx1"/>
                </a:solidFill>
                <a:latin typeface="Arial" pitchFamily="34" charset="0"/>
              </a:defRPr>
            </a:lvl7pPr>
            <a:lvl8pPr marL="1371600" algn="l" rtl="1" eaLnBrk="1" fontAlgn="base" hangingPunct="1">
              <a:spcBef>
                <a:spcPct val="0"/>
              </a:spcBef>
              <a:spcAft>
                <a:spcPct val="0"/>
              </a:spcAft>
              <a:buClr>
                <a:schemeClr val="tx1"/>
              </a:buClr>
              <a:defRPr sz="3200">
                <a:solidFill>
                  <a:schemeClr val="tx1"/>
                </a:solidFill>
                <a:latin typeface="Arial" pitchFamily="34" charset="0"/>
              </a:defRPr>
            </a:lvl8pPr>
            <a:lvl9pPr marL="1828800" algn="l" rtl="1" eaLnBrk="1" fontAlgn="base" hangingPunct="1">
              <a:spcBef>
                <a:spcPct val="0"/>
              </a:spcBef>
              <a:spcAft>
                <a:spcPct val="0"/>
              </a:spcAft>
              <a:buClr>
                <a:schemeClr val="tx1"/>
              </a:buClr>
              <a:defRPr sz="3200">
                <a:solidFill>
                  <a:schemeClr val="tx1"/>
                </a:solidFill>
                <a:latin typeface="Arial" pitchFamily="34" charset="0"/>
              </a:defRPr>
            </a:lvl9pPr>
          </a:lstStyle>
          <a:p>
            <a:pPr algn="ctr"/>
            <a:r>
              <a:rPr lang="fa-IR" kern="0" smtClean="0">
                <a:solidFill>
                  <a:srgbClr val="FFFF00"/>
                </a:solidFill>
                <a:latin typeface="2  Titr"/>
                <a:cs typeface="B Titr" panose="00000700000000000000" pitchFamily="2" charset="-78"/>
              </a:rPr>
              <a:t>نحوه توزیع کربوهیدرات در بیماران دریافت کننده قرص های  پایین آورنده قند</a:t>
            </a:r>
            <a:endParaRPr lang="en-US" kern="0" dirty="0">
              <a:solidFill>
                <a:srgbClr val="FFFF00"/>
              </a:solidFill>
              <a:latin typeface="2  Titr"/>
              <a:cs typeface="B Titr" panose="00000700000000000000" pitchFamily="2" charset="-78"/>
            </a:endParaRPr>
          </a:p>
        </p:txBody>
      </p:sp>
    </p:spTree>
    <p:extLst>
      <p:ext uri="{BB962C8B-B14F-4D97-AF65-F5344CB8AC3E}">
        <p14:creationId xmlns:p14="http://schemas.microsoft.com/office/powerpoint/2010/main" val="13776850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2"/>
          <a:srcRect l="25640" t="43280" r="23960" b="23568"/>
          <a:stretch/>
        </p:blipFill>
        <p:spPr>
          <a:xfrm>
            <a:off x="73671" y="1662370"/>
            <a:ext cx="9061504" cy="3725285"/>
          </a:xfrm>
          <a:prstGeom prst="rect">
            <a:avLst/>
          </a:prstGeom>
        </p:spPr>
      </p:pic>
    </p:spTree>
    <p:extLst>
      <p:ext uri="{BB962C8B-B14F-4D97-AF65-F5344CB8AC3E}">
        <p14:creationId xmlns:p14="http://schemas.microsoft.com/office/powerpoint/2010/main" val="3242480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0" y="2364581"/>
            <a:ext cx="2571750" cy="1117998"/>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چاقی و اضافه وزن</a:t>
            </a:r>
            <a:endParaRPr lang="en-US" b="1" dirty="0">
              <a:solidFill>
                <a:schemeClr val="tx1"/>
              </a:solidFill>
              <a:cs typeface="B Nazanin" pitchFamily="2" charset="-78"/>
            </a:endParaRPr>
          </a:p>
        </p:txBody>
      </p:sp>
      <p:sp>
        <p:nvSpPr>
          <p:cNvPr id="5" name="Oval 4"/>
          <p:cNvSpPr/>
          <p:nvPr/>
        </p:nvSpPr>
        <p:spPr>
          <a:xfrm>
            <a:off x="214314" y="3804048"/>
            <a:ext cx="2214562" cy="739378"/>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مصرف الکل</a:t>
            </a:r>
            <a:endParaRPr lang="en-US" b="1" dirty="0">
              <a:solidFill>
                <a:schemeClr val="tx1"/>
              </a:solidFill>
              <a:cs typeface="B Nazanin" pitchFamily="2" charset="-78"/>
            </a:endParaRPr>
          </a:p>
        </p:txBody>
      </p:sp>
      <p:sp>
        <p:nvSpPr>
          <p:cNvPr id="8" name="Oval 7"/>
          <p:cNvSpPr/>
          <p:nvPr/>
        </p:nvSpPr>
        <p:spPr>
          <a:xfrm>
            <a:off x="6500813" y="3857625"/>
            <a:ext cx="2286000" cy="1125139"/>
          </a:xfrm>
          <a:prstGeom prst="ellipse">
            <a:avLst/>
          </a:prstGeom>
          <a:solidFill>
            <a:srgbClr val="FFFF69"/>
          </a:solidFill>
          <a:ln>
            <a:solidFill>
              <a:srgbClr val="FFC0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استرس</a:t>
            </a:r>
            <a:endParaRPr lang="en-US" b="1" dirty="0">
              <a:solidFill>
                <a:schemeClr val="tx1"/>
              </a:solidFill>
              <a:cs typeface="B Nazanin" pitchFamily="2" charset="-78"/>
            </a:endParaRPr>
          </a:p>
        </p:txBody>
      </p:sp>
      <p:sp>
        <p:nvSpPr>
          <p:cNvPr id="9" name="Oval 8"/>
          <p:cNvSpPr/>
          <p:nvPr/>
        </p:nvSpPr>
        <p:spPr>
          <a:xfrm>
            <a:off x="214314" y="4716548"/>
            <a:ext cx="2428874" cy="1172989"/>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دریافت کم پتاسیم، منیزیم و/یا کلسیم</a:t>
            </a:r>
            <a:endParaRPr lang="en-US" b="1" dirty="0">
              <a:solidFill>
                <a:schemeClr val="tx1"/>
              </a:solidFill>
              <a:cs typeface="B Nazanin" pitchFamily="2" charset="-78"/>
            </a:endParaRPr>
          </a:p>
        </p:txBody>
      </p:sp>
      <p:sp>
        <p:nvSpPr>
          <p:cNvPr id="10" name="Oval 9"/>
          <p:cNvSpPr/>
          <p:nvPr/>
        </p:nvSpPr>
        <p:spPr>
          <a:xfrm>
            <a:off x="5643563" y="4929186"/>
            <a:ext cx="2357437" cy="1572213"/>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fa-IR" b="1" dirty="0">
              <a:solidFill>
                <a:schemeClr val="tx1"/>
              </a:solidFill>
              <a:effectLst>
                <a:outerShdw blurRad="60007" dist="200025" dir="15000000" sy="30000" kx="-1800000" algn="bl" rotWithShape="0">
                  <a:prstClr val="black">
                    <a:alpha val="32000"/>
                  </a:prstClr>
                </a:outerShdw>
              </a:effectLst>
              <a:cs typeface="B Nazanin" pitchFamily="2" charset="-78"/>
            </a:endParaRPr>
          </a:p>
          <a:p>
            <a:pPr algn="ctr">
              <a:defRPr/>
            </a:pPr>
            <a:r>
              <a:rPr lang="fa-IR" b="1" dirty="0">
                <a:solidFill>
                  <a:schemeClr val="tx1"/>
                </a:solidFill>
                <a:effectLst>
                  <a:outerShdw blurRad="60007" dist="200025" dir="15000000" sy="30000" kx="-1800000" algn="bl" rotWithShape="0">
                    <a:prstClr val="black">
                      <a:alpha val="32000"/>
                    </a:prstClr>
                  </a:outerShdw>
                </a:effectLst>
                <a:cs typeface="B Nazanin" pitchFamily="2" charset="-78"/>
              </a:rPr>
              <a:t>عدم فعالیت فیزیکی کافی</a:t>
            </a:r>
            <a:endParaRPr lang="en-US" b="1" dirty="0">
              <a:solidFill>
                <a:schemeClr val="tx1"/>
              </a:solidFill>
              <a:effectLst>
                <a:outerShdw blurRad="60007" dist="200025" dir="15000000" sy="30000" kx="-1800000" algn="bl" rotWithShape="0">
                  <a:prstClr val="black">
                    <a:alpha val="32000"/>
                  </a:prstClr>
                </a:outerShdw>
              </a:effectLst>
              <a:cs typeface="B Nazanin" pitchFamily="2" charset="-78"/>
            </a:endParaRPr>
          </a:p>
          <a:p>
            <a:pPr algn="ctr">
              <a:defRPr/>
            </a:pPr>
            <a:endParaRPr lang="en-US" b="1" dirty="0">
              <a:solidFill>
                <a:schemeClr val="tx1"/>
              </a:solidFill>
              <a:effectLst>
                <a:outerShdw blurRad="60007" dist="200025" dir="15000000" sy="30000" kx="-1800000" algn="bl" rotWithShape="0">
                  <a:prstClr val="black">
                    <a:alpha val="32000"/>
                  </a:prstClr>
                </a:outerShdw>
              </a:effectLst>
              <a:cs typeface="B Nazanin" pitchFamily="2" charset="-78"/>
            </a:endParaRPr>
          </a:p>
        </p:txBody>
      </p:sp>
      <p:sp>
        <p:nvSpPr>
          <p:cNvPr id="11" name="Oval 10"/>
          <p:cNvSpPr/>
          <p:nvPr/>
        </p:nvSpPr>
        <p:spPr>
          <a:xfrm>
            <a:off x="6072189" y="2946797"/>
            <a:ext cx="1928811" cy="954452"/>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sym typeface="Wingdings 3" pitchFamily="18" charset="2"/>
              </a:rPr>
              <a:t>مصرف نمک (سدیم) زیاد</a:t>
            </a:r>
            <a:endParaRPr lang="en-US" b="1" dirty="0">
              <a:solidFill>
                <a:schemeClr val="tx1"/>
              </a:solidFill>
            </a:endParaRPr>
          </a:p>
        </p:txBody>
      </p:sp>
      <p:sp>
        <p:nvSpPr>
          <p:cNvPr id="13" name="Rectangle 12"/>
          <p:cNvSpPr/>
          <p:nvPr/>
        </p:nvSpPr>
        <p:spPr>
          <a:xfrm>
            <a:off x="3286126" y="3696891"/>
            <a:ext cx="2357438" cy="803672"/>
          </a:xfrm>
          <a:prstGeom prst="rect">
            <a:avLst/>
          </a:prstGeom>
          <a:solidFill>
            <a:srgbClr val="FFC000"/>
          </a:solidFill>
          <a:ln>
            <a:solidFill>
              <a:srgbClr val="FF0000"/>
            </a:solidFill>
          </a:ln>
        </p:spPr>
        <p:style>
          <a:lnRef idx="2">
            <a:schemeClr val="accent1">
              <a:shade val="50000"/>
            </a:schemeClr>
          </a:lnRef>
          <a:fillRef idx="1002">
            <a:schemeClr val="lt1"/>
          </a:fillRef>
          <a:effectRef idx="0">
            <a:schemeClr val="accent1"/>
          </a:effectRef>
          <a:fontRef idx="minor">
            <a:schemeClr val="lt1"/>
          </a:fontRef>
        </p:style>
        <p:txBody>
          <a:bodyPr anchor="ctr"/>
          <a:lstStyle/>
          <a:p>
            <a:pPr algn="ctr">
              <a:defRPr/>
            </a:pPr>
            <a:r>
              <a:rPr lang="fa-IR" sz="2400" b="1" dirty="0">
                <a:solidFill>
                  <a:schemeClr val="tx1"/>
                </a:solidFill>
                <a:cs typeface="B Nazanin" pitchFamily="2" charset="-78"/>
              </a:rPr>
              <a:t>پرفشاری خون</a:t>
            </a:r>
            <a:endParaRPr lang="en-US" sz="2400" b="1" dirty="0">
              <a:solidFill>
                <a:schemeClr val="tx1"/>
              </a:solidFill>
              <a:cs typeface="B Nazanin" pitchFamily="2" charset="-78"/>
            </a:endParaRPr>
          </a:p>
        </p:txBody>
      </p:sp>
      <p:cxnSp>
        <p:nvCxnSpPr>
          <p:cNvPr id="17" name="Straight Arrow Connector 16"/>
          <p:cNvCxnSpPr/>
          <p:nvPr/>
        </p:nvCxnSpPr>
        <p:spPr>
          <a:xfrm>
            <a:off x="1820863" y="3482580"/>
            <a:ext cx="1465262" cy="267890"/>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715000" y="3696891"/>
            <a:ext cx="393701" cy="107158"/>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8" idx="2"/>
          </p:cNvCxnSpPr>
          <p:nvPr/>
        </p:nvCxnSpPr>
        <p:spPr>
          <a:xfrm flipH="1" flipV="1">
            <a:off x="5643563" y="4232673"/>
            <a:ext cx="857250" cy="187522"/>
          </a:xfrm>
          <a:prstGeom prst="straightConnector1">
            <a:avLst/>
          </a:prstGeom>
          <a:ln>
            <a:solidFill>
              <a:srgbClr val="FF9900"/>
            </a:solidFill>
            <a:tailEnd type="arrow"/>
          </a:ln>
        </p:spPr>
        <p:style>
          <a:lnRef idx="3">
            <a:schemeClr val="accent4"/>
          </a:lnRef>
          <a:fillRef idx="0">
            <a:schemeClr val="accent4"/>
          </a:fillRef>
          <a:effectRef idx="2">
            <a:schemeClr val="accent4"/>
          </a:effectRef>
          <a:fontRef idx="minor">
            <a:schemeClr val="tx1"/>
          </a:fontRef>
        </p:style>
      </p:cxnSp>
      <p:cxnSp>
        <p:nvCxnSpPr>
          <p:cNvPr id="24" name="Straight Arrow Connector 23"/>
          <p:cNvCxnSpPr/>
          <p:nvPr/>
        </p:nvCxnSpPr>
        <p:spPr>
          <a:xfrm>
            <a:off x="2428875" y="4179094"/>
            <a:ext cx="857250" cy="1191"/>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0800000">
            <a:off x="5572126" y="4500562"/>
            <a:ext cx="785813" cy="482204"/>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2500314" y="4500562"/>
            <a:ext cx="785812" cy="482204"/>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31759" name="Rectangle 2"/>
          <p:cNvSpPr>
            <a:spLocks noGrp="1" noChangeArrowheads="1"/>
          </p:cNvSpPr>
          <p:nvPr>
            <p:ph type="title"/>
          </p:nvPr>
        </p:nvSpPr>
        <p:spPr bwMode="auto">
          <a:xfrm>
            <a:off x="1571626" y="1232298"/>
            <a:ext cx="7572375" cy="438582"/>
          </a:xfrm>
          <a:noFill/>
          <a:ln>
            <a:miter lim="800000"/>
            <a:headEnd/>
            <a:tailEnd/>
          </a:ln>
        </p:spPr>
        <p:txBody>
          <a:bodyPr vert="horz" wrap="square" lIns="68580" tIns="34290" rIns="68580" bIns="34290" numCol="1" anchor="t" anchorCtr="0" compatLnSpc="1">
            <a:prstTxWarp prst="textNoShape">
              <a:avLst/>
            </a:prstTxWarp>
            <a:spAutoFit/>
          </a:bodyPr>
          <a:lstStyle/>
          <a:p>
            <a:pPr rtl="1" eaLnBrk="1" hangingPunct="1"/>
            <a:r>
              <a:rPr lang="fa-IR" sz="2400">
                <a:cs typeface="B Titr" pitchFamily="2" charset="-78"/>
              </a:rPr>
              <a:t>عوامل</a:t>
            </a:r>
            <a:r>
              <a:rPr lang="en-US" sz="2400">
                <a:cs typeface="B Titr" pitchFamily="2" charset="-78"/>
              </a:rPr>
              <a:t> </a:t>
            </a:r>
            <a:r>
              <a:rPr lang="fa-IR" sz="2400">
                <a:cs typeface="B Titr" pitchFamily="2" charset="-78"/>
              </a:rPr>
              <a:t>موثر در افزایش فشار خون </a:t>
            </a:r>
            <a:endParaRPr lang="en-US" sz="2400">
              <a:cs typeface="B Titr" pitchFamily="2" charset="-78"/>
            </a:endParaRPr>
          </a:p>
        </p:txBody>
      </p:sp>
      <p:sp>
        <p:nvSpPr>
          <p:cNvPr id="18" name="Oval 17"/>
          <p:cNvSpPr/>
          <p:nvPr/>
        </p:nvSpPr>
        <p:spPr>
          <a:xfrm>
            <a:off x="5786439" y="1885192"/>
            <a:ext cx="2214562" cy="1061606"/>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زمینه ارثی</a:t>
            </a:r>
          </a:p>
        </p:txBody>
      </p:sp>
      <p:sp>
        <p:nvSpPr>
          <p:cNvPr id="21" name="Oval 20"/>
          <p:cNvSpPr/>
          <p:nvPr/>
        </p:nvSpPr>
        <p:spPr>
          <a:xfrm>
            <a:off x="3161507" y="5201112"/>
            <a:ext cx="2214562" cy="1219453"/>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rtl="1">
              <a:defRPr/>
            </a:pPr>
            <a:r>
              <a:rPr lang="fa-IR" b="1" dirty="0">
                <a:solidFill>
                  <a:schemeClr val="tx1"/>
                </a:solidFill>
                <a:cs typeface="B Nazanin" pitchFamily="2" charset="-78"/>
              </a:rPr>
              <a:t>چربی خون بالا</a:t>
            </a:r>
          </a:p>
        </p:txBody>
      </p:sp>
      <p:sp>
        <p:nvSpPr>
          <p:cNvPr id="23" name="Oval 22"/>
          <p:cNvSpPr/>
          <p:nvPr/>
        </p:nvSpPr>
        <p:spPr>
          <a:xfrm>
            <a:off x="3571876" y="1938769"/>
            <a:ext cx="2214563" cy="1068750"/>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rtl="1">
              <a:defRPr/>
            </a:pPr>
            <a:r>
              <a:rPr lang="fa-IR" b="1" dirty="0">
                <a:solidFill>
                  <a:schemeClr val="tx1"/>
                </a:solidFill>
                <a:cs typeface="B Nazanin" pitchFamily="2" charset="-78"/>
              </a:rPr>
              <a:t>بیماریهای مزمن کلیوی</a:t>
            </a:r>
          </a:p>
        </p:txBody>
      </p:sp>
      <p:sp>
        <p:nvSpPr>
          <p:cNvPr id="25" name="Oval 24"/>
          <p:cNvSpPr/>
          <p:nvPr/>
        </p:nvSpPr>
        <p:spPr>
          <a:xfrm>
            <a:off x="2000251" y="1614488"/>
            <a:ext cx="1785937" cy="1010841"/>
          </a:xfrm>
          <a:prstGeom prst="ellipse">
            <a:avLst/>
          </a:prstGeom>
          <a:solidFill>
            <a:srgbClr val="FFFF69"/>
          </a:solidFill>
          <a:ln>
            <a:solidFill>
              <a:srgbClr val="FF9900"/>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b="1" dirty="0">
                <a:solidFill>
                  <a:schemeClr val="tx1"/>
                </a:solidFill>
                <a:cs typeface="B Nazanin" pitchFamily="2" charset="-78"/>
              </a:rPr>
              <a:t>نژاد</a:t>
            </a:r>
          </a:p>
        </p:txBody>
      </p:sp>
      <p:cxnSp>
        <p:nvCxnSpPr>
          <p:cNvPr id="26" name="Straight Arrow Connector 25"/>
          <p:cNvCxnSpPr/>
          <p:nvPr/>
        </p:nvCxnSpPr>
        <p:spPr>
          <a:xfrm>
            <a:off x="2928939" y="3000376"/>
            <a:ext cx="1071562" cy="589360"/>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3" idx="4"/>
          </p:cNvCxnSpPr>
          <p:nvPr/>
        </p:nvCxnSpPr>
        <p:spPr>
          <a:xfrm flipH="1">
            <a:off x="4214814" y="3007519"/>
            <a:ext cx="464344" cy="689374"/>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13" idx="0"/>
          </p:cNvCxnSpPr>
          <p:nvPr/>
        </p:nvCxnSpPr>
        <p:spPr>
          <a:xfrm rot="10800000" flipV="1">
            <a:off x="4465638" y="2893220"/>
            <a:ext cx="1820862" cy="803672"/>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366618" y="4483833"/>
            <a:ext cx="17859" cy="695324"/>
          </a:xfrm>
          <a:prstGeom prst="straightConnector1">
            <a:avLst/>
          </a:prstGeom>
          <a:ln w="57150">
            <a:solidFill>
              <a:srgbClr val="FF99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65805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120" y="1854395"/>
            <a:ext cx="7891267" cy="1143000"/>
          </a:xfrm>
        </p:spPr>
        <p:txBody>
          <a:bodyPr/>
          <a:lstStyle/>
          <a:p>
            <a:pPr marL="457200" indent="-457200" algn="r">
              <a:buFont typeface="Wingdings" panose="05000000000000000000" pitchFamily="2" charset="2"/>
              <a:buChar char="Ø"/>
            </a:pPr>
            <a:r>
              <a:rPr lang="fa-IR" dirty="0" smtClean="0">
                <a:cs typeface="B Nazanin" panose="00000400000000000000" pitchFamily="2" charset="-78"/>
              </a:rPr>
              <a:t>قرص گلی بنکلامید باید 10 دقیقه قبل از وعده غذایی</a:t>
            </a:r>
            <a:br>
              <a:rPr lang="fa-IR" dirty="0" smtClean="0">
                <a:cs typeface="B Nazanin" panose="00000400000000000000" pitchFamily="2" charset="-78"/>
              </a:rPr>
            </a:br>
            <a:r>
              <a:rPr lang="fa-IR" dirty="0" smtClean="0">
                <a:cs typeface="B Nazanin" panose="00000400000000000000" pitchFamily="2" charset="-78"/>
              </a:rPr>
              <a:t> </a:t>
            </a:r>
            <a:br>
              <a:rPr lang="fa-IR" dirty="0" smtClean="0">
                <a:cs typeface="B Nazanin" panose="00000400000000000000" pitchFamily="2" charset="-78"/>
              </a:rPr>
            </a:br>
            <a:r>
              <a:rPr lang="fa-IR" dirty="0" smtClean="0">
                <a:cs typeface="B Nazanin" panose="00000400000000000000" pitchFamily="2" charset="-78"/>
              </a:rPr>
              <a:t>قرص مت فورمین همراه با وعده غذایی مصرف شود.</a:t>
            </a:r>
            <a:endParaRPr lang="en-US" dirty="0">
              <a:cs typeface="B Nazanin" panose="00000400000000000000" pitchFamily="2" charset="-78"/>
            </a:endParaRPr>
          </a:p>
        </p:txBody>
      </p:sp>
    </p:spTree>
    <p:extLst>
      <p:ext uri="{BB962C8B-B14F-4D97-AF65-F5344CB8AC3E}">
        <p14:creationId xmlns:p14="http://schemas.microsoft.com/office/powerpoint/2010/main" val="14395979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2"/>
          <a:srcRect l="25360" t="62432" r="24800" b="12987"/>
          <a:stretch/>
        </p:blipFill>
        <p:spPr>
          <a:xfrm>
            <a:off x="249346" y="2584090"/>
            <a:ext cx="8770829" cy="2611540"/>
          </a:xfrm>
          <a:prstGeom prst="rect">
            <a:avLst/>
          </a:prstGeom>
        </p:spPr>
      </p:pic>
    </p:spTree>
    <p:extLst>
      <p:ext uri="{BB962C8B-B14F-4D97-AF65-F5344CB8AC3E}">
        <p14:creationId xmlns:p14="http://schemas.microsoft.com/office/powerpoint/2010/main" val="25004675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447800"/>
          </a:xfrm>
        </p:spPr>
        <p:txBody>
          <a:bodyPr>
            <a:normAutofit/>
          </a:bodyPr>
          <a:lstStyle/>
          <a:p>
            <a:pPr algn="ctr" rtl="1"/>
            <a:r>
              <a:rPr lang="en-US" dirty="0"/>
              <a:t/>
            </a:r>
            <a:br>
              <a:rPr lang="en-US" dirty="0"/>
            </a:br>
            <a:endParaRPr lang="en-US" dirty="0"/>
          </a:p>
        </p:txBody>
      </p:sp>
      <p:sp>
        <p:nvSpPr>
          <p:cNvPr id="3" name="Content Placeholder 2"/>
          <p:cNvSpPr>
            <a:spLocks noGrp="1"/>
          </p:cNvSpPr>
          <p:nvPr>
            <p:ph idx="1"/>
          </p:nvPr>
        </p:nvSpPr>
        <p:spPr>
          <a:xfrm>
            <a:off x="304800" y="1905000"/>
            <a:ext cx="8458200" cy="4572000"/>
          </a:xfrm>
          <a:blipFill>
            <a:blip r:embed="rId2"/>
            <a:tile tx="0" ty="0" sx="100000" sy="100000" flip="none" algn="tl"/>
          </a:blipFill>
          <a:effectLst>
            <a:glow rad="228600">
              <a:schemeClr val="accent3">
                <a:satMod val="175000"/>
                <a:alpha val="40000"/>
              </a:schemeClr>
            </a:glow>
          </a:effectLst>
          <a:scene3d>
            <a:camera prst="orthographicFront"/>
            <a:lightRig rig="threePt" dir="t"/>
          </a:scene3d>
          <a:sp3d extrusionH="76200">
            <a:extrusionClr>
              <a:srgbClr val="24AC2A"/>
            </a:extrusionClr>
          </a:sp3d>
        </p:spPr>
        <p:txBody>
          <a:bodyPr>
            <a:normAutofit/>
          </a:bodyPr>
          <a:lstStyle/>
          <a:p>
            <a:pPr>
              <a:lnSpc>
                <a:spcPct val="150000"/>
              </a:lnSpc>
            </a:pPr>
            <a:r>
              <a:rPr lang="fa-IR" sz="2800" dirty="0" smtClean="0">
                <a:cs typeface="B Mitra" pitchFamily="2" charset="-78"/>
              </a:rPr>
              <a:t>رعايت رژيم غذايي صحيح نقش مهمي در پيشگيري وكنترل بيماري ديابت دارد.</a:t>
            </a:r>
          </a:p>
          <a:p>
            <a:pPr>
              <a:lnSpc>
                <a:spcPct val="150000"/>
              </a:lnSpc>
            </a:pPr>
            <a:r>
              <a:rPr lang="fa-IR" sz="2800" dirty="0" smtClean="0">
                <a:cs typeface="B Mitra" pitchFamily="2" charset="-78"/>
              </a:rPr>
              <a:t>رژيم غذايي يك فرد ديابتي تفاوت چنداني با رژيم غذايي صحيح يك فرد سالم ندارد . فقط محدوديت بيشتري در مقدار مصرف </a:t>
            </a:r>
            <a:r>
              <a:rPr lang="fa-IR" sz="2800" u="sng" dirty="0" smtClean="0">
                <a:cs typeface="B Mitra" pitchFamily="2" charset="-78"/>
              </a:rPr>
              <a:t>قندهاي ساده </a:t>
            </a:r>
            <a:r>
              <a:rPr lang="fa-IR" sz="2800" dirty="0" smtClean="0">
                <a:cs typeface="B Mitra" pitchFamily="2" charset="-78"/>
              </a:rPr>
              <a:t>و </a:t>
            </a:r>
            <a:r>
              <a:rPr lang="fa-IR" sz="2800" u="sng" dirty="0" smtClean="0">
                <a:cs typeface="B Mitra" pitchFamily="2" charset="-78"/>
              </a:rPr>
              <a:t>نوع چربي هاي </a:t>
            </a:r>
            <a:r>
              <a:rPr lang="fa-IR" sz="2800" dirty="0" smtClean="0">
                <a:cs typeface="B Mitra" pitchFamily="2" charset="-78"/>
              </a:rPr>
              <a:t>دريافتي اعمال مي شود.</a:t>
            </a:r>
          </a:p>
          <a:p>
            <a:pPr rtl="1">
              <a:lnSpc>
                <a:spcPct val="150000"/>
              </a:lnSpc>
              <a:buNone/>
            </a:pPr>
            <a:endParaRPr lang="fa-IR" sz="2800" b="1" dirty="0" smtClean="0">
              <a:blipFill>
                <a:blip r:embed="rId3"/>
                <a:tile tx="0" ty="0" sx="100000" sy="100000" flip="none" algn="tl"/>
              </a:blipFill>
              <a:latin typeface="Century"/>
              <a:ea typeface="Times New Roman"/>
              <a:cs typeface="B Mitra" pitchFamily="2" charset="-78"/>
            </a:endParaRPr>
          </a:p>
        </p:txBody>
      </p:sp>
      <p:sp>
        <p:nvSpPr>
          <p:cNvPr id="4" name="Title 1"/>
          <p:cNvSpPr txBox="1">
            <a:spLocks/>
          </p:cNvSpPr>
          <p:nvPr/>
        </p:nvSpPr>
        <p:spPr>
          <a:xfrm>
            <a:off x="457200" y="274638"/>
            <a:ext cx="8229600" cy="1143000"/>
          </a:xfrm>
          <a:prstGeom prst="rect">
            <a:avLst/>
          </a:prstGeom>
        </p:spPr>
        <p:txBody>
          <a:bodyPr vert="horz" lIns="0" rIns="0" bIns="0" anchor="b">
            <a:normAutofit/>
          </a:bodyPr>
          <a:lstStyle/>
          <a:p>
            <a:pPr marL="0" marR="0" lvl="0" indent="0" algn="l" defTabSz="914400" rtl="1" eaLnBrk="1" fontAlgn="auto" latinLnBrk="0" hangingPunct="1">
              <a:lnSpc>
                <a:spcPct val="100000"/>
              </a:lnSpc>
              <a:spcBef>
                <a:spcPct val="0"/>
              </a:spcBef>
              <a:spcAft>
                <a:spcPts val="0"/>
              </a:spcAft>
              <a:buClrTx/>
              <a:buSzTx/>
              <a:buFontTx/>
              <a:buNone/>
              <a:tabLst/>
              <a:defRPr/>
            </a:pPr>
            <a:r>
              <a:rPr kumimoji="0" lang="fa-IR" sz="5000" b="0" i="0" u="none" strike="noStrike" kern="1200" cap="none" spc="0" normalizeH="0" baseline="0" noProof="0" dirty="0" smtClean="0">
                <a:ln>
                  <a:noFill/>
                </a:ln>
                <a:solidFill>
                  <a:schemeClr val="accent6">
                    <a:lumMod val="75000"/>
                  </a:schemeClr>
                </a:solidFill>
                <a:effectLst/>
                <a:uLnTx/>
                <a:uFillTx/>
                <a:latin typeface="+mj-lt"/>
                <a:ea typeface="+mj-ea"/>
                <a:cs typeface="2  Bardiya" pitchFamily="2" charset="-78"/>
              </a:rPr>
              <a:t>اصول تغذيه در بيماري ديابت</a:t>
            </a:r>
            <a:endParaRPr kumimoji="0" lang="fa-IR" sz="5000" b="0" i="0" u="none" strike="noStrike" kern="1200" cap="none" spc="0" normalizeH="0" baseline="0" noProof="0" dirty="0">
              <a:ln>
                <a:noFill/>
              </a:ln>
              <a:solidFill>
                <a:schemeClr val="accent6">
                  <a:lumMod val="75000"/>
                </a:schemeClr>
              </a:solidFill>
              <a:effectLst/>
              <a:uLnTx/>
              <a:uFillTx/>
              <a:latin typeface="+mj-lt"/>
              <a:ea typeface="+mj-ea"/>
              <a:cs typeface="2  Bardiya" pitchFamily="2" charset="-78"/>
            </a:endParaRPr>
          </a:p>
        </p:txBody>
      </p:sp>
    </p:spTree>
    <p:extLst>
      <p:ext uri="{BB962C8B-B14F-4D97-AF65-F5344CB8AC3E}">
        <p14:creationId xmlns:p14="http://schemas.microsoft.com/office/powerpoint/2010/main" val="4097755009"/>
      </p:ext>
    </p:extLst>
  </p:cSld>
  <p:clrMapOvr>
    <a:masterClrMapping/>
  </p:clrMapOvr>
  <p:transition spd="med">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143000"/>
          </a:xfrm>
          <a:blipFill>
            <a:blip r:embed="rId2"/>
            <a:tile tx="0" ty="0" sx="100000" sy="100000" flip="none" algn="tl"/>
          </a:blipFill>
          <a:effectLst>
            <a:glow rad="228600">
              <a:schemeClr val="accent6">
                <a:satMod val="175000"/>
                <a:alpha val="40000"/>
              </a:schemeClr>
            </a:glow>
          </a:effectLst>
        </p:spPr>
        <p:txBody>
          <a:bodyPr>
            <a:normAutofit/>
          </a:bodyPr>
          <a:lstStyle/>
          <a:p>
            <a:pPr algn="ctr" rtl="1"/>
            <a:r>
              <a:rPr lang="fa-IR" sz="4800" dirty="0" smtClean="0">
                <a:solidFill>
                  <a:schemeClr val="accent5">
                    <a:lumMod val="75000"/>
                  </a:schemeClr>
                </a:solidFill>
                <a:cs typeface="B Titr" pitchFamily="2" charset="-78"/>
              </a:rPr>
              <a:t>گروه نان وغلات</a:t>
            </a:r>
            <a:endParaRPr lang="en-US" sz="4800" dirty="0" smtClean="0">
              <a:solidFill>
                <a:schemeClr val="accent5">
                  <a:lumMod val="75000"/>
                </a:schemeClr>
              </a:solidFill>
              <a:cs typeface="B Titr" pitchFamily="2" charset="-78"/>
            </a:endParaRPr>
          </a:p>
        </p:txBody>
      </p:sp>
      <p:sp>
        <p:nvSpPr>
          <p:cNvPr id="3" name="Subtitle 2"/>
          <p:cNvSpPr>
            <a:spLocks noGrp="1"/>
          </p:cNvSpPr>
          <p:nvPr>
            <p:ph type="subTitle" idx="1"/>
          </p:nvPr>
        </p:nvSpPr>
        <p:spPr>
          <a:xfrm>
            <a:off x="152400" y="1295400"/>
            <a:ext cx="8839200" cy="5410200"/>
          </a:xfrm>
          <a:blipFill>
            <a:blip r:embed="rId2"/>
            <a:tile tx="0" ty="0" sx="100000" sy="100000" flip="none" algn="tl"/>
          </a:blipFill>
          <a:ln>
            <a:solidFill>
              <a:schemeClr val="accent6">
                <a:lumMod val="20000"/>
                <a:lumOff val="80000"/>
              </a:schemeClr>
            </a:solidFill>
          </a:ln>
          <a:effectLst>
            <a:glow rad="228600">
              <a:schemeClr val="accent5">
                <a:satMod val="175000"/>
                <a:alpha val="40000"/>
              </a:schemeClr>
            </a:glow>
          </a:effectLst>
          <a:scene3d>
            <a:camera prst="perspectiveAbove"/>
            <a:lightRig rig="threePt" dir="t"/>
          </a:scene3d>
        </p:spPr>
        <p:txBody>
          <a:bodyPr>
            <a:noAutofit/>
          </a:bodyPr>
          <a:lstStyle/>
          <a:p>
            <a:r>
              <a:rPr lang="fa-IR" sz="2800" b="1" dirty="0" smtClean="0">
                <a:solidFill>
                  <a:schemeClr val="accent4">
                    <a:lumMod val="50000"/>
                  </a:schemeClr>
                </a:solidFill>
                <a:cs typeface="2  Kamran Outline" pitchFamily="2" charset="-78"/>
              </a:rPr>
              <a:t>این گروه شامل گندم، جو، برنج، انواع نان وانواع ماکارونی ،حبوبات ،سيب زميني</a:t>
            </a:r>
          </a:p>
          <a:p>
            <a:r>
              <a:rPr lang="fa-IR" sz="2800" b="1" dirty="0" smtClean="0">
                <a:solidFill>
                  <a:schemeClr val="accent4">
                    <a:lumMod val="50000"/>
                  </a:schemeClr>
                </a:solidFill>
                <a:cs typeface="2  Kamran Outline" pitchFamily="2" charset="-78"/>
              </a:rPr>
              <a:t>   می باشد.</a:t>
            </a:r>
          </a:p>
          <a:p>
            <a:r>
              <a:rPr lang="fa-IR" sz="2800" b="1" dirty="0" smtClean="0">
                <a:solidFill>
                  <a:schemeClr val="accent4">
                    <a:lumMod val="50000"/>
                  </a:schemeClr>
                </a:solidFill>
                <a:cs typeface="2  Kamran Outline" pitchFamily="2" charset="-78"/>
              </a:rPr>
              <a:t>میزان مورد نیاز این گروه 11-6واحد</a:t>
            </a:r>
          </a:p>
          <a:p>
            <a:r>
              <a:rPr lang="fa-IR" sz="2800" b="1" dirty="0" smtClean="0">
                <a:solidFill>
                  <a:schemeClr val="accent4">
                    <a:lumMod val="50000"/>
                  </a:schemeClr>
                </a:solidFill>
                <a:cs typeface="2  Kamran Outline" pitchFamily="2" charset="-78"/>
              </a:rPr>
              <a:t>كنترل مقدار و نوع نان وغلات مصرفي براي افراد ديابتي بسيار حائز اهميت است </a:t>
            </a:r>
          </a:p>
          <a:p>
            <a:r>
              <a:rPr lang="fa-IR" sz="2800" b="1" u="sng" dirty="0" smtClean="0">
                <a:solidFill>
                  <a:schemeClr val="accent4">
                    <a:lumMod val="50000"/>
                  </a:schemeClr>
                </a:solidFill>
                <a:cs typeface="2  Kamran Outline" pitchFamily="2" charset="-78"/>
              </a:rPr>
              <a:t>كنترل مقدار </a:t>
            </a:r>
            <a:r>
              <a:rPr lang="fa-IR" sz="2800" b="1" dirty="0" smtClean="0">
                <a:solidFill>
                  <a:schemeClr val="accent4">
                    <a:lumMod val="50000"/>
                  </a:schemeClr>
                </a:solidFill>
                <a:cs typeface="2  Kamran Outline" pitchFamily="2" charset="-78"/>
              </a:rPr>
              <a:t>: در يك برنامه غذايي سالم ،نان وبرنج براي افراد ديابتي حذف نمي شود ولي بايستي از مصرف افراطي آنها اجتناب ودر حد نياز بدن مصرف شوند.</a:t>
            </a:r>
          </a:p>
          <a:p>
            <a:pPr rtl="1"/>
            <a:endParaRPr lang="en-US" sz="2800" b="1" dirty="0" smtClean="0">
              <a:solidFill>
                <a:schemeClr val="accent4">
                  <a:lumMod val="50000"/>
                </a:schemeClr>
              </a:solidFill>
              <a:cs typeface="2  Kamran Outline" pitchFamily="2" charset="-78"/>
            </a:endParaRPr>
          </a:p>
          <a:p>
            <a:pPr algn="just" rtl="1">
              <a:lnSpc>
                <a:spcPct val="150000"/>
              </a:lnSpc>
            </a:pPr>
            <a:endParaRPr lang="fa-IR" sz="2800" b="1" dirty="0" smtClean="0">
              <a:solidFill>
                <a:schemeClr val="accent4">
                  <a:lumMod val="50000"/>
                </a:schemeClr>
              </a:solidFill>
              <a:latin typeface="Century"/>
              <a:ea typeface="Times New Roman"/>
              <a:cs typeface="B Zar" pitchFamily="2" charset="-78"/>
            </a:endParaRPr>
          </a:p>
        </p:txBody>
      </p:sp>
    </p:spTree>
    <p:extLst>
      <p:ext uri="{BB962C8B-B14F-4D97-AF65-F5344CB8AC3E}">
        <p14:creationId xmlns:p14="http://schemas.microsoft.com/office/powerpoint/2010/main" val="4294521945"/>
      </p:ext>
    </p:extLst>
  </p:cSld>
  <p:clrMapOvr>
    <a:masterClrMapping/>
  </p:clrMapOvr>
  <p:transition spd="med">
    <p:whee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838200"/>
          </a:xfrm>
          <a:solidFill>
            <a:schemeClr val="accent5">
              <a:lumMod val="20000"/>
              <a:lumOff val="80000"/>
            </a:schemeClr>
          </a:solidFill>
          <a:effectLst>
            <a:glow rad="228600">
              <a:schemeClr val="accent1">
                <a:satMod val="175000"/>
                <a:alpha val="40000"/>
              </a:schemeClr>
            </a:glow>
          </a:effectLst>
        </p:spPr>
        <p:txBody>
          <a:bodyPr>
            <a:normAutofit/>
          </a:bodyPr>
          <a:lstStyle/>
          <a:p>
            <a:pPr algn="ctr" rtl="1"/>
            <a:r>
              <a:rPr lang="fa-IR" sz="3200" dirty="0" smtClean="0">
                <a:solidFill>
                  <a:schemeClr val="accent1">
                    <a:lumMod val="75000"/>
                  </a:schemeClr>
                </a:solidFill>
                <a:cs typeface="B Titr" pitchFamily="2" charset="-78"/>
              </a:rPr>
              <a:t>گروه سبزیجات </a:t>
            </a:r>
            <a:endParaRPr lang="en-US" sz="3200" b="1" dirty="0">
              <a:solidFill>
                <a:schemeClr val="accent1">
                  <a:lumMod val="75000"/>
                </a:schemeClr>
              </a:solidFill>
              <a:effectLst>
                <a:outerShdw blurRad="38100" dist="38100" dir="2700000" algn="tl">
                  <a:srgbClr val="000000">
                    <a:alpha val="43137"/>
                  </a:srgbClr>
                </a:outerShdw>
              </a:effectLst>
              <a:cs typeface="B Titr" pitchFamily="2" charset="-78"/>
            </a:endParaRPr>
          </a:p>
        </p:txBody>
      </p:sp>
      <p:sp>
        <p:nvSpPr>
          <p:cNvPr id="3" name="Content Placeholder 2"/>
          <p:cNvSpPr>
            <a:spLocks noGrp="1"/>
          </p:cNvSpPr>
          <p:nvPr>
            <p:ph idx="1"/>
          </p:nvPr>
        </p:nvSpPr>
        <p:spPr>
          <a:xfrm>
            <a:off x="533400" y="1752600"/>
            <a:ext cx="8229600" cy="4221163"/>
          </a:xfrm>
          <a:blipFill>
            <a:blip r:embed="rId2"/>
            <a:tile tx="0" ty="0" sx="100000" sy="100000" flip="none" algn="tl"/>
          </a:blipFill>
          <a:effectLst>
            <a:glow rad="228600">
              <a:schemeClr val="accent1">
                <a:satMod val="175000"/>
                <a:alpha val="40000"/>
              </a:schemeClr>
            </a:glow>
            <a:reflection blurRad="6350" stA="50000" endA="300" endPos="55500" dist="101600" dir="5400000" sy="-100000" algn="bl" rotWithShape="0"/>
          </a:effectLst>
          <a:scene3d>
            <a:camera prst="perspectiveRelaxedModerately"/>
            <a:lightRig rig="threePt" dir="t"/>
          </a:scene3d>
        </p:spPr>
        <p:txBody>
          <a:bodyPr>
            <a:normAutofit fontScale="70000" lnSpcReduction="20000"/>
          </a:bodyPr>
          <a:lstStyle/>
          <a:p>
            <a:pPr>
              <a:lnSpc>
                <a:spcPct val="150000"/>
              </a:lnSpc>
              <a:buNone/>
            </a:pPr>
            <a:r>
              <a:rPr lang="fa-IR" sz="4000" dirty="0" smtClean="0">
                <a:cs typeface="B Nazanin" panose="00000400000000000000" pitchFamily="2" charset="-78"/>
              </a:rPr>
              <a:t>این گروه شامل :سبزيجات خام ،پخته ،عصاره سبزيجات می  باشد</a:t>
            </a:r>
          </a:p>
          <a:p>
            <a:pPr>
              <a:lnSpc>
                <a:spcPct val="150000"/>
              </a:lnSpc>
            </a:pPr>
            <a:r>
              <a:rPr lang="fa-IR" sz="4000" dirty="0" smtClean="0">
                <a:cs typeface="B Nazanin" panose="00000400000000000000" pitchFamily="2" charset="-78"/>
              </a:rPr>
              <a:t>میزان مورد نیاز روزانه 5-3واحد</a:t>
            </a:r>
          </a:p>
          <a:p>
            <a:pPr>
              <a:lnSpc>
                <a:spcPct val="150000"/>
              </a:lnSpc>
            </a:pPr>
            <a:r>
              <a:rPr lang="fa-IR" sz="4000" dirty="0" smtClean="0">
                <a:cs typeface="B Nazanin" panose="00000400000000000000" pitchFamily="2" charset="-78"/>
              </a:rPr>
              <a:t>سبزيجات منبع بسيار خوبي براي تامين فيبر محسوب مي شوند.</a:t>
            </a:r>
          </a:p>
          <a:p>
            <a:pPr>
              <a:lnSpc>
                <a:spcPct val="150000"/>
              </a:lnSpc>
            </a:pPr>
            <a:r>
              <a:rPr lang="fa-IR" sz="4000" dirty="0" smtClean="0">
                <a:cs typeface="B Nazanin" panose="00000400000000000000" pitchFamily="2" charset="-78"/>
              </a:rPr>
              <a:t>فيبرها به كاهش جذب كلسترول ،تنظيم چربي هاي سرم ،تنظيم غلظت چربي سرم خون ،كاهش سرعت جذب قند خون و پيشگيري از بسياري از بيماريهاي گوارشي مانند يبوست كمك مي كند.</a:t>
            </a:r>
          </a:p>
          <a:p>
            <a:pPr algn="r" rtl="1"/>
            <a:endParaRPr lang="en-US" sz="4000" b="1" dirty="0">
              <a:cs typeface="B Nazanin" pitchFamily="2" charset="-78"/>
            </a:endParaRPr>
          </a:p>
        </p:txBody>
      </p:sp>
    </p:spTree>
    <p:extLst>
      <p:ext uri="{BB962C8B-B14F-4D97-AF65-F5344CB8AC3E}">
        <p14:creationId xmlns:p14="http://schemas.microsoft.com/office/powerpoint/2010/main" val="584446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819912"/>
          </a:xfrm>
          <a:blipFill>
            <a:blip r:embed="rId2"/>
            <a:tile tx="0" ty="0" sx="100000" sy="100000" flip="none" algn="tl"/>
          </a:blipFill>
          <a:effectLst>
            <a:glow rad="228600">
              <a:schemeClr val="accent1">
                <a:satMod val="175000"/>
                <a:alpha val="40000"/>
              </a:schemeClr>
            </a:glow>
            <a:softEdge rad="12700"/>
          </a:effectLst>
        </p:spPr>
        <p:txBody>
          <a:bodyPr>
            <a:noAutofit/>
          </a:bodyPr>
          <a:lstStyle/>
          <a:p>
            <a:pPr algn="ctr" rtl="1"/>
            <a:r>
              <a:rPr lang="fa-IR" sz="4400" b="1" dirty="0" smtClean="0">
                <a:solidFill>
                  <a:schemeClr val="accent5">
                    <a:lumMod val="50000"/>
                  </a:schemeClr>
                </a:solidFill>
                <a:cs typeface="B Nazanin" pitchFamily="2" charset="-78"/>
              </a:rPr>
              <a:t>گروه میوه جات</a:t>
            </a:r>
            <a:endParaRPr lang="en-US" sz="4400" b="1" dirty="0">
              <a:solidFill>
                <a:schemeClr val="accent5">
                  <a:lumMod val="50000"/>
                </a:schemeClr>
              </a:solidFill>
              <a:effectLst>
                <a:outerShdw blurRad="38100" dist="38100" dir="2700000" algn="tl">
                  <a:srgbClr val="000000">
                    <a:alpha val="43137"/>
                  </a:srgbClr>
                </a:outerShdw>
              </a:effectLst>
              <a:latin typeface="Century"/>
              <a:ea typeface="Times New Roman"/>
              <a:cs typeface="B Nazanin" pitchFamily="2" charset="-78"/>
            </a:endParaRPr>
          </a:p>
        </p:txBody>
      </p:sp>
      <p:sp>
        <p:nvSpPr>
          <p:cNvPr id="3" name="Content Placeholder 2"/>
          <p:cNvSpPr>
            <a:spLocks noGrp="1"/>
          </p:cNvSpPr>
          <p:nvPr>
            <p:ph idx="1"/>
          </p:nvPr>
        </p:nvSpPr>
        <p:spPr>
          <a:xfrm>
            <a:off x="381000" y="1295400"/>
            <a:ext cx="8382000" cy="5257800"/>
          </a:xfrm>
          <a:blipFill>
            <a:blip r:embed="rId3"/>
            <a:tile tx="0" ty="0" sx="100000" sy="100000" flip="none" algn="tl"/>
          </a:blipFill>
          <a:effectLst>
            <a:glow rad="228600">
              <a:schemeClr val="accent4">
                <a:satMod val="175000"/>
                <a:alpha val="40000"/>
              </a:schemeClr>
            </a:glow>
          </a:effectLst>
          <a:scene3d>
            <a:camera prst="perspectiveAbove"/>
            <a:lightRig rig="threePt" dir="t"/>
          </a:scene3d>
        </p:spPr>
        <p:txBody>
          <a:bodyPr>
            <a:normAutofit/>
          </a:bodyPr>
          <a:lstStyle/>
          <a:p>
            <a:pPr>
              <a:buNone/>
            </a:pPr>
            <a:r>
              <a:rPr lang="fa-IR" sz="3200" dirty="0" smtClean="0">
                <a:cs typeface="B Nazanin" pitchFamily="2" charset="-78"/>
              </a:rPr>
              <a:t>این گروه شامل :سیب،پرتقال،خرما،طالبی و...می باشد</a:t>
            </a:r>
          </a:p>
          <a:p>
            <a:r>
              <a:rPr lang="fa-IR" sz="3200" dirty="0" smtClean="0">
                <a:cs typeface="B Nazanin" pitchFamily="2" charset="-78"/>
              </a:rPr>
              <a:t>میزان مورد نیاز روزانه 4-2واحد</a:t>
            </a:r>
          </a:p>
          <a:p>
            <a:r>
              <a:rPr lang="fa-IR" sz="3200" dirty="0" smtClean="0">
                <a:cs typeface="B Nazanin" pitchFamily="2" charset="-78"/>
              </a:rPr>
              <a:t>ميوه هايي كه سرعت جذب قندشان بالاست:هندوانه ،رطب،كيوي ،موز،آبميوه طبيعي</a:t>
            </a:r>
          </a:p>
          <a:p>
            <a:r>
              <a:rPr lang="fa-IR" sz="3200" dirty="0" smtClean="0">
                <a:cs typeface="B Nazanin" pitchFamily="2" charset="-78"/>
              </a:rPr>
              <a:t>ميوه هايي كه سرعت جذب قندشان متوسط است:خربزه ،گرمك ،طالبي،آناناس</a:t>
            </a:r>
          </a:p>
          <a:p>
            <a:r>
              <a:rPr lang="fa-IR" sz="3200" dirty="0" smtClean="0">
                <a:cs typeface="B Nazanin" pitchFamily="2" charset="-78"/>
              </a:rPr>
              <a:t>ميوه هايي كه سرعت جذب قندشان پايين است : زردآلو،آلوزرد،خرماي زرد زاهدي،سيب ،پرتقال، توت فرنگي ،انبه </a:t>
            </a:r>
          </a:p>
        </p:txBody>
      </p:sp>
    </p:spTree>
    <p:extLst>
      <p:ext uri="{BB962C8B-B14F-4D97-AF65-F5344CB8AC3E}">
        <p14:creationId xmlns:p14="http://schemas.microsoft.com/office/powerpoint/2010/main" val="1416771633"/>
      </p:ext>
    </p:extLst>
  </p:cSld>
  <p:clrMapOvr>
    <a:masterClrMapping/>
  </p:clrMapOvr>
  <p:transition spd="med">
    <p:randomBa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8305800" cy="1371600"/>
          </a:xfrm>
        </p:spPr>
        <p:txBody>
          <a:bodyPr/>
          <a:lstStyle/>
          <a:p>
            <a:pPr algn="ctr">
              <a:lnSpc>
                <a:spcPct val="150000"/>
              </a:lnSpc>
            </a:pPr>
            <a:r>
              <a:rPr lang="fa-IR" dirty="0" smtClean="0">
                <a:solidFill>
                  <a:srgbClr val="FF3399"/>
                </a:solidFill>
                <a:cs typeface="B Titr" panose="00000700000000000000" pitchFamily="2" charset="-78"/>
              </a:rPr>
              <a:t>گروه گوشت و تخم مرغ</a:t>
            </a:r>
            <a:br>
              <a:rPr lang="fa-IR" dirty="0" smtClean="0">
                <a:solidFill>
                  <a:srgbClr val="FF3399"/>
                </a:solidFill>
                <a:cs typeface="B Titr" panose="00000700000000000000" pitchFamily="2" charset="-78"/>
              </a:rPr>
            </a:br>
            <a:r>
              <a:rPr lang="fa-IR" dirty="0" smtClean="0">
                <a:solidFill>
                  <a:srgbClr val="FF3399"/>
                </a:solidFill>
                <a:cs typeface="B Titr" panose="00000700000000000000" pitchFamily="2" charset="-78"/>
              </a:rPr>
              <a:t>حبوبات و مغزها</a:t>
            </a:r>
            <a:endParaRPr lang="fa-IR" dirty="0">
              <a:solidFill>
                <a:srgbClr val="FF3399"/>
              </a:solidFill>
              <a:cs typeface="B Titr" panose="00000700000000000000" pitchFamily="2" charset="-78"/>
            </a:endParaRPr>
          </a:p>
        </p:txBody>
      </p:sp>
      <p:sp>
        <p:nvSpPr>
          <p:cNvPr id="3" name="Content Placeholder 2"/>
          <p:cNvSpPr>
            <a:spLocks noGrp="1"/>
          </p:cNvSpPr>
          <p:nvPr>
            <p:ph idx="4294967295"/>
          </p:nvPr>
        </p:nvSpPr>
        <p:spPr>
          <a:xfrm>
            <a:off x="2410" y="1739180"/>
            <a:ext cx="9141589" cy="5029200"/>
          </a:xfrm>
          <a:blipFill>
            <a:blip r:embed="rId2"/>
            <a:tile tx="0" ty="0" sx="100000" sy="100000" flip="none" algn="tl"/>
          </a:blipFill>
          <a:effectLst>
            <a:glow rad="228600">
              <a:schemeClr val="accent1">
                <a:satMod val="175000"/>
                <a:alpha val="40000"/>
              </a:schemeClr>
            </a:glow>
          </a:effectLst>
        </p:spPr>
        <p:txBody>
          <a:bodyPr>
            <a:normAutofit fontScale="70000" lnSpcReduction="20000"/>
          </a:bodyPr>
          <a:lstStyle/>
          <a:p>
            <a:pPr>
              <a:lnSpc>
                <a:spcPct val="160000"/>
              </a:lnSpc>
              <a:buNone/>
            </a:pPr>
            <a:r>
              <a:rPr lang="fa-IR" sz="4000" dirty="0" smtClean="0">
                <a:cs typeface="B Nazanin" panose="00000400000000000000" pitchFamily="2" charset="-78"/>
              </a:rPr>
              <a:t>این گروه شامل:گوشت ،مرغ،ماهی،تخم مرغ،مغزها می باشد.</a:t>
            </a:r>
          </a:p>
          <a:p>
            <a:pPr>
              <a:lnSpc>
                <a:spcPct val="160000"/>
              </a:lnSpc>
            </a:pPr>
            <a:r>
              <a:rPr lang="fa-IR" sz="4000" dirty="0" smtClean="0">
                <a:cs typeface="B Nazanin" panose="00000400000000000000" pitchFamily="2" charset="-78"/>
              </a:rPr>
              <a:t>میزان مورد نیاز روزانه 3-2واحد</a:t>
            </a:r>
          </a:p>
          <a:p>
            <a:pPr>
              <a:lnSpc>
                <a:spcPct val="160000"/>
              </a:lnSpc>
            </a:pPr>
            <a:r>
              <a:rPr lang="fa-IR" sz="4000" dirty="0" smtClean="0">
                <a:cs typeface="B Nazanin" panose="00000400000000000000" pitchFamily="2" charset="-78"/>
              </a:rPr>
              <a:t>ازچربي هاي سالم اين گروه مانند مغزها وچربي ماهي استفاده و از مصرف چربي هاي ناسالم مانند چربي گوشت قرمز و مرغ خودداري شود.</a:t>
            </a:r>
          </a:p>
          <a:p>
            <a:pPr>
              <a:lnSpc>
                <a:spcPct val="160000"/>
              </a:lnSpc>
            </a:pPr>
            <a:r>
              <a:rPr lang="fa-IR" sz="4000" dirty="0" smtClean="0">
                <a:cs typeface="B Nazanin" panose="00000400000000000000" pitchFamily="2" charset="-78"/>
              </a:rPr>
              <a:t>مصرف گوشتهاي چرخ كرده ،جگر ،دل وقلوه ،كله پاچه، سوسيس وكالباس به دليل چربي بالا در برنامه غذايي </a:t>
            </a:r>
            <a:r>
              <a:rPr lang="fa-IR" sz="4000" u="sng" dirty="0" smtClean="0">
                <a:cs typeface="B Nazanin" panose="00000400000000000000" pitchFamily="2" charset="-78"/>
              </a:rPr>
              <a:t>محدود</a:t>
            </a:r>
            <a:r>
              <a:rPr lang="fa-IR" sz="4000" dirty="0" smtClean="0">
                <a:cs typeface="B Nazanin" panose="00000400000000000000" pitchFamily="2" charset="-78"/>
              </a:rPr>
              <a:t> شود.</a:t>
            </a:r>
          </a:p>
          <a:p>
            <a:pPr>
              <a:lnSpc>
                <a:spcPct val="160000"/>
              </a:lnSpc>
            </a:pPr>
            <a:r>
              <a:rPr lang="fa-IR" sz="4000" dirty="0" smtClean="0">
                <a:cs typeface="B Nazanin" panose="00000400000000000000" pitchFamily="2" charset="-78"/>
              </a:rPr>
              <a:t>مصرف ماهي حداقل 2بار در هفته براي سلامتي قلب وعروق مفيد است </a:t>
            </a:r>
          </a:p>
          <a:p>
            <a:pPr algn="r" rtl="1">
              <a:lnSpc>
                <a:spcPct val="160000"/>
              </a:lnSpc>
              <a:buNone/>
            </a:pPr>
            <a:endParaRPr lang="en-US" sz="4000" dirty="0">
              <a:effectLst>
                <a:glow rad="101600">
                  <a:schemeClr val="accent4">
                    <a:satMod val="175000"/>
                    <a:alpha val="40000"/>
                  </a:schemeClr>
                </a:glow>
              </a:effectLst>
              <a:cs typeface="2  Mitra" pitchFamily="2" charset="-78"/>
            </a:endParaRPr>
          </a:p>
        </p:txBody>
      </p:sp>
    </p:spTree>
    <p:extLst>
      <p:ext uri="{BB962C8B-B14F-4D97-AF65-F5344CB8AC3E}">
        <p14:creationId xmlns:p14="http://schemas.microsoft.com/office/powerpoint/2010/main" val="1481687323"/>
      </p:ext>
    </p:extLst>
  </p:cSld>
  <p:clrMapOvr>
    <a:masterClrMapping/>
  </p:clrMapOvr>
  <p:transition spd="med">
    <p:checker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2"/>
          <a:srcRect l="23960" t="16847" r="22560" b="30737"/>
          <a:stretch/>
        </p:blipFill>
        <p:spPr>
          <a:xfrm>
            <a:off x="0" y="625435"/>
            <a:ext cx="9171404" cy="5618085"/>
          </a:xfrm>
          <a:prstGeom prst="rect">
            <a:avLst/>
          </a:prstGeom>
        </p:spPr>
      </p:pic>
    </p:spTree>
    <p:extLst>
      <p:ext uri="{BB962C8B-B14F-4D97-AF65-F5344CB8AC3E}">
        <p14:creationId xmlns:p14="http://schemas.microsoft.com/office/powerpoint/2010/main" val="30497594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rotWithShape="1">
          <a:blip r:embed="rId2"/>
          <a:srcRect l="24799" t="35664" r="22280" b="16848"/>
          <a:stretch/>
        </p:blipFill>
        <p:spPr>
          <a:xfrm>
            <a:off x="0" y="846138"/>
            <a:ext cx="9124763" cy="5117592"/>
          </a:xfrm>
          <a:prstGeom prst="rect">
            <a:avLst/>
          </a:prstGeom>
        </p:spPr>
      </p:pic>
    </p:spTree>
    <p:extLst>
      <p:ext uri="{BB962C8B-B14F-4D97-AF65-F5344CB8AC3E}">
        <p14:creationId xmlns:p14="http://schemas.microsoft.com/office/powerpoint/2010/main" val="25593856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03" name="Rectangle 51"/>
          <p:cNvSpPr>
            <a:spLocks noGrp="1" noChangeArrowheads="1"/>
          </p:cNvSpPr>
          <p:nvPr>
            <p:ph type="title"/>
          </p:nvPr>
        </p:nvSpPr>
        <p:spPr>
          <a:xfrm>
            <a:off x="457200" y="381000"/>
            <a:ext cx="8229600" cy="685800"/>
          </a:xfrm>
        </p:spPr>
        <p:style>
          <a:lnRef idx="1">
            <a:schemeClr val="accent1"/>
          </a:lnRef>
          <a:fillRef idx="3">
            <a:schemeClr val="accent1"/>
          </a:fillRef>
          <a:effectRef idx="2">
            <a:schemeClr val="accent1"/>
          </a:effectRef>
          <a:fontRef idx="minor">
            <a:schemeClr val="lt1"/>
          </a:fontRef>
        </p:style>
        <p:txBody>
          <a:bodyPr/>
          <a:lstStyle/>
          <a:p>
            <a:pPr algn="ctr"/>
            <a:r>
              <a:rPr lang="fa-IR" sz="4000" dirty="0">
                <a:cs typeface="B Titr" panose="00000700000000000000" pitchFamily="2" charset="-78"/>
              </a:rPr>
              <a:t>شاخص گلايسميك بعضي مواد غذايي</a:t>
            </a:r>
            <a:endParaRPr lang="en-US" sz="4000" dirty="0">
              <a:cs typeface="B Titr" panose="00000700000000000000" pitchFamily="2" charset="-78"/>
            </a:endParaRPr>
          </a:p>
        </p:txBody>
      </p:sp>
      <p:graphicFrame>
        <p:nvGraphicFramePr>
          <p:cNvPr id="23616" name="Group 64"/>
          <p:cNvGraphicFramePr>
            <a:graphicFrameLocks noGrp="1"/>
          </p:cNvGraphicFramePr>
          <p:nvPr>
            <p:ph idx="1"/>
            <p:extLst>
              <p:ext uri="{D42A27DB-BD31-4B8C-83A1-F6EECF244321}">
                <p14:modId xmlns:p14="http://schemas.microsoft.com/office/powerpoint/2010/main" val="107287811"/>
              </p:ext>
            </p:extLst>
          </p:nvPr>
        </p:nvGraphicFramePr>
        <p:xfrm>
          <a:off x="304800" y="1143000"/>
          <a:ext cx="8458200" cy="5572760"/>
        </p:xfrm>
        <a:graphic>
          <a:graphicData uri="http://schemas.openxmlformats.org/drawingml/2006/table">
            <a:tbl>
              <a:tblPr/>
              <a:tblGrid>
                <a:gridCol w="3124200">
                  <a:extLst>
                    <a:ext uri="{9D8B030D-6E8A-4147-A177-3AD203B41FA5}">
                      <a16:colId xmlns:a16="http://schemas.microsoft.com/office/drawing/2014/main" val="20000"/>
                    </a:ext>
                  </a:extLst>
                </a:gridCol>
                <a:gridCol w="26670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57626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accent1">
                              <a:lumMod val="50000"/>
                            </a:schemeClr>
                          </a:solidFill>
                          <a:effectLst/>
                          <a:latin typeface="Tahoma" pitchFamily="34" charset="0"/>
                          <a:cs typeface="B Nazanin" panose="00000400000000000000" pitchFamily="2" charset="-78"/>
                        </a:rPr>
                        <a:t>پايين </a:t>
                      </a:r>
                      <a:r>
                        <a:rPr kumimoji="0" lang="en-US" sz="2800" b="1" i="0" u="none" strike="noStrike" cap="none" normalizeH="0" baseline="0" dirty="0" smtClean="0">
                          <a:ln>
                            <a:noFill/>
                          </a:ln>
                          <a:solidFill>
                            <a:schemeClr val="accent1">
                              <a:lumMod val="50000"/>
                            </a:schemeClr>
                          </a:solidFill>
                          <a:effectLst/>
                          <a:latin typeface="Tahoma" pitchFamily="34" charset="0"/>
                          <a:cs typeface="B Nazanin" panose="00000400000000000000" pitchFamily="2" charset="-78"/>
                        </a:rPr>
                        <a:t>GI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accent1">
                              <a:lumMod val="50000"/>
                            </a:schemeClr>
                          </a:solidFill>
                          <a:effectLst/>
                          <a:latin typeface="Tahoma" pitchFamily="34" charset="0"/>
                          <a:cs typeface="B Nazanin" panose="00000400000000000000" pitchFamily="2" charset="-78"/>
                        </a:rPr>
                        <a:t>متوسط </a:t>
                      </a:r>
                      <a:r>
                        <a:rPr kumimoji="0" lang="en-US" sz="2800" b="1" i="0" u="none" strike="noStrike" cap="none" normalizeH="0" baseline="0" smtClean="0">
                          <a:ln>
                            <a:noFill/>
                          </a:ln>
                          <a:solidFill>
                            <a:schemeClr val="accent1">
                              <a:lumMod val="50000"/>
                            </a:schemeClr>
                          </a:solidFill>
                          <a:effectLst/>
                          <a:latin typeface="Tahoma" pitchFamily="34" charset="0"/>
                          <a:cs typeface="B Nazanin" panose="00000400000000000000" pitchFamily="2" charset="-78"/>
                        </a:rPr>
                        <a:t>GI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accent1">
                              <a:lumMod val="50000"/>
                            </a:schemeClr>
                          </a:solidFill>
                          <a:effectLst/>
                          <a:latin typeface="Tahoma" pitchFamily="34" charset="0"/>
                          <a:cs typeface="B Nazanin" panose="00000400000000000000" pitchFamily="2" charset="-78"/>
                        </a:rPr>
                        <a:t>بالا</a:t>
                      </a:r>
                      <a:r>
                        <a:rPr kumimoji="0" lang="en-US" sz="2800" b="1" i="0" u="none" strike="noStrike" cap="none" normalizeH="0" baseline="0" dirty="0" smtClean="0">
                          <a:ln>
                            <a:noFill/>
                          </a:ln>
                          <a:solidFill>
                            <a:schemeClr val="accent1">
                              <a:lumMod val="50000"/>
                            </a:schemeClr>
                          </a:solidFill>
                          <a:effectLst/>
                          <a:latin typeface="Tahoma" pitchFamily="34" charset="0"/>
                          <a:cs typeface="B Nazanin" panose="00000400000000000000" pitchFamily="2" charset="-78"/>
                        </a:rPr>
                        <a:t>GI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سيب</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غلات سبوس دار</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عسل</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5817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بادام زميني</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موز</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شيريني</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defRPr/>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انجير</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انگور</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هويج</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شير و ماست</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tx1"/>
                          </a:solidFill>
                          <a:effectLst/>
                          <a:latin typeface="Tahoma" pitchFamily="34" charset="0"/>
                          <a:cs typeface="B Nazanin" panose="00000400000000000000" pitchFamily="2" charset="-78"/>
                        </a:rPr>
                        <a:t>جو</a:t>
                      </a:r>
                      <a:endParaRPr kumimoji="0" lang="en-US" sz="2800" b="1" i="0" u="none" strike="noStrike" cap="none" normalizeH="0" baseline="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كشمش</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خرما</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tx1"/>
                          </a:solidFill>
                          <a:effectLst/>
                          <a:latin typeface="Tahoma" pitchFamily="34" charset="0"/>
                          <a:cs typeface="B Nazanin" panose="00000400000000000000" pitchFamily="2" charset="-78"/>
                        </a:rPr>
                        <a:t>ماكاروني</a:t>
                      </a:r>
                      <a:endParaRPr kumimoji="0" lang="en-US" sz="2800" b="1" i="0" u="none" strike="noStrike" cap="none" normalizeH="0" baseline="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نان سفيد</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آلو</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tx1"/>
                          </a:solidFill>
                          <a:effectLst/>
                          <a:latin typeface="Tahoma" pitchFamily="34" charset="0"/>
                          <a:cs typeface="B Nazanin" panose="00000400000000000000" pitchFamily="2" charset="-78"/>
                        </a:rPr>
                        <a:t>نخود</a:t>
                      </a:r>
                      <a:endParaRPr kumimoji="0" lang="en-US" sz="2800" b="1" i="0" u="none" strike="noStrike" cap="none" normalizeH="0" baseline="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سيب زميني</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هلو</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tx1"/>
                          </a:solidFill>
                          <a:effectLst/>
                          <a:latin typeface="Tahoma" pitchFamily="34" charset="0"/>
                          <a:cs typeface="B Nazanin" panose="00000400000000000000" pitchFamily="2" charset="-78"/>
                        </a:rPr>
                        <a:t>آب پرتقال</a:t>
                      </a:r>
                      <a:endParaRPr kumimoji="0" lang="en-US" sz="2800" b="1" i="0" u="none" strike="noStrike" cap="none" normalizeH="0" baseline="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سوكروز</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smtClean="0">
                          <a:ln>
                            <a:noFill/>
                          </a:ln>
                          <a:solidFill>
                            <a:schemeClr val="tx1"/>
                          </a:solidFill>
                          <a:effectLst/>
                          <a:latin typeface="Tahoma" pitchFamily="34" charset="0"/>
                          <a:cs typeface="B Nazanin" panose="00000400000000000000" pitchFamily="2" charset="-78"/>
                        </a:rPr>
                        <a:t>لوبيا پخته</a:t>
                      </a:r>
                      <a:endParaRPr kumimoji="0" lang="en-US" sz="2800" b="1" i="0" u="none" strike="noStrike" cap="none" normalizeH="0" baseline="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گلوكز</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711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rPr>
                        <a:t>ذرت</a:t>
                      </a:r>
                      <a:endParaRPr kumimoji="0" lang="en-US"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fa-IR" sz="2800" b="1" i="0" u="none" strike="noStrike" cap="none" normalizeH="0" baseline="0" dirty="0" smtClean="0">
                        <a:ln>
                          <a:noFill/>
                        </a:ln>
                        <a:solidFill>
                          <a:schemeClr val="tx1"/>
                        </a:solidFill>
                        <a:effectLst/>
                        <a:latin typeface="Tahoma" pitchFamily="34"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30006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603"/>
                                        </p:tgtEl>
                                        <p:attrNameLst>
                                          <p:attrName>style.visibility</p:attrName>
                                        </p:attrNameLst>
                                      </p:cBhvr>
                                      <p:to>
                                        <p:strVal val="visible"/>
                                      </p:to>
                                    </p:set>
                                    <p:anim calcmode="lin" valueType="num">
                                      <p:cBhvr additive="base">
                                        <p:cTn id="7" dur="500" fill="hold"/>
                                        <p:tgtEl>
                                          <p:spTgt spid="23603"/>
                                        </p:tgtEl>
                                        <p:attrNameLst>
                                          <p:attrName>ppt_x</p:attrName>
                                        </p:attrNameLst>
                                      </p:cBhvr>
                                      <p:tavLst>
                                        <p:tav tm="0">
                                          <p:val>
                                            <p:strVal val="#ppt_x"/>
                                          </p:val>
                                        </p:tav>
                                        <p:tav tm="100000">
                                          <p:val>
                                            <p:strVal val="#ppt_x"/>
                                          </p:val>
                                        </p:tav>
                                      </p:tavLst>
                                    </p:anim>
                                    <p:anim calcmode="lin" valueType="num">
                                      <p:cBhvr additive="base">
                                        <p:cTn id="8" dur="500" fill="hold"/>
                                        <p:tgtEl>
                                          <p:spTgt spid="23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23616"/>
                                        </p:tgtEl>
                                        <p:attrNameLst>
                                          <p:attrName>style.visibility</p:attrName>
                                        </p:attrNameLst>
                                      </p:cBhvr>
                                      <p:to>
                                        <p:strVal val="visible"/>
                                      </p:to>
                                    </p:set>
                                    <p:anim to="" calcmode="lin" valueType="num">
                                      <p:cBhvr>
                                        <p:cTn id="13" dur="1" fill="hold"/>
                                        <p:tgtEl>
                                          <p:spTgt spid="2361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0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1500189" y="1063229"/>
            <a:ext cx="7500937" cy="857250"/>
          </a:xfrm>
          <a:noFill/>
          <a:ln>
            <a:miter lim="800000"/>
            <a:headEnd/>
            <a:tailEnd/>
          </a:ln>
        </p:spPr>
        <p:txBody>
          <a:bodyPr vert="horz" wrap="square" lIns="68580" tIns="34290" rIns="68580" bIns="34290" numCol="1" anchor="t" anchorCtr="0" compatLnSpc="1">
            <a:prstTxWarp prst="textNoShape">
              <a:avLst/>
            </a:prstTxWarp>
          </a:bodyPr>
          <a:lstStyle/>
          <a:p>
            <a:r>
              <a:rPr lang="fa-IR" dirty="0" smtClean="0">
                <a:solidFill>
                  <a:srgbClr val="FF3399"/>
                </a:solidFill>
                <a:cs typeface="B Titr" panose="00000700000000000000" pitchFamily="2" charset="-78"/>
              </a:rPr>
              <a:t>علایم شایع در پرفشاری خون</a:t>
            </a:r>
          </a:p>
        </p:txBody>
      </p:sp>
      <p:sp>
        <p:nvSpPr>
          <p:cNvPr id="32771" name="Content Placeholder 2"/>
          <p:cNvSpPr>
            <a:spLocks noGrp="1"/>
          </p:cNvSpPr>
          <p:nvPr>
            <p:ph idx="1"/>
          </p:nvPr>
        </p:nvSpPr>
        <p:spPr bwMode="auto">
          <a:xfrm>
            <a:off x="771525" y="2070497"/>
            <a:ext cx="8229600" cy="3394472"/>
          </a:xfrm>
          <a:noFill/>
          <a:ln>
            <a:miter lim="800000"/>
            <a:headEnd/>
            <a:tailEnd/>
          </a:ln>
        </p:spPr>
        <p:txBody>
          <a:bodyPr vert="horz" wrap="square" lIns="68580" tIns="34290" rIns="68580" bIns="34290" numCol="1" anchor="t" anchorCtr="0" compatLnSpc="1">
            <a:prstTxWarp prst="textNoShape">
              <a:avLst/>
            </a:prstTxWarp>
            <a:noAutofit/>
          </a:bodyPr>
          <a:lstStyle/>
          <a:p>
            <a:pPr>
              <a:lnSpc>
                <a:spcPct val="150000"/>
              </a:lnSpc>
              <a:spcBef>
                <a:spcPts val="900"/>
              </a:spcBef>
            </a:pPr>
            <a:r>
              <a:rPr lang="fa-IR" sz="1800" b="1" dirty="0">
                <a:cs typeface="B Nazanin" panose="00000400000000000000" pitchFamily="2" charset="-78"/>
              </a:rPr>
              <a:t>سردرد</a:t>
            </a:r>
          </a:p>
          <a:p>
            <a:pPr>
              <a:lnSpc>
                <a:spcPct val="150000"/>
              </a:lnSpc>
              <a:spcBef>
                <a:spcPts val="900"/>
              </a:spcBef>
            </a:pPr>
            <a:r>
              <a:rPr lang="fa-IR" sz="1800" b="1" dirty="0">
                <a:cs typeface="B Nazanin" panose="00000400000000000000" pitchFamily="2" charset="-78"/>
              </a:rPr>
              <a:t> تهوع و استفراغ</a:t>
            </a:r>
          </a:p>
          <a:p>
            <a:pPr>
              <a:lnSpc>
                <a:spcPct val="150000"/>
              </a:lnSpc>
              <a:spcBef>
                <a:spcPts val="900"/>
              </a:spcBef>
            </a:pPr>
            <a:r>
              <a:rPr lang="fa-IR" sz="1800" b="1" dirty="0">
                <a:cs typeface="B Nazanin" panose="00000400000000000000" pitchFamily="2" charset="-78"/>
              </a:rPr>
              <a:t>تشنج</a:t>
            </a:r>
          </a:p>
          <a:p>
            <a:pPr>
              <a:lnSpc>
                <a:spcPct val="150000"/>
              </a:lnSpc>
              <a:spcBef>
                <a:spcPts val="900"/>
              </a:spcBef>
            </a:pPr>
            <a:r>
              <a:rPr lang="fa-IR" sz="1800" b="1" dirty="0">
                <a:cs typeface="B Nazanin" panose="00000400000000000000" pitchFamily="2" charset="-78"/>
              </a:rPr>
              <a:t>حملات گرگرفتگی </a:t>
            </a:r>
          </a:p>
          <a:p>
            <a:pPr>
              <a:lnSpc>
                <a:spcPct val="150000"/>
              </a:lnSpc>
              <a:spcBef>
                <a:spcPts val="900"/>
              </a:spcBef>
            </a:pPr>
            <a:r>
              <a:rPr lang="fa-IR" sz="1800" b="1" dirty="0">
                <a:cs typeface="B Nazanin" panose="00000400000000000000" pitchFamily="2" charset="-78"/>
              </a:rPr>
              <a:t> نبض تند </a:t>
            </a:r>
          </a:p>
          <a:p>
            <a:pPr>
              <a:lnSpc>
                <a:spcPct val="150000"/>
              </a:lnSpc>
              <a:spcBef>
                <a:spcPts val="900"/>
              </a:spcBef>
            </a:pPr>
            <a:r>
              <a:rPr lang="fa-IR" sz="1800" b="1" dirty="0">
                <a:cs typeface="B Nazanin" panose="00000400000000000000" pitchFamily="2" charset="-78"/>
              </a:rPr>
              <a:t> عدم تحمل به گرما</a:t>
            </a:r>
          </a:p>
          <a:p>
            <a:pPr>
              <a:lnSpc>
                <a:spcPct val="150000"/>
              </a:lnSpc>
              <a:spcBef>
                <a:spcPts val="900"/>
              </a:spcBef>
            </a:pPr>
            <a:r>
              <a:rPr lang="fa-IR" sz="1800" b="1" dirty="0">
                <a:cs typeface="B Nazanin" panose="00000400000000000000" pitchFamily="2" charset="-78"/>
              </a:rPr>
              <a:t> مشكلات بينايي</a:t>
            </a:r>
          </a:p>
        </p:txBody>
      </p:sp>
    </p:spTree>
    <p:extLst>
      <p:ext uri="{BB962C8B-B14F-4D97-AF65-F5344CB8AC3E}">
        <p14:creationId xmlns:p14="http://schemas.microsoft.com/office/powerpoint/2010/main" val="67619168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solidFill>
                  <a:srgbClr val="FF3399"/>
                </a:solidFill>
                <a:cs typeface="B Titr" panose="00000700000000000000" pitchFamily="2" charset="-78"/>
              </a:rPr>
              <a:t>عوامل موثر بر شاخص گلایسمیک</a:t>
            </a:r>
            <a:endParaRPr lang="en-US" dirty="0">
              <a:solidFill>
                <a:srgbClr val="FF3399"/>
              </a:solidFill>
              <a:cs typeface="B Titr" panose="00000700000000000000" pitchFamily="2" charset="-78"/>
            </a:endParaRPr>
          </a:p>
        </p:txBody>
      </p:sp>
      <p:sp>
        <p:nvSpPr>
          <p:cNvPr id="4" name="Title 1"/>
          <p:cNvSpPr txBox="1">
            <a:spLocks/>
          </p:cNvSpPr>
          <p:nvPr/>
        </p:nvSpPr>
        <p:spPr bwMode="auto">
          <a:xfrm>
            <a:off x="232235" y="2200040"/>
            <a:ext cx="8229600" cy="13716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1" eaLnBrk="1" fontAlgn="base" hangingPunct="1">
              <a:spcBef>
                <a:spcPct val="0"/>
              </a:spcBef>
              <a:spcAft>
                <a:spcPct val="0"/>
              </a:spcAft>
              <a:buClr>
                <a:schemeClr val="tx1"/>
              </a:buClr>
              <a:defRPr sz="3200">
                <a:solidFill>
                  <a:schemeClr val="tx1"/>
                </a:solidFill>
                <a:latin typeface="+mj-lt"/>
                <a:ea typeface="+mj-ea"/>
                <a:cs typeface="+mj-cs"/>
              </a:defRPr>
            </a:lvl1pPr>
            <a:lvl2pPr algn="l" rtl="1" eaLnBrk="1" fontAlgn="base" hangingPunct="1">
              <a:spcBef>
                <a:spcPct val="0"/>
              </a:spcBef>
              <a:spcAft>
                <a:spcPct val="0"/>
              </a:spcAft>
              <a:buClr>
                <a:schemeClr val="tx1"/>
              </a:buClr>
              <a:defRPr sz="3200">
                <a:solidFill>
                  <a:schemeClr val="tx1"/>
                </a:solidFill>
                <a:latin typeface="Arial" pitchFamily="34" charset="0"/>
              </a:defRPr>
            </a:lvl2pPr>
            <a:lvl3pPr algn="l" rtl="1" eaLnBrk="1" fontAlgn="base" hangingPunct="1">
              <a:spcBef>
                <a:spcPct val="0"/>
              </a:spcBef>
              <a:spcAft>
                <a:spcPct val="0"/>
              </a:spcAft>
              <a:buClr>
                <a:schemeClr val="tx1"/>
              </a:buClr>
              <a:defRPr sz="3200">
                <a:solidFill>
                  <a:schemeClr val="tx1"/>
                </a:solidFill>
                <a:latin typeface="Arial" pitchFamily="34" charset="0"/>
              </a:defRPr>
            </a:lvl3pPr>
            <a:lvl4pPr algn="l" rtl="1" eaLnBrk="1" fontAlgn="base" hangingPunct="1">
              <a:spcBef>
                <a:spcPct val="0"/>
              </a:spcBef>
              <a:spcAft>
                <a:spcPct val="0"/>
              </a:spcAft>
              <a:buClr>
                <a:schemeClr val="tx1"/>
              </a:buClr>
              <a:defRPr sz="3200">
                <a:solidFill>
                  <a:schemeClr val="tx1"/>
                </a:solidFill>
                <a:latin typeface="Arial" pitchFamily="34" charset="0"/>
              </a:defRPr>
            </a:lvl4pPr>
            <a:lvl5pPr algn="l" rtl="1" eaLnBrk="1" fontAlgn="base" hangingPunct="1">
              <a:spcBef>
                <a:spcPct val="0"/>
              </a:spcBef>
              <a:spcAft>
                <a:spcPct val="0"/>
              </a:spcAft>
              <a:buClr>
                <a:schemeClr val="tx1"/>
              </a:buClr>
              <a:defRPr sz="3200">
                <a:solidFill>
                  <a:schemeClr val="tx1"/>
                </a:solidFill>
                <a:latin typeface="Arial" pitchFamily="34" charset="0"/>
              </a:defRPr>
            </a:lvl5pPr>
            <a:lvl6pPr marL="457200" algn="l" rtl="1" eaLnBrk="1" fontAlgn="base" hangingPunct="1">
              <a:spcBef>
                <a:spcPct val="0"/>
              </a:spcBef>
              <a:spcAft>
                <a:spcPct val="0"/>
              </a:spcAft>
              <a:buClr>
                <a:schemeClr val="tx1"/>
              </a:buClr>
              <a:defRPr sz="3200">
                <a:solidFill>
                  <a:schemeClr val="tx1"/>
                </a:solidFill>
                <a:latin typeface="Arial" pitchFamily="34" charset="0"/>
              </a:defRPr>
            </a:lvl6pPr>
            <a:lvl7pPr marL="914400" algn="l" rtl="1" eaLnBrk="1" fontAlgn="base" hangingPunct="1">
              <a:spcBef>
                <a:spcPct val="0"/>
              </a:spcBef>
              <a:spcAft>
                <a:spcPct val="0"/>
              </a:spcAft>
              <a:buClr>
                <a:schemeClr val="tx1"/>
              </a:buClr>
              <a:defRPr sz="3200">
                <a:solidFill>
                  <a:schemeClr val="tx1"/>
                </a:solidFill>
                <a:latin typeface="Arial" pitchFamily="34" charset="0"/>
              </a:defRPr>
            </a:lvl7pPr>
            <a:lvl8pPr marL="1371600" algn="l" rtl="1" eaLnBrk="1" fontAlgn="base" hangingPunct="1">
              <a:spcBef>
                <a:spcPct val="0"/>
              </a:spcBef>
              <a:spcAft>
                <a:spcPct val="0"/>
              </a:spcAft>
              <a:buClr>
                <a:schemeClr val="tx1"/>
              </a:buClr>
              <a:defRPr sz="3200">
                <a:solidFill>
                  <a:schemeClr val="tx1"/>
                </a:solidFill>
                <a:latin typeface="Arial" pitchFamily="34" charset="0"/>
              </a:defRPr>
            </a:lvl8pPr>
            <a:lvl9pPr marL="1828800" algn="l" rtl="1" eaLnBrk="1" fontAlgn="base" hangingPunct="1">
              <a:spcBef>
                <a:spcPct val="0"/>
              </a:spcBef>
              <a:spcAft>
                <a:spcPct val="0"/>
              </a:spcAft>
              <a:buClr>
                <a:schemeClr val="tx1"/>
              </a:buClr>
              <a:defRPr sz="3200">
                <a:solidFill>
                  <a:schemeClr val="tx1"/>
                </a:solidFill>
                <a:latin typeface="Arial" pitchFamily="34" charset="0"/>
              </a:defRPr>
            </a:lvl9pPr>
          </a:lstStyle>
          <a:p>
            <a:pPr algn="r">
              <a:lnSpc>
                <a:spcPct val="150000"/>
              </a:lnSpc>
            </a:pPr>
            <a:r>
              <a:rPr lang="fa-IR" kern="0" dirty="0" smtClean="0">
                <a:cs typeface="B Nazanin" panose="00000400000000000000" pitchFamily="2" charset="-78"/>
              </a:rPr>
              <a:t>روش پخت و پز </a:t>
            </a:r>
            <a:br>
              <a:rPr lang="fa-IR" kern="0" dirty="0" smtClean="0">
                <a:cs typeface="B Nazanin" panose="00000400000000000000" pitchFamily="2" charset="-78"/>
              </a:rPr>
            </a:br>
            <a:r>
              <a:rPr lang="fa-IR" kern="0" dirty="0" smtClean="0">
                <a:cs typeface="B Nazanin" panose="00000400000000000000" pitchFamily="2" charset="-78"/>
              </a:rPr>
              <a:t>میزان رسیدگی میوه</a:t>
            </a:r>
            <a:endParaRPr lang="en-US" kern="0" dirty="0">
              <a:cs typeface="B Nazanin" panose="00000400000000000000" pitchFamily="2" charset="-78"/>
            </a:endParaRPr>
          </a:p>
        </p:txBody>
      </p:sp>
    </p:spTree>
    <p:extLst>
      <p:ext uri="{BB962C8B-B14F-4D97-AF65-F5344CB8AC3E}">
        <p14:creationId xmlns:p14="http://schemas.microsoft.com/office/powerpoint/2010/main" val="3219692552"/>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74205" y="740650"/>
            <a:ext cx="5214942" cy="1398587"/>
          </a:xfrm>
        </p:spPr>
        <p:txBody>
          <a:bodyPr/>
          <a:lstStyle/>
          <a:p>
            <a:r>
              <a:rPr lang="fa-IR" dirty="0" smtClean="0">
                <a:cs typeface="B Titr" panose="00000700000000000000" pitchFamily="2" charset="-78"/>
              </a:rPr>
              <a:t>تغذیه و پیشگیری از سرطان</a:t>
            </a:r>
            <a:endParaRPr lang="fa-IR" dirty="0">
              <a:cs typeface="B Titr" panose="00000700000000000000" pitchFamily="2" charset="-78"/>
            </a:endParaRPr>
          </a:p>
        </p:txBody>
      </p:sp>
      <p:pic>
        <p:nvPicPr>
          <p:cNvPr id="19458" name="Picture 2"/>
          <p:cNvPicPr>
            <a:picLocks noChangeAspect="1" noChangeArrowheads="1"/>
          </p:cNvPicPr>
          <p:nvPr/>
        </p:nvPicPr>
        <p:blipFill>
          <a:blip r:embed="rId2"/>
          <a:srcRect/>
          <a:stretch>
            <a:fillRect/>
          </a:stretch>
        </p:blipFill>
        <p:spPr bwMode="auto">
          <a:xfrm>
            <a:off x="2459725" y="2699305"/>
            <a:ext cx="4496767" cy="3571900"/>
          </a:xfrm>
          <a:prstGeom prst="rect">
            <a:avLst/>
          </a:prstGeom>
          <a:noFill/>
          <a:ln w="9525">
            <a:noFill/>
            <a:miter lim="800000"/>
            <a:headEnd/>
            <a:tailEnd/>
          </a:ln>
          <a:effectLst/>
        </p:spPr>
      </p:pic>
    </p:spTree>
    <p:extLst>
      <p:ext uri="{BB962C8B-B14F-4D97-AF65-F5344CB8AC3E}">
        <p14:creationId xmlns:p14="http://schemas.microsoft.com/office/powerpoint/2010/main" val="274750146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3525" y="817460"/>
            <a:ext cx="8062551" cy="5500726"/>
          </a:xfrm>
        </p:spPr>
        <p:txBody>
          <a:bodyPr>
            <a:noAutofit/>
          </a:bodyPr>
          <a:lstStyle/>
          <a:p>
            <a:pPr>
              <a:lnSpc>
                <a:spcPct val="150000"/>
              </a:lnSpc>
            </a:pPr>
            <a:r>
              <a:rPr lang="fa-IR" sz="3200" dirty="0" smtClean="0">
                <a:cs typeface="B Nazanin" panose="00000400000000000000" pitchFamily="2" charset="-78"/>
              </a:rPr>
              <a:t>مهمترین عامل مرگ و میر بعد از بیماری های قلبی – عروقی </a:t>
            </a:r>
          </a:p>
          <a:p>
            <a:pPr>
              <a:lnSpc>
                <a:spcPct val="150000"/>
              </a:lnSpc>
            </a:pPr>
            <a:r>
              <a:rPr lang="fa-IR" sz="3200" dirty="0" smtClean="0">
                <a:cs typeface="B Nazanin" panose="00000400000000000000" pitchFamily="2" charset="-78"/>
              </a:rPr>
              <a:t>قابل پیشگیری بودن یک سوم از کل سرطان های دنیا با حفظ </a:t>
            </a:r>
            <a:r>
              <a:rPr lang="fa-IR" sz="3200" u="sng" dirty="0" smtClean="0">
                <a:cs typeface="B Nazanin" panose="00000400000000000000" pitchFamily="2" charset="-78"/>
              </a:rPr>
              <a:t>وزن مطلوب </a:t>
            </a:r>
            <a:r>
              <a:rPr lang="fa-IR" sz="3200" dirty="0" smtClean="0">
                <a:cs typeface="B Nazanin" panose="00000400000000000000" pitchFamily="2" charset="-78"/>
              </a:rPr>
              <a:t>، </a:t>
            </a:r>
            <a:r>
              <a:rPr lang="fa-IR" sz="3200" u="sng" dirty="0" smtClean="0">
                <a:cs typeface="B Nazanin" panose="00000400000000000000" pitchFamily="2" charset="-78"/>
              </a:rPr>
              <a:t>تغذیه صحیح </a:t>
            </a:r>
            <a:r>
              <a:rPr lang="fa-IR" sz="3200" dirty="0" smtClean="0">
                <a:cs typeface="B Nazanin" panose="00000400000000000000" pitchFamily="2" charset="-78"/>
              </a:rPr>
              <a:t>و </a:t>
            </a:r>
            <a:r>
              <a:rPr lang="fa-IR" sz="3200" u="sng" dirty="0" smtClean="0">
                <a:cs typeface="B Nazanin" panose="00000400000000000000" pitchFamily="2" charset="-78"/>
              </a:rPr>
              <a:t>نکشیدن سیگار</a:t>
            </a:r>
          </a:p>
        </p:txBody>
      </p:sp>
    </p:spTree>
    <p:extLst>
      <p:ext uri="{BB962C8B-B14F-4D97-AF65-F5344CB8AC3E}">
        <p14:creationId xmlns:p14="http://schemas.microsoft.com/office/powerpoint/2010/main" val="7857090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690" y="274638"/>
            <a:ext cx="8365485" cy="825496"/>
          </a:xfrm>
        </p:spPr>
        <p:txBody>
          <a:bodyPr>
            <a:normAutofit/>
          </a:bodyPr>
          <a:lstStyle/>
          <a:p>
            <a:r>
              <a:rPr lang="fa-IR" dirty="0" smtClean="0">
                <a:solidFill>
                  <a:srgbClr val="00B050"/>
                </a:solidFill>
                <a:cs typeface="B Titr" panose="00000700000000000000" pitchFamily="2" charset="-78"/>
              </a:rPr>
              <a:t>عوامل تغذیه ای که سبب پیشگیری از سرطان می شوند </a:t>
            </a:r>
            <a:endParaRPr lang="fa-IR" dirty="0">
              <a:solidFill>
                <a:srgbClr val="00B050"/>
              </a:solidFill>
              <a:cs typeface="B Titr" panose="00000700000000000000" pitchFamily="2" charset="-78"/>
            </a:endParaRPr>
          </a:p>
        </p:txBody>
      </p:sp>
      <p:pic>
        <p:nvPicPr>
          <p:cNvPr id="2052" name="Picture 4" descr="C:\Users\rahrovi\Pictures\تغذیه عکس\19.bmp"/>
          <p:cNvPicPr>
            <a:picLocks noChangeAspect="1" noChangeArrowheads="1"/>
          </p:cNvPicPr>
          <p:nvPr/>
        </p:nvPicPr>
        <p:blipFill>
          <a:blip r:embed="rId2"/>
          <a:srcRect/>
          <a:stretch>
            <a:fillRect/>
          </a:stretch>
        </p:blipFill>
        <p:spPr bwMode="auto">
          <a:xfrm>
            <a:off x="0" y="4929198"/>
            <a:ext cx="2575051" cy="1928802"/>
          </a:xfrm>
          <a:prstGeom prst="rect">
            <a:avLst/>
          </a:prstGeom>
          <a:noFill/>
        </p:spPr>
      </p:pic>
      <p:pic>
        <p:nvPicPr>
          <p:cNvPr id="2053" name="Picture 5" descr="C:\Users\rahrovi\Pictures\تغذیه عکس\20.bmp"/>
          <p:cNvPicPr>
            <a:picLocks noChangeAspect="1" noChangeArrowheads="1"/>
          </p:cNvPicPr>
          <p:nvPr/>
        </p:nvPicPr>
        <p:blipFill>
          <a:blip r:embed="rId3"/>
          <a:srcRect/>
          <a:stretch>
            <a:fillRect/>
          </a:stretch>
        </p:blipFill>
        <p:spPr bwMode="auto">
          <a:xfrm>
            <a:off x="0" y="2285992"/>
            <a:ext cx="2534879" cy="2143140"/>
          </a:xfrm>
          <a:prstGeom prst="rect">
            <a:avLst/>
          </a:prstGeom>
          <a:noFill/>
        </p:spPr>
      </p:pic>
      <p:sp>
        <p:nvSpPr>
          <p:cNvPr id="7" name="Content Placeholder 6"/>
          <p:cNvSpPr>
            <a:spLocks noGrp="1"/>
          </p:cNvSpPr>
          <p:nvPr>
            <p:ph idx="1"/>
          </p:nvPr>
        </p:nvSpPr>
        <p:spPr>
          <a:xfrm>
            <a:off x="2643174" y="1600200"/>
            <a:ext cx="6043626" cy="4972072"/>
          </a:xfrm>
        </p:spPr>
        <p:txBody>
          <a:bodyPr>
            <a:normAutofit/>
          </a:bodyPr>
          <a:lstStyle/>
          <a:p>
            <a:pPr>
              <a:lnSpc>
                <a:spcPct val="150000"/>
              </a:lnSpc>
            </a:pPr>
            <a:r>
              <a:rPr lang="fa-IR" dirty="0" smtClean="0">
                <a:solidFill>
                  <a:srgbClr val="FF0000"/>
                </a:solidFill>
                <a:cs typeface="B Nazanin" panose="00000400000000000000" pitchFamily="2" charset="-78"/>
              </a:rPr>
              <a:t>آنتی اکسیدان ها </a:t>
            </a:r>
            <a:r>
              <a:rPr lang="fa-IR" dirty="0" smtClean="0">
                <a:cs typeface="B Nazanin" panose="00000400000000000000" pitchFamily="2" charset="-78"/>
              </a:rPr>
              <a:t>: این مواد گروهی از ترکیبات در غذاها هستند که رادیکال های آزاد را در بدن از بین می برند یا مانع از شکل گیری آنها می شوند. رادیکال های آزاد عامل ایجاد سرطان می باشند.</a:t>
            </a:r>
          </a:p>
          <a:p>
            <a:pPr>
              <a:lnSpc>
                <a:spcPct val="150000"/>
              </a:lnSpc>
            </a:pPr>
            <a:r>
              <a:rPr lang="fa-IR" dirty="0" smtClean="0">
                <a:cs typeface="B Nazanin" panose="00000400000000000000" pitchFamily="2" charset="-78"/>
              </a:rPr>
              <a:t>مهمترین آنتی اکسیدان های بدن ویتامین های </a:t>
            </a:r>
            <a:r>
              <a:rPr lang="en-US" dirty="0" smtClean="0">
                <a:cs typeface="B Nazanin" panose="00000400000000000000" pitchFamily="2" charset="-78"/>
              </a:rPr>
              <a:t>A</a:t>
            </a:r>
            <a:r>
              <a:rPr lang="fa-IR" dirty="0" smtClean="0">
                <a:cs typeface="B Nazanin" panose="00000400000000000000" pitchFamily="2" charset="-78"/>
              </a:rPr>
              <a:t> ، </a:t>
            </a:r>
            <a:r>
              <a:rPr lang="en-US" dirty="0" smtClean="0">
                <a:cs typeface="B Nazanin" panose="00000400000000000000" pitchFamily="2" charset="-78"/>
              </a:rPr>
              <a:t>E</a:t>
            </a:r>
            <a:r>
              <a:rPr lang="fa-IR" dirty="0" smtClean="0">
                <a:cs typeface="B Nazanin" panose="00000400000000000000" pitchFamily="2" charset="-78"/>
              </a:rPr>
              <a:t> ،  </a:t>
            </a:r>
            <a:r>
              <a:rPr lang="en-US" dirty="0" smtClean="0">
                <a:cs typeface="B Nazanin" panose="00000400000000000000" pitchFamily="2" charset="-78"/>
              </a:rPr>
              <a:t>C</a:t>
            </a:r>
            <a:r>
              <a:rPr lang="fa-IR" dirty="0" smtClean="0">
                <a:cs typeface="B Nazanin" panose="00000400000000000000" pitchFamily="2" charset="-78"/>
              </a:rPr>
              <a:t> ، کاروتنوئیدها ، سلنیوم ، روی منیزیم و لیکوپن هستند.</a:t>
            </a: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35852954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YA ZAHRA\Pictures\تغذیه\50.jpg"/>
          <p:cNvPicPr>
            <a:picLocks noChangeAspect="1" noChangeArrowheads="1"/>
          </p:cNvPicPr>
          <p:nvPr/>
        </p:nvPicPr>
        <p:blipFill>
          <a:blip r:embed="rId2"/>
          <a:srcRect/>
          <a:stretch>
            <a:fillRect/>
          </a:stretch>
        </p:blipFill>
        <p:spPr bwMode="auto">
          <a:xfrm>
            <a:off x="0" y="4500570"/>
            <a:ext cx="3267082" cy="2196358"/>
          </a:xfrm>
          <a:prstGeom prst="rect">
            <a:avLst/>
          </a:prstGeom>
          <a:noFill/>
        </p:spPr>
      </p:pic>
      <p:sp>
        <p:nvSpPr>
          <p:cNvPr id="8" name="Content Placeholder 7"/>
          <p:cNvSpPr>
            <a:spLocks noGrp="1"/>
          </p:cNvSpPr>
          <p:nvPr>
            <p:ph idx="1"/>
          </p:nvPr>
        </p:nvSpPr>
        <p:spPr>
          <a:xfrm>
            <a:off x="357158" y="1600200"/>
            <a:ext cx="8329642" cy="4525963"/>
          </a:xfrm>
        </p:spPr>
        <p:txBody>
          <a:bodyPr/>
          <a:lstStyle/>
          <a:p>
            <a:pPr>
              <a:lnSpc>
                <a:spcPct val="150000"/>
              </a:lnSpc>
            </a:pPr>
            <a:r>
              <a:rPr lang="fa-IR" dirty="0" smtClean="0">
                <a:solidFill>
                  <a:srgbClr val="0066FF"/>
                </a:solidFill>
                <a:cs typeface="B Nazanin" panose="00000400000000000000" pitchFamily="2" charset="-78"/>
              </a:rPr>
              <a:t>برخی منابع غذایی غنی از ویتامین </a:t>
            </a:r>
            <a:r>
              <a:rPr lang="en-US" dirty="0" smtClean="0">
                <a:solidFill>
                  <a:srgbClr val="0066FF"/>
                </a:solidFill>
                <a:cs typeface="B Nazanin" panose="00000400000000000000" pitchFamily="2" charset="-78"/>
              </a:rPr>
              <a:t>C</a:t>
            </a:r>
            <a:r>
              <a:rPr lang="fa-IR" dirty="0" smtClean="0">
                <a:solidFill>
                  <a:srgbClr val="0066FF"/>
                </a:solidFill>
                <a:cs typeface="B Nazanin" panose="00000400000000000000" pitchFamily="2" charset="-78"/>
              </a:rPr>
              <a:t> : </a:t>
            </a:r>
            <a:endParaRPr lang="en-US" dirty="0" smtClean="0">
              <a:solidFill>
                <a:srgbClr val="0066FF"/>
              </a:solidFill>
              <a:cs typeface="B Nazanin" panose="00000400000000000000" pitchFamily="2" charset="-78"/>
            </a:endParaRPr>
          </a:p>
          <a:p>
            <a:pPr>
              <a:lnSpc>
                <a:spcPct val="150000"/>
              </a:lnSpc>
            </a:pPr>
            <a:r>
              <a:rPr lang="fa-IR" dirty="0" smtClean="0">
                <a:cs typeface="B Nazanin" panose="00000400000000000000" pitchFamily="2" charset="-78"/>
              </a:rPr>
              <a:t>مرکبات ، فلفل سبز ، توت فرنگی ، گوجه فرنگی و بروکلی</a:t>
            </a:r>
          </a:p>
          <a:p>
            <a:pPr>
              <a:lnSpc>
                <a:spcPct val="150000"/>
              </a:lnSpc>
            </a:pPr>
            <a:r>
              <a:rPr lang="fa-IR" dirty="0">
                <a:solidFill>
                  <a:srgbClr val="0066FF"/>
                </a:solidFill>
                <a:cs typeface="B Nazanin" panose="00000400000000000000" pitchFamily="2" charset="-78"/>
              </a:rPr>
              <a:t>منابع غذایی غنی از ویتامین </a:t>
            </a:r>
            <a:r>
              <a:rPr lang="en-US" dirty="0">
                <a:solidFill>
                  <a:srgbClr val="0066FF"/>
                </a:solidFill>
                <a:cs typeface="B Nazanin" panose="00000400000000000000" pitchFamily="2" charset="-78"/>
              </a:rPr>
              <a:t>E</a:t>
            </a:r>
            <a:r>
              <a:rPr lang="fa-IR" dirty="0">
                <a:solidFill>
                  <a:srgbClr val="0066FF"/>
                </a:solidFill>
                <a:cs typeface="B Nazanin" panose="00000400000000000000" pitchFamily="2" charset="-78"/>
              </a:rPr>
              <a:t>:</a:t>
            </a:r>
            <a:endParaRPr lang="en-US" dirty="0">
              <a:solidFill>
                <a:srgbClr val="0066FF"/>
              </a:solidFill>
              <a:cs typeface="B Nazanin" panose="00000400000000000000" pitchFamily="2" charset="-78"/>
            </a:endParaRPr>
          </a:p>
          <a:p>
            <a:pPr>
              <a:lnSpc>
                <a:spcPct val="150000"/>
              </a:lnSpc>
            </a:pPr>
            <a:r>
              <a:rPr lang="fa-IR" dirty="0" smtClean="0">
                <a:cs typeface="B Nazanin" panose="00000400000000000000" pitchFamily="2" charset="-78"/>
              </a:rPr>
              <a:t>ذرت ، مغزها ، زیتون ، سبزی های برگ دار و سبز ، روغن های گیاهی و سبوس گندم .</a:t>
            </a:r>
            <a:endParaRPr lang="en-US" dirty="0" smtClean="0">
              <a:cs typeface="B Nazanin" panose="00000400000000000000" pitchFamily="2" charset="-78"/>
            </a:endParaRPr>
          </a:p>
          <a:p>
            <a:pPr>
              <a:lnSpc>
                <a:spcPct val="150000"/>
              </a:lnSpc>
            </a:pPr>
            <a:endParaRPr lang="fa-IR" dirty="0">
              <a:cs typeface="B Nazanin" panose="00000400000000000000" pitchFamily="2" charset="-78"/>
            </a:endParaRPr>
          </a:p>
        </p:txBody>
      </p:sp>
      <p:sp>
        <p:nvSpPr>
          <p:cNvPr id="9" name="Title 1"/>
          <p:cNvSpPr>
            <a:spLocks noGrp="1"/>
          </p:cNvSpPr>
          <p:nvPr>
            <p:ph type="title"/>
          </p:nvPr>
        </p:nvSpPr>
        <p:spPr>
          <a:xfrm>
            <a:off x="693095" y="274638"/>
            <a:ext cx="8327080" cy="1143000"/>
          </a:xfrm>
        </p:spPr>
        <p:txBody>
          <a:bodyPr>
            <a:normAutofit/>
          </a:bodyPr>
          <a:lstStyle/>
          <a:p>
            <a:pPr algn="ctr"/>
            <a:r>
              <a:rPr lang="fa-IR" dirty="0" smtClean="0">
                <a:solidFill>
                  <a:srgbClr val="419C14"/>
                </a:solidFill>
                <a:cs typeface="B Titr" panose="00000700000000000000" pitchFamily="2" charset="-78"/>
              </a:rPr>
              <a:t>عوامل تغذیه ای که سبب پیشگیری از سرطان می شوند </a:t>
            </a:r>
            <a:endParaRPr lang="fa-IR" dirty="0">
              <a:solidFill>
                <a:srgbClr val="419C14"/>
              </a:solidFill>
              <a:cs typeface="B Titr" panose="00000700000000000000" pitchFamily="2" charset="-78"/>
            </a:endParaRPr>
          </a:p>
        </p:txBody>
      </p:sp>
    </p:spTree>
    <p:extLst>
      <p:ext uri="{BB962C8B-B14F-4D97-AF65-F5344CB8AC3E}">
        <p14:creationId xmlns:p14="http://schemas.microsoft.com/office/powerpoint/2010/main" val="20560665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2050" name="Picture 2" descr="C:\Users\YA ZAHRA\Pictures\تغذیه\53.bmp"/>
          <p:cNvPicPr>
            <a:picLocks noChangeAspect="1" noChangeArrowheads="1"/>
          </p:cNvPicPr>
          <p:nvPr/>
        </p:nvPicPr>
        <p:blipFill>
          <a:blip r:embed="rId2"/>
          <a:srcRect/>
          <a:stretch>
            <a:fillRect/>
          </a:stretch>
        </p:blipFill>
        <p:spPr bwMode="auto">
          <a:xfrm>
            <a:off x="-32" y="5000649"/>
            <a:ext cx="2457450" cy="1857375"/>
          </a:xfrm>
          <a:prstGeom prst="rect">
            <a:avLst/>
          </a:prstGeom>
          <a:noFill/>
        </p:spPr>
      </p:pic>
      <p:pic>
        <p:nvPicPr>
          <p:cNvPr id="2051" name="Picture 3" descr="C:\Users\YA ZAHRA\Pictures\تغذیه\55.bmp"/>
          <p:cNvPicPr>
            <a:picLocks noChangeAspect="1" noChangeArrowheads="1"/>
          </p:cNvPicPr>
          <p:nvPr/>
        </p:nvPicPr>
        <p:blipFill>
          <a:blip r:embed="rId3"/>
          <a:srcRect/>
          <a:stretch>
            <a:fillRect/>
          </a:stretch>
        </p:blipFill>
        <p:spPr bwMode="auto">
          <a:xfrm>
            <a:off x="-32" y="71414"/>
            <a:ext cx="2619375" cy="1743075"/>
          </a:xfrm>
          <a:prstGeom prst="rect">
            <a:avLst/>
          </a:prstGeom>
          <a:noFill/>
        </p:spPr>
      </p:pic>
      <p:pic>
        <p:nvPicPr>
          <p:cNvPr id="2052" name="Picture 4" descr="C:\Users\YA ZAHRA\Pictures\تغذیه\56.bmp"/>
          <p:cNvPicPr>
            <a:picLocks noChangeAspect="1" noChangeArrowheads="1"/>
          </p:cNvPicPr>
          <p:nvPr/>
        </p:nvPicPr>
        <p:blipFill>
          <a:blip r:embed="rId4"/>
          <a:srcRect/>
          <a:stretch>
            <a:fillRect/>
          </a:stretch>
        </p:blipFill>
        <p:spPr bwMode="auto">
          <a:xfrm>
            <a:off x="6524657" y="71414"/>
            <a:ext cx="2619375" cy="1743075"/>
          </a:xfrm>
          <a:prstGeom prst="rect">
            <a:avLst/>
          </a:prstGeom>
          <a:noFill/>
        </p:spPr>
      </p:pic>
      <p:sp>
        <p:nvSpPr>
          <p:cNvPr id="7" name="Content Placeholder 6"/>
          <p:cNvSpPr>
            <a:spLocks noGrp="1"/>
          </p:cNvSpPr>
          <p:nvPr>
            <p:ph idx="1"/>
          </p:nvPr>
        </p:nvSpPr>
        <p:spPr>
          <a:xfrm>
            <a:off x="1384384" y="1928802"/>
            <a:ext cx="7302415" cy="4197361"/>
          </a:xfrm>
        </p:spPr>
        <p:txBody>
          <a:bodyPr/>
          <a:lstStyle/>
          <a:p>
            <a:pPr>
              <a:lnSpc>
                <a:spcPct val="150000"/>
              </a:lnSpc>
            </a:pPr>
            <a:r>
              <a:rPr lang="fa-IR" dirty="0">
                <a:solidFill>
                  <a:srgbClr val="0066FF"/>
                </a:solidFill>
                <a:cs typeface="B Nazanin" panose="00000400000000000000" pitchFamily="2" charset="-78"/>
              </a:rPr>
              <a:t>منابع غذایی کاروتنوئیدها(که پیش ساز ویتامین </a:t>
            </a:r>
            <a:r>
              <a:rPr lang="en-US" dirty="0">
                <a:solidFill>
                  <a:srgbClr val="0066FF"/>
                </a:solidFill>
                <a:cs typeface="B Nazanin" panose="00000400000000000000" pitchFamily="2" charset="-78"/>
              </a:rPr>
              <a:t>A</a:t>
            </a:r>
            <a:r>
              <a:rPr lang="fa-IR" dirty="0">
                <a:solidFill>
                  <a:srgbClr val="0066FF"/>
                </a:solidFill>
                <a:cs typeface="B Nazanin" panose="00000400000000000000" pitchFamily="2" charset="-78"/>
              </a:rPr>
              <a:t> هستند):</a:t>
            </a:r>
            <a:endParaRPr lang="en-US" dirty="0">
              <a:solidFill>
                <a:srgbClr val="0066FF"/>
              </a:solidFill>
              <a:cs typeface="B Nazanin" panose="00000400000000000000" pitchFamily="2" charset="-78"/>
            </a:endParaRPr>
          </a:p>
          <a:p>
            <a:pPr marL="0" indent="0">
              <a:lnSpc>
                <a:spcPct val="150000"/>
              </a:lnSpc>
              <a:buNone/>
            </a:pPr>
            <a:r>
              <a:rPr lang="fa-IR" dirty="0" smtClean="0">
                <a:cs typeface="B Nazanin" panose="00000400000000000000" pitchFamily="2" charset="-78"/>
              </a:rPr>
              <a:t>هویج ، میوه های نارنجی رنگ ، کدو حلوایی ، طالبی سبزی های سبز تیره ، کلم پیچ ، اسفناج ، ذرت ،تخم مرغ ،مرکبات ، گوجه فرنگی،گریپ فروت و هندوانه.</a:t>
            </a:r>
            <a:endParaRPr lang="en-US" dirty="0" smtClean="0">
              <a:cs typeface="B Nazanin" panose="00000400000000000000" pitchFamily="2" charset="-78"/>
            </a:endParaRPr>
          </a:p>
          <a:p>
            <a:pPr>
              <a:lnSpc>
                <a:spcPct val="150000"/>
              </a:lnSpc>
            </a:pPr>
            <a:r>
              <a:rPr lang="fa-IR" dirty="0">
                <a:solidFill>
                  <a:srgbClr val="0066FF"/>
                </a:solidFill>
                <a:cs typeface="B Nazanin" panose="00000400000000000000" pitchFamily="2" charset="-78"/>
              </a:rPr>
              <a:t>منابع غذایی سلنیوم </a:t>
            </a:r>
            <a:r>
              <a:rPr lang="fa-IR" dirty="0" smtClean="0">
                <a:cs typeface="B Nazanin" panose="00000400000000000000" pitchFamily="2" charset="-78"/>
              </a:rPr>
              <a:t>:</a:t>
            </a:r>
          </a:p>
          <a:p>
            <a:pPr marL="0" indent="0">
              <a:lnSpc>
                <a:spcPct val="150000"/>
              </a:lnSpc>
              <a:buNone/>
            </a:pPr>
            <a:r>
              <a:rPr lang="fa-IR" dirty="0" smtClean="0">
                <a:cs typeface="B Nazanin" panose="00000400000000000000" pitchFamily="2" charset="-78"/>
              </a:rPr>
              <a:t>مغزها(گردو ، بادام ،فندوق،پسته و...) ماهی و سایر غذاهای دریایی</a:t>
            </a:r>
          </a:p>
          <a:p>
            <a:pPr marL="0" indent="0">
              <a:lnSpc>
                <a:spcPct val="150000"/>
              </a:lnSpc>
              <a:buNone/>
            </a:pPr>
            <a:r>
              <a:rPr lang="fa-IR" dirty="0" smtClean="0">
                <a:cs typeface="B Nazanin" panose="00000400000000000000" pitchFamily="2" charset="-78"/>
              </a:rPr>
              <a:t>،قلوه ،جگر و مخمرها.</a:t>
            </a:r>
            <a:endParaRPr lang="en-US" dirty="0" smtClean="0">
              <a:cs typeface="B Nazanin" panose="00000400000000000000" pitchFamily="2" charset="-78"/>
            </a:endParaRP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11595367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169A48"/>
                </a:solidFill>
                <a:cs typeface="B Titr" panose="00000700000000000000" pitchFamily="2" charset="-78"/>
              </a:rPr>
              <a:t>میوه ها و سبزی ها </a:t>
            </a:r>
            <a:endParaRPr lang="fa-IR" dirty="0">
              <a:solidFill>
                <a:srgbClr val="169A48"/>
              </a:solidFill>
              <a:cs typeface="B Titr" panose="00000700000000000000" pitchFamily="2" charset="-78"/>
            </a:endParaRPr>
          </a:p>
        </p:txBody>
      </p:sp>
      <p:pic>
        <p:nvPicPr>
          <p:cNvPr id="3" name="Picture 2" descr="C:\Users\YA ZAHRA\Pictures\تغذیه\65.jpg"/>
          <p:cNvPicPr>
            <a:picLocks noChangeAspect="1" noChangeArrowheads="1"/>
          </p:cNvPicPr>
          <p:nvPr/>
        </p:nvPicPr>
        <p:blipFill>
          <a:blip r:embed="rId2"/>
          <a:srcRect/>
          <a:stretch>
            <a:fillRect/>
          </a:stretch>
        </p:blipFill>
        <p:spPr bwMode="auto">
          <a:xfrm>
            <a:off x="0" y="4429132"/>
            <a:ext cx="4048113" cy="2428868"/>
          </a:xfrm>
          <a:prstGeom prst="rect">
            <a:avLst/>
          </a:prstGeom>
          <a:noFill/>
        </p:spPr>
      </p:pic>
      <p:sp>
        <p:nvSpPr>
          <p:cNvPr id="5" name="Content Placeholder 4"/>
          <p:cNvSpPr>
            <a:spLocks noGrp="1"/>
          </p:cNvSpPr>
          <p:nvPr>
            <p:ph idx="1"/>
          </p:nvPr>
        </p:nvSpPr>
        <p:spPr>
          <a:xfrm>
            <a:off x="2229296" y="1600200"/>
            <a:ext cx="6790880" cy="4525963"/>
          </a:xfrm>
        </p:spPr>
        <p:txBody>
          <a:bodyPr/>
          <a:lstStyle/>
          <a:p>
            <a:pPr algn="just">
              <a:lnSpc>
                <a:spcPct val="150000"/>
              </a:lnSpc>
            </a:pPr>
            <a:r>
              <a:rPr lang="fa-IR" dirty="0" smtClean="0">
                <a:cs typeface="B Nazanin" panose="00000400000000000000" pitchFamily="2" charset="-78"/>
              </a:rPr>
              <a:t>احتمال بروز برخی از سرطان ها در افرادی که روزانه میوه و سبزی مصرف می کنند کمتر است.برای پیشگیری از سرطان و سایر بیماری های مزمن روزانه حداقل 5 واحد از میوه ها و سبزی های متنوع مصرف کنید.</a:t>
            </a:r>
            <a:endParaRPr lang="en-US" dirty="0" smtClean="0">
              <a:cs typeface="B Nazanin" panose="00000400000000000000" pitchFamily="2" charset="-78"/>
            </a:endParaRPr>
          </a:p>
          <a:p>
            <a:pPr algn="just">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157429767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YA ZAHRA\Pictures\تغذیه\58.bmp"/>
          <p:cNvPicPr>
            <a:picLocks noChangeAspect="1" noChangeArrowheads="1"/>
          </p:cNvPicPr>
          <p:nvPr/>
        </p:nvPicPr>
        <p:blipFill>
          <a:blip r:embed="rId2"/>
          <a:srcRect/>
          <a:stretch>
            <a:fillRect/>
          </a:stretch>
        </p:blipFill>
        <p:spPr bwMode="auto">
          <a:xfrm>
            <a:off x="-59220" y="4287406"/>
            <a:ext cx="1781175" cy="2571750"/>
          </a:xfrm>
          <a:prstGeom prst="rect">
            <a:avLst/>
          </a:prstGeom>
          <a:noFill/>
        </p:spPr>
      </p:pic>
      <p:pic>
        <p:nvPicPr>
          <p:cNvPr id="3075" name="Picture 3" descr="C:\Users\YA ZAHRA\Pictures\تغذیه\61.jpg"/>
          <p:cNvPicPr>
            <a:picLocks noChangeAspect="1" noChangeArrowheads="1"/>
          </p:cNvPicPr>
          <p:nvPr/>
        </p:nvPicPr>
        <p:blipFill>
          <a:blip r:embed="rId3"/>
          <a:srcRect/>
          <a:stretch>
            <a:fillRect/>
          </a:stretch>
        </p:blipFill>
        <p:spPr bwMode="auto">
          <a:xfrm>
            <a:off x="3071802" y="4750727"/>
            <a:ext cx="2152650" cy="2124075"/>
          </a:xfrm>
          <a:prstGeom prst="rect">
            <a:avLst/>
          </a:prstGeom>
          <a:noFill/>
        </p:spPr>
      </p:pic>
      <p:pic>
        <p:nvPicPr>
          <p:cNvPr id="3076" name="Picture 4" descr="C:\Users\YA ZAHRA\Pictures\تغذیه\62.bmp"/>
          <p:cNvPicPr>
            <a:picLocks noChangeAspect="1" noChangeArrowheads="1"/>
          </p:cNvPicPr>
          <p:nvPr/>
        </p:nvPicPr>
        <p:blipFill>
          <a:blip r:embed="rId4"/>
          <a:srcRect/>
          <a:stretch>
            <a:fillRect/>
          </a:stretch>
        </p:blipFill>
        <p:spPr bwMode="auto">
          <a:xfrm>
            <a:off x="6286512" y="4714875"/>
            <a:ext cx="2143125" cy="2143125"/>
          </a:xfrm>
          <a:prstGeom prst="rect">
            <a:avLst/>
          </a:prstGeom>
          <a:noFill/>
        </p:spPr>
      </p:pic>
      <p:sp>
        <p:nvSpPr>
          <p:cNvPr id="7" name="Content Placeholder 6"/>
          <p:cNvSpPr>
            <a:spLocks noGrp="1"/>
          </p:cNvSpPr>
          <p:nvPr>
            <p:ph idx="1"/>
          </p:nvPr>
        </p:nvSpPr>
        <p:spPr>
          <a:xfrm>
            <a:off x="357157" y="1071546"/>
            <a:ext cx="8554607" cy="3971940"/>
          </a:xfrm>
        </p:spPr>
        <p:txBody>
          <a:bodyPr/>
          <a:lstStyle/>
          <a:p>
            <a:pPr>
              <a:lnSpc>
                <a:spcPct val="150000"/>
              </a:lnSpc>
            </a:pPr>
            <a:r>
              <a:rPr lang="fa-IR" dirty="0" smtClean="0">
                <a:solidFill>
                  <a:srgbClr val="C00000"/>
                </a:solidFill>
                <a:cs typeface="B Nazanin" panose="00000400000000000000" pitchFamily="2" charset="-78"/>
              </a:rPr>
              <a:t>فیبرهای غذایی</a:t>
            </a:r>
            <a:r>
              <a:rPr lang="fa-IR" dirty="0" smtClean="0">
                <a:cs typeface="B Nazanin" panose="00000400000000000000" pitchFamily="2" charset="-78"/>
              </a:rPr>
              <a:t>: میوه ها و سبزی ها حاوی فیبر هستند و افزایش مصرف فیبر با کاهش بروز بسیاری از سرطان ها ارتباط دارد.</a:t>
            </a:r>
            <a:endParaRPr lang="en-US" dirty="0" smtClean="0">
              <a:cs typeface="B Nazanin" panose="00000400000000000000" pitchFamily="2" charset="-78"/>
            </a:endParaRPr>
          </a:p>
          <a:p>
            <a:pPr>
              <a:lnSpc>
                <a:spcPct val="150000"/>
              </a:lnSpc>
            </a:pPr>
            <a:r>
              <a:rPr lang="fa-IR" dirty="0" smtClean="0">
                <a:solidFill>
                  <a:srgbClr val="C00000"/>
                </a:solidFill>
                <a:cs typeface="B Nazanin" panose="00000400000000000000" pitchFamily="2" charset="-78"/>
              </a:rPr>
              <a:t>اسید فولیک</a:t>
            </a:r>
            <a:r>
              <a:rPr lang="fa-IR" dirty="0" smtClean="0">
                <a:cs typeface="B Nazanin" panose="00000400000000000000" pitchFamily="2" charset="-78"/>
              </a:rPr>
              <a:t>: ارتباط بین مصرف منابع غذایی حاوی اسیدفولیک مانند:حبوبات،اسفناج و مرکبات،با کاهش انواع سرطان ها ثابت شده است.</a:t>
            </a:r>
            <a:endParaRPr lang="en-US" dirty="0" smtClean="0">
              <a:cs typeface="B Nazanin" panose="00000400000000000000" pitchFamily="2" charset="-78"/>
            </a:endParaRPr>
          </a:p>
          <a:p>
            <a:pPr>
              <a:lnSpc>
                <a:spcPct val="150000"/>
              </a:lnSpc>
            </a:pPr>
            <a:r>
              <a:rPr lang="fa-IR" dirty="0" smtClean="0">
                <a:solidFill>
                  <a:srgbClr val="C00000"/>
                </a:solidFill>
                <a:cs typeface="B Nazanin" panose="00000400000000000000" pitchFamily="2" charset="-78"/>
              </a:rPr>
              <a:t>ویتامین </a:t>
            </a:r>
            <a:r>
              <a:rPr lang="en-US" dirty="0" smtClean="0">
                <a:solidFill>
                  <a:srgbClr val="C00000"/>
                </a:solidFill>
                <a:cs typeface="B Nazanin" panose="00000400000000000000" pitchFamily="2" charset="-78"/>
              </a:rPr>
              <a:t>D</a:t>
            </a:r>
            <a:r>
              <a:rPr lang="fa-IR" dirty="0" smtClean="0">
                <a:solidFill>
                  <a:srgbClr val="C00000"/>
                </a:solidFill>
                <a:cs typeface="B Nazanin" panose="00000400000000000000" pitchFamily="2" charset="-78"/>
              </a:rPr>
              <a:t> و کلسیم</a:t>
            </a:r>
            <a:r>
              <a:rPr lang="fa-IR" dirty="0" smtClean="0">
                <a:cs typeface="B Nazanin" panose="00000400000000000000" pitchFamily="2" charset="-78"/>
              </a:rPr>
              <a:t>: افزایش مصرف ویتامین </a:t>
            </a:r>
            <a:r>
              <a:rPr lang="en-US" dirty="0" smtClean="0">
                <a:cs typeface="B Nazanin" panose="00000400000000000000" pitchFamily="2" charset="-78"/>
              </a:rPr>
              <a:t>D</a:t>
            </a:r>
            <a:r>
              <a:rPr lang="fa-IR" dirty="0" smtClean="0">
                <a:cs typeface="B Nazanin" panose="00000400000000000000" pitchFamily="2" charset="-78"/>
              </a:rPr>
              <a:t> و کلسیم با کاهش احتمال ابتلا به برخی سرطان ها ارتباط دارد</a:t>
            </a:r>
            <a:endParaRPr lang="fa-IR" dirty="0">
              <a:cs typeface="B Nazanin" panose="00000400000000000000" pitchFamily="2" charset="-78"/>
            </a:endParaRPr>
          </a:p>
        </p:txBody>
      </p:sp>
      <p:sp>
        <p:nvSpPr>
          <p:cNvPr id="8" name="Title 1"/>
          <p:cNvSpPr>
            <a:spLocks noGrp="1"/>
          </p:cNvSpPr>
          <p:nvPr>
            <p:ph type="title"/>
          </p:nvPr>
        </p:nvSpPr>
        <p:spPr>
          <a:xfrm>
            <a:off x="457200" y="274638"/>
            <a:ext cx="8229600" cy="868346"/>
          </a:xfrm>
        </p:spPr>
        <p:txBody>
          <a:bodyPr>
            <a:normAutofit/>
          </a:bodyPr>
          <a:lstStyle/>
          <a:p>
            <a:r>
              <a:rPr lang="fa-IR" dirty="0" smtClean="0">
                <a:solidFill>
                  <a:srgbClr val="00B050"/>
                </a:solidFill>
                <a:cs typeface="B Titr" panose="00000700000000000000" pitchFamily="2" charset="-78"/>
              </a:rPr>
              <a:t>عوامل تغذیه ای که سبب پیشگیری از سرطان می شوند </a:t>
            </a:r>
            <a:endParaRPr lang="fa-IR" dirty="0">
              <a:solidFill>
                <a:srgbClr val="00B050"/>
              </a:solidFill>
              <a:cs typeface="B Titr" panose="00000700000000000000" pitchFamily="2" charset="-78"/>
            </a:endParaRPr>
          </a:p>
        </p:txBody>
      </p:sp>
    </p:spTree>
    <p:extLst>
      <p:ext uri="{BB962C8B-B14F-4D97-AF65-F5344CB8AC3E}">
        <p14:creationId xmlns:p14="http://schemas.microsoft.com/office/powerpoint/2010/main" val="33839787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YA ZAHRA\Pictures\تغذیه\16.jpg"/>
          <p:cNvPicPr>
            <a:picLocks noChangeAspect="1" noChangeArrowheads="1"/>
          </p:cNvPicPr>
          <p:nvPr/>
        </p:nvPicPr>
        <p:blipFill>
          <a:blip r:embed="rId2"/>
          <a:srcRect/>
          <a:stretch>
            <a:fillRect/>
          </a:stretch>
        </p:blipFill>
        <p:spPr bwMode="auto">
          <a:xfrm>
            <a:off x="-74866" y="4689166"/>
            <a:ext cx="2357454" cy="2168858"/>
          </a:xfrm>
          <a:prstGeom prst="rect">
            <a:avLst/>
          </a:prstGeom>
          <a:noFill/>
        </p:spPr>
      </p:pic>
      <p:pic>
        <p:nvPicPr>
          <p:cNvPr id="4099" name="Picture 3" descr="C:\Users\YA ZAHRA\Pictures\تغذیه\15.bmp"/>
          <p:cNvPicPr>
            <a:picLocks noChangeAspect="1" noChangeArrowheads="1"/>
          </p:cNvPicPr>
          <p:nvPr/>
        </p:nvPicPr>
        <p:blipFill>
          <a:blip r:embed="rId3"/>
          <a:srcRect/>
          <a:stretch>
            <a:fillRect/>
          </a:stretch>
        </p:blipFill>
        <p:spPr bwMode="auto">
          <a:xfrm>
            <a:off x="0" y="1615336"/>
            <a:ext cx="2663617" cy="2071702"/>
          </a:xfrm>
          <a:prstGeom prst="rect">
            <a:avLst/>
          </a:prstGeom>
          <a:noFill/>
        </p:spPr>
      </p:pic>
      <p:sp>
        <p:nvSpPr>
          <p:cNvPr id="6" name="Content Placeholder 5"/>
          <p:cNvSpPr>
            <a:spLocks noGrp="1"/>
          </p:cNvSpPr>
          <p:nvPr>
            <p:ph idx="1"/>
          </p:nvPr>
        </p:nvSpPr>
        <p:spPr>
          <a:xfrm>
            <a:off x="2805370" y="1600200"/>
            <a:ext cx="6052910" cy="5093225"/>
          </a:xfrm>
        </p:spPr>
        <p:txBody>
          <a:bodyPr/>
          <a:lstStyle/>
          <a:p>
            <a:pPr>
              <a:lnSpc>
                <a:spcPct val="150000"/>
              </a:lnSpc>
            </a:pPr>
            <a:r>
              <a:rPr lang="fa-IR" b="1" dirty="0" smtClean="0">
                <a:solidFill>
                  <a:srgbClr val="C00000"/>
                </a:solidFill>
                <a:cs typeface="B Nazanin" panose="00000400000000000000" pitchFamily="2" charset="-78"/>
              </a:rPr>
              <a:t>چربیها:</a:t>
            </a:r>
            <a:r>
              <a:rPr lang="fa-IR" dirty="0" smtClean="0">
                <a:cs typeface="B Nazanin" panose="00000400000000000000" pitchFamily="2" charset="-78"/>
              </a:rPr>
              <a:t>غذاهای پرچرب و مواد غذایی سرخ شده ، ابتلا به انواع سرطان را بالا می‌برد. اسیدهای چرب ترانس و اشباع(در کیک ، کلوچه،کراکر، غذاهای حیوانی، مارگارین،روغن سرخ شده،چیپس و ...) خطرناکترین چربی ها هستند. بنابراین سعی کنید چربی مورد نیاز خود را از مواد غذایی مانند بادام زمینی،ماهی،غذاهای دریایی،روغن کانولا،روغن های گیاهی مایع مثل:روغن کنجد و مغزها و روغن زیتون تامین کنید.</a:t>
            </a:r>
            <a:endParaRPr lang="fa-IR" dirty="0">
              <a:cs typeface="B Nazanin" panose="00000400000000000000" pitchFamily="2" charset="-78"/>
            </a:endParaRPr>
          </a:p>
        </p:txBody>
      </p:sp>
      <p:sp>
        <p:nvSpPr>
          <p:cNvPr id="7" name="Title 1"/>
          <p:cNvSpPr>
            <a:spLocks noGrp="1"/>
          </p:cNvSpPr>
          <p:nvPr>
            <p:ph type="title"/>
          </p:nvPr>
        </p:nvSpPr>
        <p:spPr>
          <a:xfrm>
            <a:off x="285721" y="87765"/>
            <a:ext cx="8696050" cy="921720"/>
          </a:xfrm>
        </p:spPr>
        <p:txBody>
          <a:bodyPr>
            <a:normAutofit fontScale="90000"/>
          </a:bodyPr>
          <a:lstStyle/>
          <a:p>
            <a:r>
              <a:rPr lang="fa-IR" sz="3600" dirty="0" smtClean="0">
                <a:solidFill>
                  <a:srgbClr val="FF3399"/>
                </a:solidFill>
                <a:cs typeface="B Titr" panose="00000700000000000000" pitchFamily="2" charset="-78"/>
              </a:rPr>
              <a:t>عوامل تغذیه ای که احتمال بروز سرطان را افزایش می دهند </a:t>
            </a:r>
            <a:endParaRPr lang="fa-IR" sz="3600" dirty="0">
              <a:solidFill>
                <a:srgbClr val="FF3399"/>
              </a:solidFill>
              <a:cs typeface="B Titr" panose="00000700000000000000" pitchFamily="2" charset="-78"/>
            </a:endParaRPr>
          </a:p>
        </p:txBody>
      </p:sp>
    </p:spTree>
    <p:extLst>
      <p:ext uri="{BB962C8B-B14F-4D97-AF65-F5344CB8AC3E}">
        <p14:creationId xmlns:p14="http://schemas.microsoft.com/office/powerpoint/2010/main" val="33724392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YA ZAHRA\Pictures\تغذیه\66.bmp"/>
          <p:cNvPicPr>
            <a:picLocks noChangeAspect="1" noChangeArrowheads="1"/>
          </p:cNvPicPr>
          <p:nvPr/>
        </p:nvPicPr>
        <p:blipFill>
          <a:blip r:embed="rId2"/>
          <a:srcRect/>
          <a:stretch>
            <a:fillRect/>
          </a:stretch>
        </p:blipFill>
        <p:spPr bwMode="auto">
          <a:xfrm>
            <a:off x="428596" y="4724422"/>
            <a:ext cx="2466975" cy="1847850"/>
          </a:xfrm>
          <a:prstGeom prst="rect">
            <a:avLst/>
          </a:prstGeom>
          <a:noFill/>
        </p:spPr>
      </p:pic>
      <p:pic>
        <p:nvPicPr>
          <p:cNvPr id="6147" name="Picture 3" descr="C:\Users\YA ZAHRA\Pictures\تغذیه\67.jpg"/>
          <p:cNvPicPr>
            <a:picLocks noChangeAspect="1" noChangeArrowheads="1"/>
          </p:cNvPicPr>
          <p:nvPr/>
        </p:nvPicPr>
        <p:blipFill>
          <a:blip r:embed="rId3"/>
          <a:srcRect/>
          <a:stretch>
            <a:fillRect/>
          </a:stretch>
        </p:blipFill>
        <p:spPr bwMode="auto">
          <a:xfrm>
            <a:off x="6500842" y="71414"/>
            <a:ext cx="2286000" cy="1914525"/>
          </a:xfrm>
          <a:prstGeom prst="rect">
            <a:avLst/>
          </a:prstGeom>
          <a:noFill/>
        </p:spPr>
      </p:pic>
      <p:sp>
        <p:nvSpPr>
          <p:cNvPr id="6" name="Content Placeholder 5"/>
          <p:cNvSpPr>
            <a:spLocks noGrp="1"/>
          </p:cNvSpPr>
          <p:nvPr>
            <p:ph idx="1"/>
          </p:nvPr>
        </p:nvSpPr>
        <p:spPr>
          <a:xfrm>
            <a:off x="457200" y="2357430"/>
            <a:ext cx="8229600" cy="3768733"/>
          </a:xfrm>
        </p:spPr>
        <p:txBody>
          <a:bodyPr>
            <a:normAutofit/>
          </a:bodyPr>
          <a:lstStyle/>
          <a:p>
            <a:r>
              <a:rPr lang="fa-IR" sz="3200" dirty="0" smtClean="0">
                <a:solidFill>
                  <a:srgbClr val="C00000"/>
                </a:solidFill>
                <a:cs typeface="B Nazanin" panose="00000400000000000000" pitchFamily="2" charset="-78"/>
              </a:rPr>
              <a:t>نمک:</a:t>
            </a:r>
            <a:r>
              <a:rPr lang="fa-IR" sz="3200" dirty="0" smtClean="0">
                <a:cs typeface="B Nazanin" panose="00000400000000000000" pitchFamily="2" charset="-78"/>
              </a:rPr>
              <a:t>زیاده روی در مصرف نمک با افزایش احتمال بروز بعضی سرطان ها همراه است.</a:t>
            </a:r>
            <a:endParaRPr lang="en-US" sz="3200" dirty="0" smtClean="0">
              <a:cs typeface="B Nazanin" panose="00000400000000000000" pitchFamily="2" charset="-78"/>
            </a:endParaRPr>
          </a:p>
          <a:p>
            <a:endParaRPr lang="fa-IR" sz="3200" dirty="0">
              <a:cs typeface="B Nazanin" panose="00000400000000000000" pitchFamily="2" charset="-78"/>
            </a:endParaRPr>
          </a:p>
        </p:txBody>
      </p:sp>
    </p:spTree>
    <p:extLst>
      <p:ext uri="{BB962C8B-B14F-4D97-AF65-F5344CB8AC3E}">
        <p14:creationId xmlns:p14="http://schemas.microsoft.com/office/powerpoint/2010/main" val="9553380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ChangeArrowheads="1"/>
          </p:cNvSpPr>
          <p:nvPr/>
        </p:nvSpPr>
        <p:spPr bwMode="auto">
          <a:xfrm>
            <a:off x="381000" y="1143000"/>
            <a:ext cx="8458200" cy="514350"/>
          </a:xfrm>
          <a:prstGeom prst="rect">
            <a:avLst/>
          </a:prstGeom>
          <a:noFill/>
          <a:ln w="9525">
            <a:noFill/>
            <a:miter lim="800000"/>
            <a:headEnd/>
            <a:tailEnd/>
          </a:ln>
        </p:spPr>
        <p:txBody>
          <a:bodyPr lIns="69056" tIns="34529" rIns="69056" bIns="34529" anchor="ctr"/>
          <a:lstStyle/>
          <a:p>
            <a:pPr algn="ctr">
              <a:lnSpc>
                <a:spcPct val="70000"/>
              </a:lnSpc>
            </a:pPr>
            <a:endParaRPr lang="fa-IR" sz="3000">
              <a:solidFill>
                <a:srgbClr val="FFFF00"/>
              </a:solidFill>
              <a:latin typeface="Verdana" pitchFamily="34" charset="0"/>
            </a:endParaRPr>
          </a:p>
        </p:txBody>
      </p:sp>
      <p:sp>
        <p:nvSpPr>
          <p:cNvPr id="41987" name="Rectangle 5"/>
          <p:cNvSpPr>
            <a:spLocks noGrp="1" noChangeArrowheads="1"/>
          </p:cNvSpPr>
          <p:nvPr>
            <p:ph type="title"/>
          </p:nvPr>
        </p:nvSpPr>
        <p:spPr bwMode="auto">
          <a:xfrm>
            <a:off x="1571626" y="1071564"/>
            <a:ext cx="7572375" cy="535781"/>
          </a:xfrm>
          <a:noFill/>
          <a:ln>
            <a:miter lim="800000"/>
            <a:headEnd/>
            <a:tailEnd/>
          </a:ln>
        </p:spPr>
        <p:txBody>
          <a:bodyPr vert="horz" wrap="square" lIns="68580" tIns="34290" rIns="68580" bIns="34290" numCol="1" anchor="t" anchorCtr="0" compatLnSpc="1">
            <a:prstTxWarp prst="textNoShape">
              <a:avLst/>
            </a:prstTxWarp>
          </a:bodyPr>
          <a:lstStyle/>
          <a:p>
            <a:r>
              <a:rPr lang="fa-IR" sz="3000">
                <a:cs typeface="B Titr" pitchFamily="2" charset="-78"/>
              </a:rPr>
              <a:t>منابع سدیم دریافتی روزانه</a:t>
            </a:r>
            <a:endParaRPr lang="en-US" sz="3000">
              <a:cs typeface="B Titr" pitchFamily="2" charset="-78"/>
            </a:endParaRPr>
          </a:p>
        </p:txBody>
      </p:sp>
      <p:sp>
        <p:nvSpPr>
          <p:cNvPr id="41988" name="Rectangle 6"/>
          <p:cNvSpPr>
            <a:spLocks noGrp="1" noChangeArrowheads="1"/>
          </p:cNvSpPr>
          <p:nvPr>
            <p:ph idx="1"/>
          </p:nvPr>
        </p:nvSpPr>
        <p:spPr bwMode="auto">
          <a:xfrm>
            <a:off x="0" y="1982391"/>
            <a:ext cx="9144000" cy="3804047"/>
          </a:xfrm>
          <a:noFill/>
          <a:ln>
            <a:miter lim="800000"/>
            <a:headEnd/>
            <a:tailEnd/>
          </a:ln>
        </p:spPr>
        <p:txBody>
          <a:bodyPr vert="horz" wrap="square" lIns="68580" tIns="34290" rIns="68580" bIns="34290" numCol="1" anchor="t" anchorCtr="0" compatLnSpc="1">
            <a:prstTxWarp prst="textNoShape">
              <a:avLst/>
            </a:prstTxWarp>
          </a:bodyPr>
          <a:lstStyle/>
          <a:p>
            <a:pPr algn="r" rtl="1">
              <a:lnSpc>
                <a:spcPct val="150000"/>
              </a:lnSpc>
              <a:buClr>
                <a:schemeClr val="bg1"/>
              </a:buClr>
            </a:pPr>
            <a:r>
              <a:rPr lang="fa-IR" sz="2100" b="1" dirty="0">
                <a:cs typeface="B Nazanin" pitchFamily="2" charset="-78"/>
              </a:rPr>
              <a:t>* 77% از غذاهای </a:t>
            </a:r>
            <a:r>
              <a:rPr lang="fa-IR" sz="2100" b="1" dirty="0" smtClean="0">
                <a:cs typeface="B Nazanin" pitchFamily="2" charset="-78"/>
              </a:rPr>
              <a:t>فر</a:t>
            </a:r>
            <a:r>
              <a:rPr lang="fa-IR" sz="2100" b="1" dirty="0">
                <a:cs typeface="B Nazanin" pitchFamily="2" charset="-78"/>
              </a:rPr>
              <a:t>آ</a:t>
            </a:r>
            <a:r>
              <a:rPr lang="fa-IR" sz="2100" b="1" dirty="0" smtClean="0">
                <a:cs typeface="B Nazanin" pitchFamily="2" charset="-78"/>
              </a:rPr>
              <a:t>وری </a:t>
            </a:r>
            <a:r>
              <a:rPr lang="fa-IR" sz="2100" b="1" dirty="0">
                <a:cs typeface="B Nazanin" pitchFamily="2" charset="-78"/>
              </a:rPr>
              <a:t>شده</a:t>
            </a:r>
          </a:p>
          <a:p>
            <a:pPr lvl="1" algn="r" rtl="1">
              <a:lnSpc>
                <a:spcPct val="150000"/>
              </a:lnSpc>
              <a:buClr>
                <a:schemeClr val="bg1"/>
              </a:buClr>
            </a:pPr>
            <a:r>
              <a:rPr lang="fa-IR" sz="1800" b="1" dirty="0">
                <a:cs typeface="B Nazanin" pitchFamily="2" charset="-78"/>
              </a:rPr>
              <a:t>بیشترین منبع سدیم دریافتی، غذاهای فرآوری شده مثل بعضی از غلات صبحانه، سوپ، سُس، نان، بیسکویت و غذاهای آماده است.</a:t>
            </a:r>
          </a:p>
          <a:p>
            <a:pPr lvl="1" algn="just" rtl="1">
              <a:lnSpc>
                <a:spcPct val="150000"/>
              </a:lnSpc>
              <a:buClr>
                <a:schemeClr val="bg1"/>
              </a:buClr>
              <a:buFont typeface="Arial" pitchFamily="34" charset="0"/>
              <a:buChar char="─"/>
            </a:pPr>
            <a:r>
              <a:rPr lang="fa-IR" sz="1800" b="1" dirty="0">
                <a:cs typeface="B Nazanin" pitchFamily="2" charset="-78"/>
              </a:rPr>
              <a:t> به همین خاطر ممکن است بدون اینکه فرد بداند میزان زیادی نمک در روز مصرف می کند.</a:t>
            </a:r>
          </a:p>
          <a:p>
            <a:pPr algn="r" rtl="1">
              <a:lnSpc>
                <a:spcPct val="150000"/>
              </a:lnSpc>
              <a:buClr>
                <a:schemeClr val="bg1"/>
              </a:buClr>
            </a:pPr>
            <a:r>
              <a:rPr lang="fa-IR" sz="2100" b="1" dirty="0">
                <a:cs typeface="B Nazanin" pitchFamily="2" charset="-78"/>
              </a:rPr>
              <a:t>* 12% سدیم طبیعی موجود در مواد غذایی</a:t>
            </a:r>
          </a:p>
          <a:p>
            <a:pPr algn="r" rtl="1">
              <a:lnSpc>
                <a:spcPct val="150000"/>
              </a:lnSpc>
              <a:buClr>
                <a:schemeClr val="bg1"/>
              </a:buClr>
            </a:pPr>
            <a:r>
              <a:rPr lang="fa-IR" sz="2100" b="1" dirty="0">
                <a:cs typeface="B Nazanin" pitchFamily="2" charset="-78"/>
              </a:rPr>
              <a:t>* 6% نمک مصرفی سر سفره</a:t>
            </a:r>
          </a:p>
          <a:p>
            <a:pPr algn="r" rtl="1">
              <a:lnSpc>
                <a:spcPct val="150000"/>
              </a:lnSpc>
              <a:buClr>
                <a:schemeClr val="bg1"/>
              </a:buClr>
            </a:pPr>
            <a:r>
              <a:rPr lang="fa-IR" sz="2100" b="1" dirty="0">
                <a:cs typeface="B Nazanin" pitchFamily="2" charset="-78"/>
              </a:rPr>
              <a:t>* 5% نمک افزودنی زمان پخت </a:t>
            </a:r>
          </a:p>
          <a:p>
            <a:pPr lvl="1" algn="r" rtl="1">
              <a:lnSpc>
                <a:spcPct val="150000"/>
              </a:lnSpc>
              <a:buClr>
                <a:schemeClr val="bg1"/>
              </a:buClr>
            </a:pPr>
            <a:endParaRPr lang="fa-IR" b="1" dirty="0" smtClean="0">
              <a:cs typeface="B Nazanin" pitchFamily="2" charset="-78"/>
            </a:endParaRPr>
          </a:p>
        </p:txBody>
      </p:sp>
      <p:sp>
        <p:nvSpPr>
          <p:cNvPr id="41989" name="Rectangle 5"/>
          <p:cNvSpPr>
            <a:spLocks noChangeArrowheads="1"/>
          </p:cNvSpPr>
          <p:nvPr/>
        </p:nvSpPr>
        <p:spPr bwMode="auto">
          <a:xfrm>
            <a:off x="2928938" y="1339454"/>
            <a:ext cx="6019800" cy="742950"/>
          </a:xfrm>
          <a:prstGeom prst="rect">
            <a:avLst/>
          </a:prstGeom>
          <a:noFill/>
          <a:ln w="9525">
            <a:noFill/>
            <a:miter lim="800000"/>
            <a:headEnd/>
            <a:tailEnd/>
          </a:ln>
        </p:spPr>
        <p:txBody>
          <a:bodyPr lIns="69056" tIns="34529" rIns="69056" bIns="34529" anchor="ctr"/>
          <a:lstStyle/>
          <a:p>
            <a:pPr>
              <a:lnSpc>
                <a:spcPct val="70000"/>
              </a:lnSpc>
            </a:pPr>
            <a:endParaRPr lang="en-US" sz="3600">
              <a:latin typeface="Arial Narrow" pitchFamily="34" charset="0"/>
            </a:endParaRPr>
          </a:p>
        </p:txBody>
      </p:sp>
    </p:spTree>
    <p:extLst>
      <p:ext uri="{BB962C8B-B14F-4D97-AF65-F5344CB8AC3E}">
        <p14:creationId xmlns:p14="http://schemas.microsoft.com/office/powerpoint/2010/main" val="398958165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YA ZAHRA\Pictures\تغذیه\73.jpg"/>
          <p:cNvPicPr>
            <a:picLocks noChangeAspect="1" noChangeArrowheads="1"/>
          </p:cNvPicPr>
          <p:nvPr/>
        </p:nvPicPr>
        <p:blipFill>
          <a:blip r:embed="rId2"/>
          <a:srcRect/>
          <a:stretch>
            <a:fillRect/>
          </a:stretch>
        </p:blipFill>
        <p:spPr bwMode="auto">
          <a:xfrm>
            <a:off x="-32" y="4000505"/>
            <a:ext cx="2857520" cy="2857520"/>
          </a:xfrm>
          <a:prstGeom prst="rect">
            <a:avLst/>
          </a:prstGeom>
          <a:noFill/>
        </p:spPr>
      </p:pic>
      <p:pic>
        <p:nvPicPr>
          <p:cNvPr id="7171" name="Picture 3" descr="C:\Users\YA ZAHRA\Pictures\تغذیه\74.bmp"/>
          <p:cNvPicPr>
            <a:picLocks noChangeAspect="1" noChangeArrowheads="1"/>
          </p:cNvPicPr>
          <p:nvPr/>
        </p:nvPicPr>
        <p:blipFill>
          <a:blip r:embed="rId3"/>
          <a:srcRect/>
          <a:stretch>
            <a:fillRect/>
          </a:stretch>
        </p:blipFill>
        <p:spPr bwMode="auto">
          <a:xfrm>
            <a:off x="2786050" y="4286256"/>
            <a:ext cx="3788379" cy="2500330"/>
          </a:xfrm>
          <a:prstGeom prst="rect">
            <a:avLst/>
          </a:prstGeom>
          <a:noFill/>
        </p:spPr>
      </p:pic>
      <p:pic>
        <p:nvPicPr>
          <p:cNvPr id="7172" name="Picture 4" descr="C:\Users\YA ZAHRA\Pictures\تغذیه\75.bmp"/>
          <p:cNvPicPr>
            <a:picLocks noChangeAspect="1" noChangeArrowheads="1"/>
          </p:cNvPicPr>
          <p:nvPr/>
        </p:nvPicPr>
        <p:blipFill>
          <a:blip r:embed="rId4"/>
          <a:srcRect/>
          <a:stretch>
            <a:fillRect/>
          </a:stretch>
        </p:blipFill>
        <p:spPr bwMode="auto">
          <a:xfrm>
            <a:off x="6496082" y="4991123"/>
            <a:ext cx="2647950" cy="1724025"/>
          </a:xfrm>
          <a:prstGeom prst="rect">
            <a:avLst/>
          </a:prstGeom>
          <a:noFill/>
        </p:spPr>
      </p:pic>
      <p:sp>
        <p:nvSpPr>
          <p:cNvPr id="7" name="Content Placeholder 6"/>
          <p:cNvSpPr>
            <a:spLocks noGrp="1"/>
          </p:cNvSpPr>
          <p:nvPr>
            <p:ph idx="1"/>
          </p:nvPr>
        </p:nvSpPr>
        <p:spPr>
          <a:xfrm>
            <a:off x="232235" y="855865"/>
            <a:ext cx="8515352" cy="2302349"/>
          </a:xfrm>
        </p:spPr>
        <p:txBody>
          <a:bodyPr/>
          <a:lstStyle/>
          <a:p>
            <a:r>
              <a:rPr lang="fa-IR" dirty="0" smtClean="0">
                <a:solidFill>
                  <a:srgbClr val="C00000"/>
                </a:solidFill>
                <a:cs typeface="B Nazanin" panose="00000400000000000000" pitchFamily="2" charset="-78"/>
              </a:rPr>
              <a:t>مواد غذایی آلوده به آفلاتوکسین </a:t>
            </a:r>
            <a:r>
              <a:rPr lang="fa-IR" dirty="0" smtClean="0">
                <a:cs typeface="B Nazanin" panose="00000400000000000000" pitchFamily="2" charset="-78"/>
              </a:rPr>
              <a:t>: مصرف غلات ، حبوبات و مغزهای آلوده به آفلانکس (سموم تولید شده از کپک در این مواد غذایی) موجب بروز سرطان می شود.</a:t>
            </a:r>
            <a:endParaRPr lang="en-US" dirty="0" smtClean="0">
              <a:cs typeface="B Nazanin" panose="00000400000000000000" pitchFamily="2" charset="-78"/>
            </a:endParaRPr>
          </a:p>
          <a:p>
            <a:r>
              <a:rPr lang="fa-IR" dirty="0" smtClean="0">
                <a:solidFill>
                  <a:srgbClr val="C00000"/>
                </a:solidFill>
                <a:cs typeface="B Nazanin" panose="00000400000000000000" pitchFamily="2" charset="-78"/>
              </a:rPr>
              <a:t>گوشت</a:t>
            </a:r>
            <a:r>
              <a:rPr lang="fa-IR" dirty="0" smtClean="0">
                <a:cs typeface="B Nazanin" panose="00000400000000000000" pitchFamily="2" charset="-78"/>
              </a:rPr>
              <a:t>:زیاده روی در مصرف گوشت قرمز و گوشت های فراوری شده با افزایش احتمال بروز سرطان ارتباط دارد</a:t>
            </a:r>
            <a:endParaRPr lang="fa-IR" dirty="0">
              <a:cs typeface="B Nazanin" panose="00000400000000000000" pitchFamily="2" charset="-78"/>
            </a:endParaRPr>
          </a:p>
        </p:txBody>
      </p:sp>
    </p:spTree>
    <p:extLst>
      <p:ext uri="{BB962C8B-B14F-4D97-AF65-F5344CB8AC3E}">
        <p14:creationId xmlns:p14="http://schemas.microsoft.com/office/powerpoint/2010/main" val="23629056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 name="Picture 2"/>
          <p:cNvPicPr>
            <a:picLocks noChangeAspect="1" noChangeArrowheads="1"/>
          </p:cNvPicPr>
          <p:nvPr/>
        </p:nvPicPr>
        <p:blipFill>
          <a:blip r:embed="rId2"/>
          <a:srcRect/>
          <a:stretch>
            <a:fillRect/>
          </a:stretch>
        </p:blipFill>
        <p:spPr bwMode="auto">
          <a:xfrm>
            <a:off x="0" y="5057775"/>
            <a:ext cx="2628900" cy="1800225"/>
          </a:xfrm>
          <a:prstGeom prst="rect">
            <a:avLst/>
          </a:prstGeom>
          <a:noFill/>
          <a:ln w="9525">
            <a:noFill/>
            <a:miter lim="800000"/>
            <a:headEnd/>
            <a:tailEnd/>
          </a:ln>
          <a:effectLst/>
        </p:spPr>
      </p:pic>
      <p:pic>
        <p:nvPicPr>
          <p:cNvPr id="8194" name="Picture 2" descr="C:\Users\YA ZAHRA\Pictures\تغذیه\78.bmp"/>
          <p:cNvPicPr>
            <a:picLocks noChangeAspect="1" noChangeArrowheads="1"/>
          </p:cNvPicPr>
          <p:nvPr/>
        </p:nvPicPr>
        <p:blipFill>
          <a:blip r:embed="rId3"/>
          <a:srcRect/>
          <a:stretch>
            <a:fillRect/>
          </a:stretch>
        </p:blipFill>
        <p:spPr bwMode="auto">
          <a:xfrm>
            <a:off x="6715156" y="4957786"/>
            <a:ext cx="2286000" cy="1828800"/>
          </a:xfrm>
          <a:prstGeom prst="rect">
            <a:avLst/>
          </a:prstGeom>
          <a:noFill/>
        </p:spPr>
      </p:pic>
      <p:pic>
        <p:nvPicPr>
          <p:cNvPr id="8195" name="Picture 3" descr="C:\Users\YA ZAHRA\Pictures\تغذیه\80.jpg"/>
          <p:cNvPicPr>
            <a:picLocks noChangeAspect="1" noChangeArrowheads="1"/>
          </p:cNvPicPr>
          <p:nvPr/>
        </p:nvPicPr>
        <p:blipFill>
          <a:blip r:embed="rId4"/>
          <a:srcRect/>
          <a:stretch>
            <a:fillRect/>
          </a:stretch>
        </p:blipFill>
        <p:spPr bwMode="auto">
          <a:xfrm>
            <a:off x="2714631" y="4738710"/>
            <a:ext cx="3071815" cy="2047876"/>
          </a:xfrm>
          <a:prstGeom prst="rect">
            <a:avLst/>
          </a:prstGeom>
          <a:noFill/>
        </p:spPr>
      </p:pic>
      <p:sp>
        <p:nvSpPr>
          <p:cNvPr id="7" name="Content Placeholder 6"/>
          <p:cNvSpPr>
            <a:spLocks noGrp="1"/>
          </p:cNvSpPr>
          <p:nvPr>
            <p:ph idx="1"/>
          </p:nvPr>
        </p:nvSpPr>
        <p:spPr>
          <a:xfrm>
            <a:off x="285720" y="1600200"/>
            <a:ext cx="8401080" cy="4525963"/>
          </a:xfrm>
        </p:spPr>
        <p:txBody>
          <a:bodyPr/>
          <a:lstStyle/>
          <a:p>
            <a:r>
              <a:rPr lang="fa-IR" dirty="0" smtClean="0">
                <a:solidFill>
                  <a:srgbClr val="C00000"/>
                </a:solidFill>
                <a:cs typeface="B Nazanin" panose="00000400000000000000" pitchFamily="2" charset="-78"/>
              </a:rPr>
              <a:t>روش های نامناسب تهیه و طبخ مواد غذایی </a:t>
            </a:r>
          </a:p>
          <a:p>
            <a:r>
              <a:rPr lang="fa-IR" dirty="0" smtClean="0">
                <a:cs typeface="B Nazanin" panose="00000400000000000000" pitchFamily="2" charset="-78"/>
              </a:rPr>
              <a:t>پخت گوشت در حرارت بالا،فرآوری گوشت،دودی کردن،نمک سود کردن ،اضافه کردن مواد شیمیایی و نگهدارنده به گوشت(در تولید سوسیس ، کالباس و هات داگ) و کنسرو کردن گوشت سبب ترکیبات سرطان زا می شود.</a:t>
            </a:r>
            <a:endParaRPr lang="fa-IR" dirty="0">
              <a:cs typeface="B Nazanin" panose="00000400000000000000" pitchFamily="2" charset="-78"/>
            </a:endParaRPr>
          </a:p>
        </p:txBody>
      </p:sp>
    </p:spTree>
    <p:extLst>
      <p:ext uri="{BB962C8B-B14F-4D97-AF65-F5344CB8AC3E}">
        <p14:creationId xmlns:p14="http://schemas.microsoft.com/office/powerpoint/2010/main" val="30114680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120" y="274638"/>
            <a:ext cx="8135055" cy="1143000"/>
          </a:xfrm>
        </p:spPr>
        <p:txBody>
          <a:bodyPr>
            <a:normAutofit/>
          </a:bodyPr>
          <a:lstStyle/>
          <a:p>
            <a:r>
              <a:rPr lang="fa-IR" dirty="0" smtClean="0">
                <a:solidFill>
                  <a:srgbClr val="00B050"/>
                </a:solidFill>
                <a:cs typeface="B Titr" panose="00000700000000000000" pitchFamily="2" charset="-78"/>
              </a:rPr>
              <a:t>چند توصیه ساده و کلی برای پیشگیری از سرطان :</a:t>
            </a:r>
            <a:endParaRPr lang="fa-IR" dirty="0">
              <a:solidFill>
                <a:srgbClr val="00B050"/>
              </a:solidFill>
              <a:cs typeface="B Titr" panose="00000700000000000000" pitchFamily="2" charset="-78"/>
            </a:endParaRPr>
          </a:p>
        </p:txBody>
      </p:sp>
      <p:sp>
        <p:nvSpPr>
          <p:cNvPr id="5" name="Content Placeholder 4"/>
          <p:cNvSpPr>
            <a:spLocks noGrp="1"/>
          </p:cNvSpPr>
          <p:nvPr>
            <p:ph idx="1"/>
          </p:nvPr>
        </p:nvSpPr>
        <p:spPr>
          <a:xfrm>
            <a:off x="285719" y="1600200"/>
            <a:ext cx="8626045" cy="4757758"/>
          </a:xfrm>
        </p:spPr>
        <p:txBody>
          <a:bodyPr/>
          <a:lstStyle/>
          <a:p>
            <a:pPr>
              <a:lnSpc>
                <a:spcPct val="150000"/>
              </a:lnSpc>
              <a:buFont typeface="Wingdings" panose="05000000000000000000" pitchFamily="2" charset="2"/>
              <a:buChar char="Ø"/>
            </a:pPr>
            <a:r>
              <a:rPr lang="fa-IR" sz="2800" dirty="0" smtClean="0">
                <a:cs typeface="B Nazanin" panose="00000400000000000000" pitchFamily="2" charset="-78"/>
              </a:rPr>
              <a:t>غذاها را به شکل سالم تهیه،نگهداری و مصرف کنیدغذاهای فاسد شدنی را در یخچال نگهداری نمایید.</a:t>
            </a:r>
            <a:endParaRPr lang="en-US" sz="2800" dirty="0" smtClean="0">
              <a:cs typeface="B Nazanin" panose="00000400000000000000" pitchFamily="2" charset="-78"/>
            </a:endParaRPr>
          </a:p>
          <a:p>
            <a:pPr>
              <a:lnSpc>
                <a:spcPct val="150000"/>
              </a:lnSpc>
              <a:buFont typeface="Wingdings" panose="05000000000000000000" pitchFamily="2" charset="2"/>
              <a:buChar char="Ø"/>
            </a:pPr>
            <a:r>
              <a:rPr lang="fa-IR" sz="2800" dirty="0" smtClean="0">
                <a:cs typeface="B Nazanin" panose="00000400000000000000" pitchFamily="2" charset="-78"/>
              </a:rPr>
              <a:t>غذای نیم سوخته و سوخته (کباب و جوجه کباب سوخته ،نان سوخته ،ته دیگ سوخته ،پیاز داغ سوخته،سیب زمینی سرخ کرده سوخته و ...) مصرف نکنید.</a:t>
            </a:r>
          </a:p>
          <a:p>
            <a:pPr>
              <a:lnSpc>
                <a:spcPct val="150000"/>
              </a:lnSpc>
              <a:buFont typeface="Wingdings" panose="05000000000000000000" pitchFamily="2" charset="2"/>
              <a:buChar char="Ø"/>
            </a:pPr>
            <a:r>
              <a:rPr lang="fa-IR" sz="2800" dirty="0" smtClean="0">
                <a:cs typeface="B Nazanin" panose="00000400000000000000" pitchFamily="2" charset="-78"/>
              </a:rPr>
              <a:t>از مصرف غذای پخته شده که مدت زیاد مانده باشد خودداری کنید.</a:t>
            </a:r>
            <a:endParaRPr lang="en-US" sz="2800" dirty="0" smtClean="0">
              <a:cs typeface="B Nazanin" panose="00000400000000000000" pitchFamily="2" charset="-78"/>
            </a:endParaRPr>
          </a:p>
          <a:p>
            <a:pPr>
              <a:lnSpc>
                <a:spcPct val="150000"/>
              </a:lnSpc>
              <a:buFont typeface="Wingdings" panose="05000000000000000000" pitchFamily="2" charset="2"/>
              <a:buChar char="Ø"/>
            </a:pPr>
            <a:endParaRPr lang="fa-IR" sz="2800" dirty="0">
              <a:cs typeface="B Nazanin" panose="00000400000000000000" pitchFamily="2" charset="-78"/>
            </a:endParaRPr>
          </a:p>
        </p:txBody>
      </p:sp>
    </p:spTree>
    <p:extLst>
      <p:ext uri="{BB962C8B-B14F-4D97-AF65-F5344CB8AC3E}">
        <p14:creationId xmlns:p14="http://schemas.microsoft.com/office/powerpoint/2010/main" val="406975948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070" y="274638"/>
            <a:ext cx="8519105" cy="1143000"/>
          </a:xfrm>
        </p:spPr>
        <p:txBody>
          <a:bodyPr>
            <a:normAutofit/>
          </a:bodyPr>
          <a:lstStyle/>
          <a:p>
            <a:pPr algn="ctr"/>
            <a:r>
              <a:rPr lang="fa-IR" dirty="0" smtClean="0">
                <a:solidFill>
                  <a:srgbClr val="00B050"/>
                </a:solidFill>
                <a:cs typeface="B Titr" panose="00000700000000000000" pitchFamily="2" charset="-78"/>
              </a:rPr>
              <a:t>غذاها را به شکل سالم تهیه،نگهداری و مصرف کنید</a:t>
            </a:r>
            <a:r>
              <a:rPr lang="en-US" dirty="0" smtClean="0">
                <a:solidFill>
                  <a:srgbClr val="00B050"/>
                </a:solidFill>
                <a:cs typeface="B Titr" panose="00000700000000000000" pitchFamily="2" charset="-78"/>
              </a:rPr>
              <a:t/>
            </a:r>
            <a:br>
              <a:rPr lang="en-US" dirty="0" smtClean="0">
                <a:solidFill>
                  <a:srgbClr val="00B050"/>
                </a:solidFill>
                <a:cs typeface="B Titr" panose="00000700000000000000" pitchFamily="2" charset="-78"/>
              </a:rPr>
            </a:br>
            <a:endParaRPr lang="fa-IR" dirty="0">
              <a:solidFill>
                <a:srgbClr val="00B050"/>
              </a:solidFill>
              <a:cs typeface="B Titr" panose="00000700000000000000" pitchFamily="2" charset="-78"/>
            </a:endParaRPr>
          </a:p>
        </p:txBody>
      </p:sp>
      <p:pic>
        <p:nvPicPr>
          <p:cNvPr id="9218" name="Picture 2" descr="C:\Users\YA ZAHRA\Pictures\تغذیه\64.jpg"/>
          <p:cNvPicPr>
            <a:picLocks noChangeAspect="1" noChangeArrowheads="1"/>
          </p:cNvPicPr>
          <p:nvPr/>
        </p:nvPicPr>
        <p:blipFill>
          <a:blip r:embed="rId2"/>
          <a:srcRect/>
          <a:stretch>
            <a:fillRect/>
          </a:stretch>
        </p:blipFill>
        <p:spPr bwMode="auto">
          <a:xfrm>
            <a:off x="71405" y="3251799"/>
            <a:ext cx="4500595" cy="3463349"/>
          </a:xfrm>
          <a:prstGeom prst="rect">
            <a:avLst/>
          </a:prstGeom>
          <a:noFill/>
        </p:spPr>
      </p:pic>
      <p:sp>
        <p:nvSpPr>
          <p:cNvPr id="5" name="Content Placeholder 4"/>
          <p:cNvSpPr>
            <a:spLocks noGrp="1"/>
          </p:cNvSpPr>
          <p:nvPr>
            <p:ph idx="1"/>
          </p:nvPr>
        </p:nvSpPr>
        <p:spPr>
          <a:xfrm>
            <a:off x="501070" y="1600200"/>
            <a:ext cx="8519106" cy="4525963"/>
          </a:xfrm>
        </p:spPr>
        <p:txBody>
          <a:bodyPr>
            <a:normAutofit/>
          </a:bodyPr>
          <a:lstStyle/>
          <a:p>
            <a:r>
              <a:rPr lang="fa-IR" sz="3200" dirty="0" smtClean="0">
                <a:cs typeface="B Nazanin" panose="00000400000000000000" pitchFamily="2" charset="-78"/>
              </a:rPr>
              <a:t>برای حفظ خواص ویتامین های موجود در میوه ها و سبزی ها ،آن ها را در یخچال نگهداری نمایید.</a:t>
            </a:r>
            <a:endParaRPr lang="en-US" sz="3200" dirty="0" smtClean="0">
              <a:cs typeface="B Nazanin" panose="00000400000000000000" pitchFamily="2" charset="-78"/>
            </a:endParaRPr>
          </a:p>
          <a:p>
            <a:endParaRPr lang="fa-IR" sz="3200" dirty="0">
              <a:cs typeface="B Nazanin" panose="00000400000000000000" pitchFamily="2" charset="-78"/>
            </a:endParaRPr>
          </a:p>
        </p:txBody>
      </p:sp>
    </p:spTree>
    <p:extLst>
      <p:ext uri="{BB962C8B-B14F-4D97-AF65-F5344CB8AC3E}">
        <p14:creationId xmlns:p14="http://schemas.microsoft.com/office/powerpoint/2010/main" val="2092548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690" y="274638"/>
            <a:ext cx="8365485" cy="1143000"/>
          </a:xfrm>
        </p:spPr>
        <p:txBody>
          <a:bodyPr>
            <a:normAutofit/>
          </a:bodyPr>
          <a:lstStyle/>
          <a:p>
            <a:pPr algn="ctr"/>
            <a:r>
              <a:rPr lang="fa-IR" dirty="0" smtClean="0">
                <a:solidFill>
                  <a:srgbClr val="00B050"/>
                </a:solidFill>
                <a:cs typeface="B Titr" panose="00000700000000000000" pitchFamily="2" charset="-78"/>
              </a:rPr>
              <a:t>غذاها را به شکل سالم تهیه،نگهداری و مصرف کنید:</a:t>
            </a:r>
            <a:r>
              <a:rPr lang="en-US" dirty="0" smtClean="0">
                <a:solidFill>
                  <a:srgbClr val="00B050"/>
                </a:solidFill>
                <a:cs typeface="B Titr" panose="00000700000000000000" pitchFamily="2" charset="-78"/>
              </a:rPr>
              <a:t/>
            </a:r>
            <a:br>
              <a:rPr lang="en-US" dirty="0" smtClean="0">
                <a:solidFill>
                  <a:srgbClr val="00B050"/>
                </a:solidFill>
                <a:cs typeface="B Titr" panose="00000700000000000000" pitchFamily="2" charset="-78"/>
              </a:rPr>
            </a:br>
            <a:endParaRPr lang="fa-IR" dirty="0">
              <a:solidFill>
                <a:srgbClr val="00B050"/>
              </a:solidFill>
              <a:cs typeface="B Titr" panose="00000700000000000000" pitchFamily="2" charset="-78"/>
            </a:endParaRPr>
          </a:p>
        </p:txBody>
      </p:sp>
      <p:pic>
        <p:nvPicPr>
          <p:cNvPr id="13314" name="Picture 2" descr="C:\Users\YA ZAHRA\Pictures\تغذیه\88.jpg"/>
          <p:cNvPicPr>
            <a:picLocks noChangeAspect="1" noChangeArrowheads="1"/>
          </p:cNvPicPr>
          <p:nvPr/>
        </p:nvPicPr>
        <p:blipFill>
          <a:blip r:embed="rId2"/>
          <a:srcRect/>
          <a:stretch>
            <a:fillRect/>
          </a:stretch>
        </p:blipFill>
        <p:spPr bwMode="auto">
          <a:xfrm>
            <a:off x="285720" y="3797321"/>
            <a:ext cx="2570163" cy="2560637"/>
          </a:xfrm>
          <a:prstGeom prst="rect">
            <a:avLst/>
          </a:prstGeom>
          <a:noFill/>
        </p:spPr>
      </p:pic>
      <p:pic>
        <p:nvPicPr>
          <p:cNvPr id="13315" name="Picture 3" descr="C:\Users\YA ZAHRA\Pictures\تغذیه\92.bmp"/>
          <p:cNvPicPr>
            <a:picLocks noChangeAspect="1" noChangeArrowheads="1"/>
          </p:cNvPicPr>
          <p:nvPr/>
        </p:nvPicPr>
        <p:blipFill>
          <a:blip r:embed="rId3"/>
          <a:srcRect/>
          <a:stretch>
            <a:fillRect/>
          </a:stretch>
        </p:blipFill>
        <p:spPr bwMode="auto">
          <a:xfrm>
            <a:off x="3262313" y="3786191"/>
            <a:ext cx="4186735" cy="2786082"/>
          </a:xfrm>
          <a:prstGeom prst="rect">
            <a:avLst/>
          </a:prstGeom>
          <a:noFill/>
        </p:spPr>
      </p:pic>
      <p:sp>
        <p:nvSpPr>
          <p:cNvPr id="6" name="Content Placeholder 5"/>
          <p:cNvSpPr>
            <a:spLocks noGrp="1"/>
          </p:cNvSpPr>
          <p:nvPr>
            <p:ph idx="1"/>
          </p:nvPr>
        </p:nvSpPr>
        <p:spPr>
          <a:xfrm>
            <a:off x="501070" y="1600200"/>
            <a:ext cx="8519105" cy="4525963"/>
          </a:xfrm>
        </p:spPr>
        <p:txBody>
          <a:bodyPr>
            <a:normAutofit/>
          </a:bodyPr>
          <a:lstStyle/>
          <a:p>
            <a:r>
              <a:rPr lang="fa-IR" sz="3200" dirty="0" smtClean="0">
                <a:cs typeface="B Nazanin" panose="00000400000000000000" pitchFamily="2" charset="-78"/>
              </a:rPr>
              <a:t>روش های صحیح پخت مثل بخارپز،آب پز و پختن ملایم را جایگزین سرخ کردن عمیق ،سوزاندن و پخت طولانی مدت ، نمایید.</a:t>
            </a:r>
            <a:endParaRPr lang="en-US" sz="3200" dirty="0" smtClean="0">
              <a:cs typeface="B Nazanin" panose="00000400000000000000" pitchFamily="2" charset="-78"/>
            </a:endParaRPr>
          </a:p>
          <a:p>
            <a:endParaRPr lang="fa-IR" sz="3200" dirty="0">
              <a:cs typeface="B Nazanin" panose="00000400000000000000" pitchFamily="2" charset="-78"/>
            </a:endParaRPr>
          </a:p>
        </p:txBody>
      </p:sp>
    </p:spTree>
    <p:extLst>
      <p:ext uri="{BB962C8B-B14F-4D97-AF65-F5344CB8AC3E}">
        <p14:creationId xmlns:p14="http://schemas.microsoft.com/office/powerpoint/2010/main" val="203916948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ctr"/>
            <a:r>
              <a:rPr lang="fa-IR" dirty="0" smtClean="0">
                <a:solidFill>
                  <a:srgbClr val="C00000"/>
                </a:solidFill>
                <a:cs typeface="B Titr" panose="00000700000000000000" pitchFamily="2" charset="-78"/>
              </a:rPr>
              <a:t>غذاهای کم چرب ،شیرین و کم نمک میل کنید</a:t>
            </a:r>
            <a:r>
              <a:rPr lang="en-US" dirty="0" smtClean="0">
                <a:solidFill>
                  <a:srgbClr val="C00000"/>
                </a:solidFill>
                <a:cs typeface="B Titr" panose="00000700000000000000" pitchFamily="2" charset="-78"/>
              </a:rPr>
              <a:t/>
            </a:r>
            <a:br>
              <a:rPr lang="en-US" dirty="0" smtClean="0">
                <a:solidFill>
                  <a:srgbClr val="C00000"/>
                </a:solidFill>
                <a:cs typeface="B Titr" panose="00000700000000000000" pitchFamily="2" charset="-78"/>
              </a:rPr>
            </a:br>
            <a:endParaRPr lang="fa-IR" dirty="0">
              <a:solidFill>
                <a:srgbClr val="C00000"/>
              </a:solidFill>
              <a:cs typeface="B Titr" panose="00000700000000000000" pitchFamily="2" charset="-78"/>
            </a:endParaRPr>
          </a:p>
        </p:txBody>
      </p:sp>
      <p:pic>
        <p:nvPicPr>
          <p:cNvPr id="11266" name="Picture 2" descr="C:\Users\YA ZAHRA\Pictures\تغذیه\81.jpg"/>
          <p:cNvPicPr>
            <a:picLocks noChangeAspect="1" noChangeArrowheads="1"/>
          </p:cNvPicPr>
          <p:nvPr/>
        </p:nvPicPr>
        <p:blipFill>
          <a:blip r:embed="rId2"/>
          <a:srcRect/>
          <a:stretch>
            <a:fillRect/>
          </a:stretch>
        </p:blipFill>
        <p:spPr bwMode="auto">
          <a:xfrm>
            <a:off x="-15678" y="4696075"/>
            <a:ext cx="2171700" cy="2105025"/>
          </a:xfrm>
          <a:prstGeom prst="rect">
            <a:avLst/>
          </a:prstGeom>
          <a:noFill/>
        </p:spPr>
      </p:pic>
      <p:pic>
        <p:nvPicPr>
          <p:cNvPr id="11267" name="Picture 3" descr="C:\Users\YA ZAHRA\Pictures\تغذیه\79.jpg"/>
          <p:cNvPicPr>
            <a:picLocks noChangeAspect="1" noChangeArrowheads="1"/>
          </p:cNvPicPr>
          <p:nvPr/>
        </p:nvPicPr>
        <p:blipFill>
          <a:blip r:embed="rId3"/>
          <a:srcRect/>
          <a:stretch>
            <a:fillRect/>
          </a:stretch>
        </p:blipFill>
        <p:spPr bwMode="auto">
          <a:xfrm>
            <a:off x="0" y="2500306"/>
            <a:ext cx="2143125" cy="2143125"/>
          </a:xfrm>
          <a:prstGeom prst="rect">
            <a:avLst/>
          </a:prstGeom>
          <a:noFill/>
        </p:spPr>
      </p:pic>
      <p:pic>
        <p:nvPicPr>
          <p:cNvPr id="11268" name="Picture 4" descr="C:\Users\YA ZAHRA\Pictures\تغذیه\82.bmp"/>
          <p:cNvPicPr>
            <a:picLocks noChangeAspect="1" noChangeArrowheads="1"/>
          </p:cNvPicPr>
          <p:nvPr/>
        </p:nvPicPr>
        <p:blipFill>
          <a:blip r:embed="rId4"/>
          <a:srcRect/>
          <a:stretch>
            <a:fillRect/>
          </a:stretch>
        </p:blipFill>
        <p:spPr bwMode="auto">
          <a:xfrm>
            <a:off x="7000892" y="4357707"/>
            <a:ext cx="2143108" cy="2500293"/>
          </a:xfrm>
          <a:prstGeom prst="rect">
            <a:avLst/>
          </a:prstGeom>
          <a:noFill/>
        </p:spPr>
      </p:pic>
      <p:sp>
        <p:nvSpPr>
          <p:cNvPr id="7" name="Content Placeholder 6"/>
          <p:cNvSpPr>
            <a:spLocks noGrp="1"/>
          </p:cNvSpPr>
          <p:nvPr>
            <p:ph idx="1"/>
          </p:nvPr>
        </p:nvSpPr>
        <p:spPr>
          <a:xfrm>
            <a:off x="2357422" y="1214422"/>
            <a:ext cx="6329378" cy="3289918"/>
          </a:xfrm>
        </p:spPr>
        <p:txBody>
          <a:bodyPr/>
          <a:lstStyle/>
          <a:p>
            <a:r>
              <a:rPr lang="fa-IR" sz="3200" dirty="0" smtClean="0">
                <a:cs typeface="B Nazanin" panose="00000400000000000000" pitchFamily="2" charset="-78"/>
              </a:rPr>
              <a:t>از انواع لبنیات کم چرب و کم نمک (شیر ،ماست و پنیر کم چرب و دوغ کم نمک) استفاده نمایید.</a:t>
            </a:r>
            <a:endParaRPr lang="en-US" sz="3200" dirty="0" smtClean="0">
              <a:cs typeface="B Nazanin" panose="00000400000000000000" pitchFamily="2" charset="-78"/>
            </a:endParaRPr>
          </a:p>
          <a:p>
            <a:r>
              <a:rPr lang="fa-IR" sz="3200" dirty="0" smtClean="0">
                <a:cs typeface="B Nazanin" panose="00000400000000000000" pitchFamily="2" charset="-78"/>
              </a:rPr>
              <a:t>مصرف غذاهای چرب به ویژه با منشا حیوانی را محدود کنید.</a:t>
            </a:r>
            <a:endParaRPr lang="en-US" sz="3200" dirty="0" smtClean="0">
              <a:cs typeface="B Nazanin" panose="00000400000000000000" pitchFamily="2" charset="-78"/>
            </a:endParaRPr>
          </a:p>
          <a:p>
            <a:endParaRPr lang="fa-IR" sz="3200" dirty="0">
              <a:cs typeface="B Nazanin" panose="00000400000000000000" pitchFamily="2" charset="-78"/>
            </a:endParaRPr>
          </a:p>
        </p:txBody>
      </p:sp>
    </p:spTree>
    <p:extLst>
      <p:ext uri="{BB962C8B-B14F-4D97-AF65-F5344CB8AC3E}">
        <p14:creationId xmlns:p14="http://schemas.microsoft.com/office/powerpoint/2010/main" val="31766641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57158" y="1600200"/>
            <a:ext cx="8329642" cy="4525963"/>
          </a:xfrm>
        </p:spPr>
        <p:txBody>
          <a:bodyPr>
            <a:normAutofit/>
          </a:bodyPr>
          <a:lstStyle/>
          <a:p>
            <a:r>
              <a:rPr lang="fa-IR" sz="3200" dirty="0" smtClean="0">
                <a:cs typeface="B Nazanin" panose="00000400000000000000" pitchFamily="2" charset="-78"/>
              </a:rPr>
              <a:t>از روغن های گیاهی در حد کم و به مقدار نیاز روزانه استفاده کنید و از سوزاندن روغن ها جلوگیری کنید.</a:t>
            </a:r>
            <a:endParaRPr lang="en-US" sz="3200" dirty="0" smtClean="0">
              <a:cs typeface="B Nazanin" panose="00000400000000000000" pitchFamily="2" charset="-78"/>
            </a:endParaRPr>
          </a:p>
          <a:p>
            <a:r>
              <a:rPr lang="fa-IR" sz="3200" dirty="0" smtClean="0">
                <a:cs typeface="B Nazanin" panose="00000400000000000000" pitchFamily="2" charset="-78"/>
              </a:rPr>
              <a:t>مصرف غذاهای پرنمک و نمک سفره را محدود کنید.</a:t>
            </a:r>
            <a:endParaRPr lang="en-US" sz="3200" dirty="0" smtClean="0">
              <a:cs typeface="B Nazanin" panose="00000400000000000000" pitchFamily="2" charset="-78"/>
            </a:endParaRPr>
          </a:p>
          <a:p>
            <a:r>
              <a:rPr lang="fa-IR" sz="3200" dirty="0" smtClean="0">
                <a:cs typeface="B Nazanin" panose="00000400000000000000" pitchFamily="2" charset="-78"/>
              </a:rPr>
              <a:t>مقدار نمک را در تهیه غذا غذا کاهش دهید و در عوض از انواع ادویه ها و چاشنی های گیاهی برای طعم دار کردن غذاها استفاده کنید.</a:t>
            </a:r>
            <a:endParaRPr lang="en-US" sz="3200" dirty="0" smtClean="0">
              <a:cs typeface="B Nazanin" panose="00000400000000000000" pitchFamily="2" charset="-78"/>
            </a:endParaRPr>
          </a:p>
          <a:p>
            <a:endParaRPr lang="fa-IR" sz="3200" dirty="0">
              <a:cs typeface="B Nazanin" panose="00000400000000000000" pitchFamily="2" charset="-78"/>
            </a:endParaRPr>
          </a:p>
        </p:txBody>
      </p:sp>
      <p:sp>
        <p:nvSpPr>
          <p:cNvPr id="5" name="Title 1"/>
          <p:cNvSpPr>
            <a:spLocks noGrp="1"/>
          </p:cNvSpPr>
          <p:nvPr>
            <p:ph type="title"/>
          </p:nvPr>
        </p:nvSpPr>
        <p:spPr>
          <a:xfrm>
            <a:off x="961930" y="274638"/>
            <a:ext cx="8058245" cy="1143000"/>
          </a:xfrm>
        </p:spPr>
        <p:txBody>
          <a:bodyPr>
            <a:normAutofit/>
          </a:bodyPr>
          <a:lstStyle/>
          <a:p>
            <a:pPr algn="ctr"/>
            <a:r>
              <a:rPr lang="fa-IR" dirty="0" smtClean="0">
                <a:solidFill>
                  <a:srgbClr val="C00000"/>
                </a:solidFill>
                <a:cs typeface="B Titr" panose="00000700000000000000" pitchFamily="2" charset="-78"/>
              </a:rPr>
              <a:t>غذاهای کم چرب ،شیرین و کم نمک میل کنید</a:t>
            </a:r>
            <a:r>
              <a:rPr lang="en-US" dirty="0" smtClean="0">
                <a:solidFill>
                  <a:srgbClr val="C00000"/>
                </a:solidFill>
                <a:cs typeface="B Titr" panose="00000700000000000000" pitchFamily="2" charset="-78"/>
              </a:rPr>
              <a:t/>
            </a:r>
            <a:br>
              <a:rPr lang="en-US" dirty="0" smtClean="0">
                <a:solidFill>
                  <a:srgbClr val="C00000"/>
                </a:solidFill>
                <a:cs typeface="B Titr" panose="00000700000000000000" pitchFamily="2" charset="-78"/>
              </a:rPr>
            </a:br>
            <a:endParaRPr lang="fa-IR" dirty="0">
              <a:solidFill>
                <a:srgbClr val="C00000"/>
              </a:solidFill>
              <a:cs typeface="B Titr" panose="00000700000000000000" pitchFamily="2" charset="-78"/>
            </a:endParaRPr>
          </a:p>
        </p:txBody>
      </p:sp>
    </p:spTree>
    <p:extLst>
      <p:ext uri="{BB962C8B-B14F-4D97-AF65-F5344CB8AC3E}">
        <p14:creationId xmlns:p14="http://schemas.microsoft.com/office/powerpoint/2010/main" val="341519445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YA ZAHRA\Pictures\تغذیه\85.jpg"/>
          <p:cNvPicPr>
            <a:picLocks noChangeAspect="1" noChangeArrowheads="1"/>
          </p:cNvPicPr>
          <p:nvPr/>
        </p:nvPicPr>
        <p:blipFill>
          <a:blip r:embed="rId2"/>
          <a:srcRect/>
          <a:stretch>
            <a:fillRect/>
          </a:stretch>
        </p:blipFill>
        <p:spPr bwMode="auto">
          <a:xfrm>
            <a:off x="357158" y="1500174"/>
            <a:ext cx="1952625" cy="2343150"/>
          </a:xfrm>
          <a:prstGeom prst="rect">
            <a:avLst/>
          </a:prstGeom>
          <a:noFill/>
        </p:spPr>
      </p:pic>
      <p:pic>
        <p:nvPicPr>
          <p:cNvPr id="12291" name="Picture 3" descr="C:\Users\YA ZAHRA\Pictures\تغذیه\83.bmp"/>
          <p:cNvPicPr>
            <a:picLocks noChangeAspect="1" noChangeArrowheads="1"/>
          </p:cNvPicPr>
          <p:nvPr/>
        </p:nvPicPr>
        <p:blipFill>
          <a:blip r:embed="rId3"/>
          <a:srcRect/>
          <a:stretch>
            <a:fillRect/>
          </a:stretch>
        </p:blipFill>
        <p:spPr bwMode="auto">
          <a:xfrm>
            <a:off x="6791356" y="71414"/>
            <a:ext cx="2209800" cy="1571625"/>
          </a:xfrm>
          <a:prstGeom prst="rect">
            <a:avLst/>
          </a:prstGeom>
          <a:noFill/>
        </p:spPr>
      </p:pic>
      <p:pic>
        <p:nvPicPr>
          <p:cNvPr id="12292" name="Picture 4" descr="C:\Users\YA ZAHRA\Pictures\تغذیه\86.bmp"/>
          <p:cNvPicPr>
            <a:picLocks noChangeAspect="1" noChangeArrowheads="1"/>
          </p:cNvPicPr>
          <p:nvPr/>
        </p:nvPicPr>
        <p:blipFill>
          <a:blip r:embed="rId4"/>
          <a:srcRect/>
          <a:stretch>
            <a:fillRect/>
          </a:stretch>
        </p:blipFill>
        <p:spPr bwMode="auto">
          <a:xfrm>
            <a:off x="142844" y="4705371"/>
            <a:ext cx="2647950" cy="1724025"/>
          </a:xfrm>
          <a:prstGeom prst="rect">
            <a:avLst/>
          </a:prstGeom>
          <a:noFill/>
        </p:spPr>
      </p:pic>
      <p:pic>
        <p:nvPicPr>
          <p:cNvPr id="12293" name="Picture 5" descr="C:\Users\YA ZAHRA\Pictures\تغذیه\87.bmp"/>
          <p:cNvPicPr>
            <a:picLocks noChangeAspect="1" noChangeArrowheads="1"/>
          </p:cNvPicPr>
          <p:nvPr/>
        </p:nvPicPr>
        <p:blipFill>
          <a:blip r:embed="rId5"/>
          <a:srcRect/>
          <a:stretch>
            <a:fillRect/>
          </a:stretch>
        </p:blipFill>
        <p:spPr bwMode="auto">
          <a:xfrm>
            <a:off x="5429256" y="4429132"/>
            <a:ext cx="2543188" cy="1978035"/>
          </a:xfrm>
          <a:prstGeom prst="rect">
            <a:avLst/>
          </a:prstGeom>
          <a:noFill/>
        </p:spPr>
      </p:pic>
      <p:sp>
        <p:nvSpPr>
          <p:cNvPr id="8" name="Content Placeholder 7"/>
          <p:cNvSpPr>
            <a:spLocks noGrp="1"/>
          </p:cNvSpPr>
          <p:nvPr>
            <p:ph idx="1"/>
          </p:nvPr>
        </p:nvSpPr>
        <p:spPr>
          <a:xfrm>
            <a:off x="457200" y="1857364"/>
            <a:ext cx="8229600" cy="4268799"/>
          </a:xfrm>
        </p:spPr>
        <p:txBody>
          <a:bodyPr/>
          <a:lstStyle/>
          <a:p>
            <a:pPr>
              <a:lnSpc>
                <a:spcPct val="150000"/>
              </a:lnSpc>
            </a:pPr>
            <a:r>
              <a:rPr lang="fa-IR" dirty="0" smtClean="0">
                <a:cs typeface="B Nazanin" panose="00000400000000000000" pitchFamily="2" charset="-78"/>
              </a:rPr>
              <a:t>مصرف قند و شکر تصفیه شده را کاهش دهید.</a:t>
            </a:r>
            <a:endParaRPr lang="en-US" dirty="0" smtClean="0">
              <a:cs typeface="B Nazanin" panose="00000400000000000000" pitchFamily="2" charset="-78"/>
            </a:endParaRPr>
          </a:p>
          <a:p>
            <a:pPr>
              <a:lnSpc>
                <a:spcPct val="150000"/>
              </a:lnSpc>
            </a:pPr>
            <a:r>
              <a:rPr lang="fa-IR" dirty="0" smtClean="0">
                <a:cs typeface="B Nazanin" panose="00000400000000000000" pitchFamily="2" charset="-78"/>
              </a:rPr>
              <a:t>مصرف غذاهای آماده و کنسرو شده را کاهش دهید.</a:t>
            </a:r>
            <a:endParaRPr lang="en-US" dirty="0" smtClean="0">
              <a:cs typeface="B Nazanin" panose="00000400000000000000" pitchFamily="2" charset="-78"/>
            </a:endParaRPr>
          </a:p>
          <a:p>
            <a:pPr>
              <a:lnSpc>
                <a:spcPct val="150000"/>
              </a:lnSpc>
            </a:pPr>
            <a:endParaRPr lang="fa-IR" dirty="0">
              <a:cs typeface="B Nazanin" panose="00000400000000000000" pitchFamily="2" charset="-78"/>
            </a:endParaRPr>
          </a:p>
        </p:txBody>
      </p:sp>
      <p:sp>
        <p:nvSpPr>
          <p:cNvPr id="9" name="Title 1"/>
          <p:cNvSpPr>
            <a:spLocks noGrp="1"/>
          </p:cNvSpPr>
          <p:nvPr>
            <p:ph type="title"/>
          </p:nvPr>
        </p:nvSpPr>
        <p:spPr>
          <a:xfrm>
            <a:off x="0" y="500042"/>
            <a:ext cx="6829444" cy="1143000"/>
          </a:xfrm>
        </p:spPr>
        <p:txBody>
          <a:bodyPr>
            <a:normAutofit/>
          </a:bodyPr>
          <a:lstStyle/>
          <a:p>
            <a:pPr algn="ctr"/>
            <a:r>
              <a:rPr lang="fa-IR" dirty="0" smtClean="0">
                <a:solidFill>
                  <a:srgbClr val="C00000"/>
                </a:solidFill>
                <a:cs typeface="B Nazanin" panose="00000400000000000000" pitchFamily="2" charset="-78"/>
              </a:rPr>
              <a:t>غذاهای کم چرب ،شیرین و کم نمک میل کنید</a:t>
            </a:r>
            <a:r>
              <a:rPr lang="en-US" dirty="0" smtClean="0">
                <a:solidFill>
                  <a:srgbClr val="C00000"/>
                </a:solidFill>
                <a:cs typeface="B Nazanin" panose="00000400000000000000" pitchFamily="2" charset="-78"/>
              </a:rPr>
              <a:t/>
            </a:r>
            <a:br>
              <a:rPr lang="en-US" dirty="0" smtClean="0">
                <a:solidFill>
                  <a:srgbClr val="C00000"/>
                </a:solidFill>
                <a:cs typeface="B Nazanin" panose="00000400000000000000" pitchFamily="2" charset="-78"/>
              </a:rPr>
            </a:br>
            <a:endParaRPr lang="fa-IR" dirty="0">
              <a:solidFill>
                <a:srgbClr val="C00000"/>
              </a:solidFill>
              <a:cs typeface="B Nazanin" panose="00000400000000000000" pitchFamily="2" charset="-78"/>
            </a:endParaRPr>
          </a:p>
        </p:txBody>
      </p:sp>
    </p:spTree>
    <p:extLst>
      <p:ext uri="{BB962C8B-B14F-4D97-AF65-F5344CB8AC3E}">
        <p14:creationId xmlns:p14="http://schemas.microsoft.com/office/powerpoint/2010/main" val="21173577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7" y="274638"/>
            <a:ext cx="8663017" cy="1154098"/>
          </a:xfrm>
        </p:spPr>
        <p:txBody>
          <a:bodyPr>
            <a:normAutofit/>
          </a:bodyPr>
          <a:lstStyle/>
          <a:p>
            <a:pPr algn="ctr"/>
            <a:r>
              <a:rPr lang="fa-IR" sz="2800" dirty="0" smtClean="0">
                <a:solidFill>
                  <a:srgbClr val="00B050"/>
                </a:solidFill>
                <a:cs typeface="B Titr" panose="00000700000000000000" pitchFamily="2" charset="-78"/>
              </a:rPr>
              <a:t>انواع غذاهای گیاهی را در برنامه غذایی روزانه خود جای دهید:</a:t>
            </a:r>
            <a:endParaRPr lang="fa-IR" sz="2800" dirty="0">
              <a:solidFill>
                <a:srgbClr val="00B050"/>
              </a:solidFill>
              <a:cs typeface="B Titr" panose="00000700000000000000" pitchFamily="2" charset="-78"/>
            </a:endParaRPr>
          </a:p>
        </p:txBody>
      </p:sp>
      <p:pic>
        <p:nvPicPr>
          <p:cNvPr id="14338" name="Picture 2" descr="C:\Users\YA ZAHRA\Pictures\تغذیه\96.jpg"/>
          <p:cNvPicPr>
            <a:picLocks noChangeAspect="1" noChangeArrowheads="1"/>
          </p:cNvPicPr>
          <p:nvPr/>
        </p:nvPicPr>
        <p:blipFill>
          <a:blip r:embed="rId2"/>
          <a:srcRect/>
          <a:stretch>
            <a:fillRect/>
          </a:stretch>
        </p:blipFill>
        <p:spPr bwMode="auto">
          <a:xfrm>
            <a:off x="285720" y="4373038"/>
            <a:ext cx="3643338" cy="2270672"/>
          </a:xfrm>
          <a:prstGeom prst="rect">
            <a:avLst/>
          </a:prstGeom>
          <a:noFill/>
        </p:spPr>
      </p:pic>
      <p:pic>
        <p:nvPicPr>
          <p:cNvPr id="14340" name="Picture 4" descr="C:\Users\YA ZAHRA\Pictures\تغذیه\97.jpg"/>
          <p:cNvPicPr>
            <a:picLocks noChangeAspect="1" noChangeArrowheads="1"/>
          </p:cNvPicPr>
          <p:nvPr/>
        </p:nvPicPr>
        <p:blipFill>
          <a:blip r:embed="rId3"/>
          <a:srcRect/>
          <a:stretch>
            <a:fillRect/>
          </a:stretch>
        </p:blipFill>
        <p:spPr bwMode="auto">
          <a:xfrm>
            <a:off x="6000760" y="3851675"/>
            <a:ext cx="2643206" cy="2863473"/>
          </a:xfrm>
          <a:prstGeom prst="rect">
            <a:avLst/>
          </a:prstGeom>
          <a:noFill/>
        </p:spPr>
      </p:pic>
      <p:sp>
        <p:nvSpPr>
          <p:cNvPr id="6" name="Content Placeholder 5"/>
          <p:cNvSpPr>
            <a:spLocks noGrp="1"/>
          </p:cNvSpPr>
          <p:nvPr>
            <p:ph idx="1"/>
          </p:nvPr>
        </p:nvSpPr>
        <p:spPr>
          <a:xfrm>
            <a:off x="769906" y="1600200"/>
            <a:ext cx="8250270" cy="4525963"/>
          </a:xfrm>
        </p:spPr>
        <p:txBody>
          <a:bodyPr>
            <a:normAutofit/>
          </a:bodyPr>
          <a:lstStyle/>
          <a:p>
            <a:r>
              <a:rPr lang="fa-IR" sz="3200" dirty="0" smtClean="0">
                <a:cs typeface="B Nazanin" panose="00000400000000000000" pitchFamily="2" charset="-78"/>
              </a:rPr>
              <a:t>در طول روز انواع میوه ،آب میوه طبیعی و سبزی مصرف کنید.</a:t>
            </a:r>
            <a:endParaRPr lang="en-US" sz="3200" dirty="0" smtClean="0">
              <a:cs typeface="B Nazanin" panose="00000400000000000000" pitchFamily="2" charset="-78"/>
            </a:endParaRPr>
          </a:p>
          <a:p>
            <a:r>
              <a:rPr lang="fa-IR" sz="3200" dirty="0" smtClean="0">
                <a:cs typeface="B Nazanin" panose="00000400000000000000" pitchFamily="2" charset="-78"/>
              </a:rPr>
              <a:t>غلات و دانه های کامل (سبوس دار)را مصرف کنید .</a:t>
            </a:r>
            <a:endParaRPr lang="en-US" sz="3200" dirty="0" smtClean="0">
              <a:cs typeface="B Nazanin" panose="00000400000000000000" pitchFamily="2" charset="-78"/>
            </a:endParaRPr>
          </a:p>
          <a:p>
            <a:endParaRPr lang="fa-IR" sz="3200" dirty="0">
              <a:cs typeface="B Nazanin" panose="00000400000000000000" pitchFamily="2" charset="-78"/>
            </a:endParaRPr>
          </a:p>
        </p:txBody>
      </p:sp>
    </p:spTree>
    <p:extLst>
      <p:ext uri="{BB962C8B-B14F-4D97-AF65-F5344CB8AC3E}">
        <p14:creationId xmlns:p14="http://schemas.microsoft.com/office/powerpoint/2010/main" val="186897497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YA ZAHRA\Pictures\تغذیه\76.bmp"/>
          <p:cNvPicPr>
            <a:picLocks noChangeAspect="1" noChangeArrowheads="1"/>
          </p:cNvPicPr>
          <p:nvPr/>
        </p:nvPicPr>
        <p:blipFill>
          <a:blip r:embed="rId2"/>
          <a:srcRect/>
          <a:stretch>
            <a:fillRect/>
          </a:stretch>
        </p:blipFill>
        <p:spPr bwMode="auto">
          <a:xfrm>
            <a:off x="71406" y="4391046"/>
            <a:ext cx="2238375" cy="2038350"/>
          </a:xfrm>
          <a:prstGeom prst="rect">
            <a:avLst/>
          </a:prstGeom>
          <a:noFill/>
        </p:spPr>
      </p:pic>
      <p:pic>
        <p:nvPicPr>
          <p:cNvPr id="1026" name="Picture 2" descr="C:\Users\rahrovi\Pictures\تغذیه عکس\42.bmp"/>
          <p:cNvPicPr>
            <a:picLocks noChangeAspect="1" noChangeArrowheads="1"/>
          </p:cNvPicPr>
          <p:nvPr/>
        </p:nvPicPr>
        <p:blipFill>
          <a:blip r:embed="rId3"/>
          <a:srcRect/>
          <a:stretch>
            <a:fillRect/>
          </a:stretch>
        </p:blipFill>
        <p:spPr bwMode="auto">
          <a:xfrm>
            <a:off x="5572132" y="4286256"/>
            <a:ext cx="2357442" cy="2357442"/>
          </a:xfrm>
          <a:prstGeom prst="rect">
            <a:avLst/>
          </a:prstGeom>
          <a:noFill/>
        </p:spPr>
      </p:pic>
      <p:sp>
        <p:nvSpPr>
          <p:cNvPr id="6" name="Content Placeholder 5"/>
          <p:cNvSpPr>
            <a:spLocks noGrp="1"/>
          </p:cNvSpPr>
          <p:nvPr>
            <p:ph idx="1"/>
          </p:nvPr>
        </p:nvSpPr>
        <p:spPr>
          <a:xfrm>
            <a:off x="232236" y="1600200"/>
            <a:ext cx="8787940" cy="4525963"/>
          </a:xfrm>
        </p:spPr>
        <p:txBody>
          <a:bodyPr/>
          <a:lstStyle/>
          <a:p>
            <a:r>
              <a:rPr lang="fa-IR" dirty="0" smtClean="0">
                <a:cs typeface="B Nazanin" panose="00000400000000000000" pitchFamily="2" charset="-78"/>
              </a:rPr>
              <a:t>مصرف گوشت های قرمز را کم کنید و از مصرف گوشت های فرآوری شده اجتناب کنید.</a:t>
            </a:r>
            <a:endParaRPr lang="en-US" dirty="0" smtClean="0">
              <a:cs typeface="B Nazanin" panose="00000400000000000000" pitchFamily="2" charset="-78"/>
            </a:endParaRPr>
          </a:p>
          <a:p>
            <a:r>
              <a:rPr lang="fa-IR" dirty="0" smtClean="0">
                <a:cs typeface="B Nazanin" panose="00000400000000000000" pitchFamily="2" charset="-78"/>
              </a:rPr>
              <a:t>از مغزها و حبوبات که حاوی فیبربالایی هستند بیشتر استفاده کنید.</a:t>
            </a:r>
            <a:endParaRPr lang="en-US" dirty="0" smtClean="0">
              <a:cs typeface="B Nazanin" panose="00000400000000000000" pitchFamily="2" charset="-78"/>
            </a:endParaRPr>
          </a:p>
          <a:p>
            <a:endParaRPr lang="fa-IR" dirty="0">
              <a:cs typeface="B Nazanin" panose="00000400000000000000" pitchFamily="2" charset="-78"/>
            </a:endParaRPr>
          </a:p>
        </p:txBody>
      </p:sp>
      <p:sp>
        <p:nvSpPr>
          <p:cNvPr id="7" name="Title 1"/>
          <p:cNvSpPr>
            <a:spLocks noGrp="1"/>
          </p:cNvSpPr>
          <p:nvPr>
            <p:ph type="title"/>
          </p:nvPr>
        </p:nvSpPr>
        <p:spPr>
          <a:xfrm>
            <a:off x="428596" y="357166"/>
            <a:ext cx="8591580" cy="1143000"/>
          </a:xfrm>
        </p:spPr>
        <p:txBody>
          <a:bodyPr>
            <a:normAutofit/>
          </a:bodyPr>
          <a:lstStyle/>
          <a:p>
            <a:pPr algn="ctr"/>
            <a:r>
              <a:rPr lang="fa-IR" sz="2800" dirty="0" smtClean="0">
                <a:solidFill>
                  <a:srgbClr val="00B050"/>
                </a:solidFill>
                <a:cs typeface="B Titr" panose="00000700000000000000" pitchFamily="2" charset="-78"/>
              </a:rPr>
              <a:t>انواع غذاهای گیاهی را در برنامه غذایی روزانه خود جای دهید:</a:t>
            </a:r>
            <a:endParaRPr lang="fa-IR" sz="2800" dirty="0">
              <a:solidFill>
                <a:srgbClr val="00B050"/>
              </a:solidFill>
              <a:cs typeface="B Titr" panose="00000700000000000000" pitchFamily="2" charset="-78"/>
            </a:endParaRPr>
          </a:p>
        </p:txBody>
      </p:sp>
    </p:spTree>
    <p:extLst>
      <p:ext uri="{BB962C8B-B14F-4D97-AF65-F5344CB8AC3E}">
        <p14:creationId xmlns:p14="http://schemas.microsoft.com/office/powerpoint/2010/main" val="2613654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3"/>
          <p:cNvSpPr txBox="1">
            <a:spLocks noChangeArrowheads="1"/>
          </p:cNvSpPr>
          <p:nvPr/>
        </p:nvSpPr>
        <p:spPr bwMode="auto">
          <a:xfrm>
            <a:off x="961930" y="356600"/>
            <a:ext cx="7445375" cy="1286891"/>
          </a:xfrm>
          <a:prstGeom prst="rect">
            <a:avLst/>
          </a:prstGeom>
          <a:noFill/>
          <a:ln w="9525">
            <a:noFill/>
            <a:miter lim="800000"/>
            <a:headEnd/>
            <a:tailEnd/>
          </a:ln>
        </p:spPr>
        <p:txBody>
          <a:bodyPr>
            <a:spAutoFit/>
          </a:bodyPr>
          <a:lstStyle/>
          <a:p>
            <a:pPr algn="ctr">
              <a:lnSpc>
                <a:spcPct val="150000"/>
              </a:lnSpc>
            </a:pPr>
            <a:r>
              <a:rPr lang="fa-IR" sz="2700" b="1" dirty="0">
                <a:solidFill>
                  <a:srgbClr val="7030A0"/>
                </a:solidFill>
                <a:cs typeface="B Titr" panose="00000700000000000000" pitchFamily="2" charset="-78"/>
              </a:rPr>
              <a:t>عوامل قابل اصلاح موثر در</a:t>
            </a:r>
          </a:p>
          <a:p>
            <a:pPr algn="ctr">
              <a:lnSpc>
                <a:spcPct val="150000"/>
              </a:lnSpc>
            </a:pPr>
            <a:r>
              <a:rPr lang="fa-IR" sz="2700" b="1" dirty="0">
                <a:solidFill>
                  <a:srgbClr val="7030A0"/>
                </a:solidFill>
                <a:cs typeface="B Titr" panose="00000700000000000000" pitchFamily="2" charset="-78"/>
              </a:rPr>
              <a:t> پيشگيري اوليه و کنترل پرفشاری خون</a:t>
            </a:r>
            <a:endParaRPr lang="fr-FR" sz="2700" b="1" dirty="0">
              <a:solidFill>
                <a:srgbClr val="7030A0"/>
              </a:solidFill>
              <a:cs typeface="B Titr" panose="00000700000000000000" pitchFamily="2" charset="-78"/>
            </a:endParaRPr>
          </a:p>
        </p:txBody>
      </p:sp>
      <p:sp>
        <p:nvSpPr>
          <p:cNvPr id="37891" name="Rectangle 3"/>
          <p:cNvSpPr>
            <a:spLocks noChangeArrowheads="1"/>
          </p:cNvSpPr>
          <p:nvPr/>
        </p:nvSpPr>
        <p:spPr bwMode="auto">
          <a:xfrm>
            <a:off x="961929" y="2078832"/>
            <a:ext cx="7978871" cy="3600986"/>
          </a:xfrm>
          <a:prstGeom prst="rect">
            <a:avLst/>
          </a:prstGeom>
          <a:noFill/>
          <a:ln w="9525">
            <a:noFill/>
            <a:miter lim="800000"/>
            <a:headEnd/>
            <a:tailEnd/>
          </a:ln>
        </p:spPr>
        <p:txBody>
          <a:bodyPr wrap="square">
            <a:spAutoFit/>
          </a:bodyPr>
          <a:lstStyle/>
          <a:p>
            <a:pPr algn="r">
              <a:lnSpc>
                <a:spcPct val="200000"/>
              </a:lnSpc>
            </a:pPr>
            <a:r>
              <a:rPr lang="fa-IR" sz="2100" b="1" dirty="0">
                <a:latin typeface="Times New Roman" pitchFamily="18" charset="0"/>
                <a:ea typeface="Times New Roman" pitchFamily="18" charset="0"/>
                <a:cs typeface="B Nazanin" panose="00000400000000000000" pitchFamily="2" charset="-78"/>
              </a:rPr>
              <a:t>تغيير </a:t>
            </a:r>
            <a:r>
              <a:rPr lang="fa-IR" sz="2100" b="1" u="sng" dirty="0">
                <a:latin typeface="Times New Roman" pitchFamily="18" charset="0"/>
                <a:ea typeface="Times New Roman" pitchFamily="18" charset="0"/>
                <a:cs typeface="B Nazanin" panose="00000400000000000000" pitchFamily="2" charset="-78"/>
              </a:rPr>
              <a:t>4</a:t>
            </a:r>
            <a:r>
              <a:rPr lang="fa-IR" sz="2100" b="1" dirty="0">
                <a:latin typeface="Times New Roman" pitchFamily="18" charset="0"/>
                <a:ea typeface="Times New Roman" pitchFamily="18" charset="0"/>
                <a:cs typeface="B Nazanin" panose="00000400000000000000" pitchFamily="2" charset="-78"/>
              </a:rPr>
              <a:t> عامل قابل اصلاح مرتبط با تغذیه، تاثير ثابت شده اي در پيشگيري اوليه و کنترل فشار خون دارد. اين چهار عامل شامل</a:t>
            </a:r>
            <a:r>
              <a:rPr lang="fa-IR" dirty="0">
                <a:latin typeface="Times New Roman" pitchFamily="18" charset="0"/>
                <a:ea typeface="Times New Roman" pitchFamily="18" charset="0"/>
                <a:cs typeface="B Nazanin" panose="00000400000000000000" pitchFamily="2" charset="-78"/>
              </a:rPr>
              <a:t>:</a:t>
            </a:r>
          </a:p>
          <a:p>
            <a:pPr algn="r" rtl="1">
              <a:lnSpc>
                <a:spcPct val="200000"/>
              </a:lnSpc>
            </a:pPr>
            <a:r>
              <a:rPr lang="fa-IR" dirty="0">
                <a:latin typeface="Times New Roman" pitchFamily="18" charset="0"/>
                <a:ea typeface="Times New Roman" pitchFamily="18" charset="0"/>
                <a:cs typeface="B Nazanin" panose="00000400000000000000" pitchFamily="2" charset="-78"/>
              </a:rPr>
              <a:t> </a:t>
            </a:r>
            <a:r>
              <a:rPr lang="en-US" dirty="0">
                <a:latin typeface="Times New Roman" pitchFamily="18" charset="0"/>
                <a:ea typeface="Times New Roman" pitchFamily="18" charset="0"/>
                <a:cs typeface="B Nazanin" panose="00000400000000000000" pitchFamily="2" charset="-78"/>
              </a:rPr>
              <a:t> </a:t>
            </a:r>
            <a:r>
              <a:rPr lang="en-US" b="1" dirty="0">
                <a:latin typeface="Times New Roman" pitchFamily="18" charset="0"/>
                <a:ea typeface="Times New Roman" pitchFamily="18" charset="0"/>
                <a:cs typeface="B Nazanin" panose="00000400000000000000" pitchFamily="2" charset="-78"/>
                <a:sym typeface="Wingdings 2" pitchFamily="18" charset="2"/>
              </a:rPr>
              <a:t></a:t>
            </a:r>
            <a:r>
              <a:rPr lang="fa-IR" b="1" dirty="0">
                <a:latin typeface="Times New Roman" pitchFamily="18" charset="0"/>
                <a:ea typeface="Times New Roman" pitchFamily="18" charset="0"/>
                <a:cs typeface="B Nazanin" panose="00000400000000000000" pitchFamily="2" charset="-78"/>
              </a:rPr>
              <a:t>اضافه وزن</a:t>
            </a:r>
            <a:endParaRPr lang="en-US" b="1" dirty="0">
              <a:latin typeface="Times New Roman" pitchFamily="18" charset="0"/>
              <a:ea typeface="Times New Roman" pitchFamily="18" charset="0"/>
              <a:cs typeface="B Nazanin" panose="00000400000000000000" pitchFamily="2" charset="-78"/>
            </a:endParaRPr>
          </a:p>
          <a:p>
            <a:pPr algn="r" rtl="1">
              <a:lnSpc>
                <a:spcPct val="200000"/>
              </a:lnSpc>
            </a:pPr>
            <a:r>
              <a:rPr lang="en-US" b="1" dirty="0">
                <a:latin typeface="Times New Roman" pitchFamily="18" charset="0"/>
                <a:ea typeface="Times New Roman" pitchFamily="18" charset="0"/>
                <a:cs typeface="B Nazanin" panose="00000400000000000000" pitchFamily="2" charset="-78"/>
                <a:sym typeface="Wingdings 2" pitchFamily="18" charset="2"/>
              </a:rPr>
              <a:t> </a:t>
            </a:r>
            <a:r>
              <a:rPr lang="fa-IR" b="1" dirty="0">
                <a:latin typeface="Times New Roman" pitchFamily="18" charset="0"/>
                <a:ea typeface="Times New Roman" pitchFamily="18" charset="0"/>
                <a:cs typeface="B Nazanin" panose="00000400000000000000" pitchFamily="2" charset="-78"/>
              </a:rPr>
              <a:t>دريافت زياد نمک</a:t>
            </a:r>
          </a:p>
          <a:p>
            <a:pPr algn="r" rtl="1">
              <a:lnSpc>
                <a:spcPct val="200000"/>
              </a:lnSpc>
            </a:pPr>
            <a:r>
              <a:rPr lang="en-US" b="1" dirty="0">
                <a:latin typeface="Times New Roman" pitchFamily="18" charset="0"/>
                <a:ea typeface="Times New Roman" pitchFamily="18" charset="0"/>
                <a:cs typeface="B Nazanin" panose="00000400000000000000" pitchFamily="2" charset="-78"/>
                <a:sym typeface="Wingdings 2" pitchFamily="18" charset="2"/>
              </a:rPr>
              <a:t></a:t>
            </a:r>
            <a:r>
              <a:rPr lang="fa-IR" b="1" dirty="0">
                <a:latin typeface="Times New Roman" pitchFamily="18" charset="0"/>
                <a:ea typeface="Times New Roman" pitchFamily="18" charset="0"/>
                <a:cs typeface="B Nazanin" panose="00000400000000000000" pitchFamily="2" charset="-78"/>
                <a:sym typeface="Wingdings 2" pitchFamily="18" charset="2"/>
              </a:rPr>
              <a:t> رژیم غذایی ناسالم</a:t>
            </a:r>
            <a:endParaRPr lang="en-US" b="1" dirty="0">
              <a:latin typeface="Times New Roman" pitchFamily="18" charset="0"/>
              <a:ea typeface="Times New Roman" pitchFamily="18" charset="0"/>
              <a:cs typeface="B Nazanin" panose="00000400000000000000" pitchFamily="2" charset="-78"/>
            </a:endParaRPr>
          </a:p>
          <a:p>
            <a:pPr algn="r" rtl="1">
              <a:lnSpc>
                <a:spcPct val="200000"/>
              </a:lnSpc>
            </a:pPr>
            <a:r>
              <a:rPr lang="en-US" b="1" dirty="0">
                <a:latin typeface="Times New Roman" pitchFamily="18" charset="0"/>
                <a:ea typeface="Times New Roman" pitchFamily="18" charset="0"/>
                <a:cs typeface="B Nazanin" panose="00000400000000000000" pitchFamily="2" charset="-78"/>
                <a:sym typeface="Wingdings 2" pitchFamily="18" charset="2"/>
              </a:rPr>
              <a:t></a:t>
            </a:r>
            <a:r>
              <a:rPr lang="fa-IR" b="1" dirty="0">
                <a:latin typeface="Times New Roman" pitchFamily="18" charset="0"/>
                <a:ea typeface="Times New Roman" pitchFamily="18" charset="0"/>
                <a:cs typeface="B Nazanin" panose="00000400000000000000" pitchFamily="2" charset="-78"/>
                <a:sym typeface="Wingdings 2" pitchFamily="18" charset="2"/>
              </a:rPr>
              <a:t> </a:t>
            </a:r>
            <a:r>
              <a:rPr lang="fa-IR" b="1" dirty="0">
                <a:latin typeface="Times New Roman" pitchFamily="18" charset="0"/>
                <a:ea typeface="Times New Roman" pitchFamily="18" charset="0"/>
                <a:cs typeface="B Nazanin" panose="00000400000000000000" pitchFamily="2" charset="-78"/>
              </a:rPr>
              <a:t>عدم تحرک فيزيکي</a:t>
            </a:r>
            <a:endParaRPr lang="en-US" b="1" dirty="0">
              <a:latin typeface="Times New Roman" pitchFamily="18" charset="0"/>
              <a:ea typeface="Times New Roman" pitchFamily="18" charset="0"/>
              <a:cs typeface="B Nazanin" panose="00000400000000000000" pitchFamily="2" charset="-78"/>
            </a:endParaRPr>
          </a:p>
        </p:txBody>
      </p:sp>
    </p:spTree>
    <p:extLst>
      <p:ext uri="{BB962C8B-B14F-4D97-AF65-F5344CB8AC3E}">
        <p14:creationId xmlns:p14="http://schemas.microsoft.com/office/powerpoint/2010/main" val="16497885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020" y="0"/>
            <a:ext cx="8786842" cy="1082660"/>
          </a:xfrm>
        </p:spPr>
        <p:txBody>
          <a:bodyPr>
            <a:normAutofit/>
          </a:bodyPr>
          <a:lstStyle/>
          <a:p>
            <a:r>
              <a:rPr lang="fa-IR" dirty="0" smtClean="0">
                <a:solidFill>
                  <a:srgbClr val="FF0000"/>
                </a:solidFill>
                <a:cs typeface="B Titr" panose="00000700000000000000" pitchFamily="2" charset="-78"/>
              </a:rPr>
              <a:t>وزن خود را ثابت نگهدارید و فعالیت بدنی منظم داشته باشید</a:t>
            </a:r>
            <a:endParaRPr lang="fa-IR" dirty="0">
              <a:solidFill>
                <a:srgbClr val="FF0000"/>
              </a:solidFill>
              <a:cs typeface="B Titr" panose="00000700000000000000" pitchFamily="2" charset="-78"/>
            </a:endParaRPr>
          </a:p>
        </p:txBody>
      </p:sp>
      <p:pic>
        <p:nvPicPr>
          <p:cNvPr id="16386" name="Picture 2" descr="C:\Users\YA ZAHRA\Pictures\تغذیه\103.jpg"/>
          <p:cNvPicPr>
            <a:picLocks noChangeAspect="1" noChangeArrowheads="1"/>
          </p:cNvPicPr>
          <p:nvPr/>
        </p:nvPicPr>
        <p:blipFill>
          <a:blip r:embed="rId2"/>
          <a:srcRect/>
          <a:stretch>
            <a:fillRect/>
          </a:stretch>
        </p:blipFill>
        <p:spPr bwMode="auto">
          <a:xfrm>
            <a:off x="-32" y="4599661"/>
            <a:ext cx="3500462" cy="2258363"/>
          </a:xfrm>
          <a:prstGeom prst="rect">
            <a:avLst/>
          </a:prstGeom>
          <a:noFill/>
        </p:spPr>
      </p:pic>
      <p:sp>
        <p:nvSpPr>
          <p:cNvPr id="5" name="Content Placeholder 4"/>
          <p:cNvSpPr>
            <a:spLocks noGrp="1"/>
          </p:cNvSpPr>
          <p:nvPr>
            <p:ph idx="1"/>
          </p:nvPr>
        </p:nvSpPr>
        <p:spPr>
          <a:xfrm>
            <a:off x="616285" y="1600200"/>
            <a:ext cx="8403890" cy="4525963"/>
          </a:xfrm>
        </p:spPr>
        <p:txBody>
          <a:bodyPr/>
          <a:lstStyle/>
          <a:p>
            <a:pPr>
              <a:lnSpc>
                <a:spcPct val="150000"/>
              </a:lnSpc>
            </a:pPr>
            <a:r>
              <a:rPr lang="fa-IR" dirty="0" smtClean="0">
                <a:cs typeface="B Nazanin" panose="00000400000000000000" pitchFamily="2" charset="-78"/>
              </a:rPr>
              <a:t>روزانه حداقل 30 دقیقه فعالیت بدنی متوسط برای همه افراد توصیه می شود.60 دقیقه ورزش برای پیشگیری از افزایش وزن بالغین و 90 دقیقه برای پیشگیری از بازگشت مجدد وزن در افرادی که موفق به کاهش وزن شده اند توصیه می شود.</a:t>
            </a:r>
            <a:endParaRPr lang="en-US" dirty="0" smtClean="0">
              <a:cs typeface="B Nazanin" panose="00000400000000000000" pitchFamily="2" charset="-78"/>
            </a:endParaRPr>
          </a:p>
          <a:p>
            <a:pPr>
              <a:lnSpc>
                <a:spcPct val="150000"/>
              </a:lnSpc>
            </a:pPr>
            <a:r>
              <a:rPr lang="fa-IR" dirty="0" smtClean="0">
                <a:cs typeface="B Nazanin" panose="00000400000000000000" pitchFamily="2" charset="-78"/>
              </a:rPr>
              <a:t>یک ساعت پیاده روی سبک در روز می تواند در پیشگیری از بسیاری از سرطان ها موثر باشد.</a:t>
            </a:r>
            <a:endParaRPr lang="en-US" dirty="0" smtClean="0">
              <a:cs typeface="B Nazanin" panose="00000400000000000000" pitchFamily="2" charset="-78"/>
            </a:endParaRP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316808206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7338" y="395005"/>
            <a:ext cx="6316662" cy="1143000"/>
          </a:xfrm>
        </p:spPr>
        <p:txBody>
          <a:bodyPr/>
          <a:lstStyle/>
          <a:p>
            <a:r>
              <a:rPr lang="fa-IR" dirty="0" smtClean="0"/>
              <a:t>30</a:t>
            </a:r>
            <a:endParaRPr lang="en-US" dirty="0"/>
          </a:p>
        </p:txBody>
      </p:sp>
      <p:pic>
        <p:nvPicPr>
          <p:cNvPr id="7" name="Content Placeholder 6"/>
          <p:cNvPicPr>
            <a:picLocks noGrp="1" noChangeAspect="1"/>
          </p:cNvPicPr>
          <p:nvPr>
            <p:ph idx="1"/>
          </p:nvPr>
        </p:nvPicPr>
        <p:blipFill rotWithShape="1">
          <a:blip r:embed="rId2"/>
          <a:srcRect l="30900" t="46789" r="36925" b="36698"/>
          <a:stretch/>
        </p:blipFill>
        <p:spPr>
          <a:xfrm>
            <a:off x="232235" y="4005075"/>
            <a:ext cx="8501060" cy="2726755"/>
          </a:xfrm>
          <a:prstGeom prst="rect">
            <a:avLst/>
          </a:prstGeom>
        </p:spPr>
      </p:pic>
      <p:pic>
        <p:nvPicPr>
          <p:cNvPr id="6" name="Picture 5"/>
          <p:cNvPicPr>
            <a:picLocks noChangeAspect="1"/>
          </p:cNvPicPr>
          <p:nvPr/>
        </p:nvPicPr>
        <p:blipFill>
          <a:blip r:embed="rId3"/>
          <a:stretch>
            <a:fillRect/>
          </a:stretch>
        </p:blipFill>
        <p:spPr>
          <a:xfrm>
            <a:off x="15535" y="164575"/>
            <a:ext cx="3307982" cy="3307982"/>
          </a:xfrm>
          <a:prstGeom prst="rect">
            <a:avLst/>
          </a:prstGeom>
        </p:spPr>
      </p:pic>
      <p:sp>
        <p:nvSpPr>
          <p:cNvPr id="8" name="Rectangle 7"/>
          <p:cNvSpPr/>
          <p:nvPr/>
        </p:nvSpPr>
        <p:spPr>
          <a:xfrm>
            <a:off x="3227826" y="164575"/>
            <a:ext cx="5916174" cy="3416320"/>
          </a:xfrm>
          <a:prstGeom prst="rect">
            <a:avLst/>
          </a:prstGeom>
        </p:spPr>
        <p:txBody>
          <a:bodyPr wrap="square">
            <a:spAutoFit/>
          </a:bodyPr>
          <a:lstStyle/>
          <a:p>
            <a:pPr algn="ctr">
              <a:lnSpc>
                <a:spcPct val="150000"/>
              </a:lnSpc>
            </a:pPr>
            <a:r>
              <a:rPr lang="fa-IR" dirty="0">
                <a:latin typeface="IRANSans"/>
                <a:cs typeface="B Nazanin" panose="00000400000000000000" pitchFamily="2" charset="-78"/>
              </a:rPr>
              <a:t>هر وعده 250 میلی لیتری محلول استاندارد پپتامن قادر به تامین 250 کیلوکالری انرژی است. پپتامن محصولی حاوی 16% پروتئین است و تمامی این مقدار به </a:t>
            </a:r>
            <a:r>
              <a:rPr lang="en-US" dirty="0">
                <a:latin typeface="IRANSans"/>
                <a:cs typeface="B Nazanin" panose="00000400000000000000" pitchFamily="2" charset="-78"/>
              </a:rPr>
              <a:t>Whey </a:t>
            </a:r>
            <a:r>
              <a:rPr lang="fa-IR" dirty="0">
                <a:latin typeface="IRANSans"/>
                <a:cs typeface="B Nazanin" panose="00000400000000000000" pitchFamily="2" charset="-78"/>
              </a:rPr>
              <a:t>پروتئین اختصاص داده شده است</a:t>
            </a:r>
            <a:r>
              <a:rPr lang="en-US" dirty="0">
                <a:latin typeface="IRANSans"/>
                <a:cs typeface="B Nazanin" panose="00000400000000000000" pitchFamily="2" charset="-78"/>
              </a:rPr>
              <a:t>Whey .، </a:t>
            </a:r>
            <a:r>
              <a:rPr lang="fa-IR" dirty="0">
                <a:latin typeface="IRANSans"/>
                <a:cs typeface="B Nazanin" panose="00000400000000000000" pitchFamily="2" charset="-78"/>
              </a:rPr>
              <a:t>پروتئینی با کیفیت و ارزش بیولوژیک بالا است که قادر به تامین مقادیر مناسبی از اسیدهای آمینه ضروری و اسیدهای آمینه شاخه دارمی باشد. یکی از ویژگی های بارز پپتامن ، پپتید بودن پروتئین محصول است. به این معنی که ساختار پروتئین محصول در اثر هیدرولیز شکسته شده و به صورت پپتید در آمده است که به هضم وجذب سریع تر آن کمک می کند</a:t>
            </a:r>
            <a:endParaRPr lang="en-US" dirty="0">
              <a:cs typeface="B Nazanin" panose="00000400000000000000" pitchFamily="2" charset="-78"/>
            </a:endParaRPr>
          </a:p>
        </p:txBody>
      </p:sp>
    </p:spTree>
    <p:extLst>
      <p:ext uri="{BB962C8B-B14F-4D97-AF65-F5344CB8AC3E}">
        <p14:creationId xmlns:p14="http://schemas.microsoft.com/office/powerpoint/2010/main" val="30494661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9725" y="6078945"/>
            <a:ext cx="6316662" cy="484963"/>
          </a:xfrm>
        </p:spPr>
        <p:txBody>
          <a:bodyPr/>
          <a:lstStyle/>
          <a:p>
            <a:pPr marL="342900" indent="-342900" algn="r">
              <a:lnSpc>
                <a:spcPct val="150000"/>
              </a:lnSpc>
              <a:buFont typeface="Arial" panose="020B0604020202020204" pitchFamily="34" charset="0"/>
              <a:buChar char="•"/>
            </a:pPr>
            <a:r>
              <a:rPr lang="fa-IR" sz="2400" dirty="0">
                <a:cs typeface="B Nazanin" panose="00000400000000000000" pitchFamily="2" charset="-78"/>
              </a:rPr>
              <a:t>افراد دارای مشکلات گوارشی ،قلبی ، ضعف سیستم ایمنی و انواع صدمات استخوانی مانند پوکی استخوان و شکستگی ها</a:t>
            </a:r>
            <a:br>
              <a:rPr lang="fa-IR" sz="2400" dirty="0">
                <a:cs typeface="B Nazanin" panose="00000400000000000000" pitchFamily="2" charset="-78"/>
              </a:rPr>
            </a:br>
            <a:r>
              <a:rPr lang="fa-IR" sz="2400" dirty="0">
                <a:cs typeface="B Nazanin" panose="00000400000000000000" pitchFamily="2" charset="-78"/>
              </a:rPr>
              <a:t>به عنوان میان وعده یا وعده غذایی کامل و جهت اطمینان از دریافت کامل و متناسب کلیه مواد مغذی ضروری</a:t>
            </a:r>
            <a:br>
              <a:rPr lang="fa-IR" sz="2400" dirty="0">
                <a:cs typeface="B Nazanin" panose="00000400000000000000" pitchFamily="2" charset="-78"/>
              </a:rPr>
            </a:br>
            <a:r>
              <a:rPr lang="fa-IR" sz="2400" dirty="0">
                <a:cs typeface="B Nazanin" panose="00000400000000000000" pitchFamily="2" charset="-78"/>
              </a:rPr>
              <a:t>کمک به بهبود در دوران نقاهت و </a:t>
            </a:r>
            <a:r>
              <a:rPr lang="fa-IR" sz="2400" dirty="0" smtClean="0">
                <a:cs typeface="B Nazanin" panose="00000400000000000000" pitchFamily="2" charset="-78"/>
              </a:rPr>
              <a:t>بیماری</a:t>
            </a:r>
            <a:br>
              <a:rPr lang="fa-IR" sz="2400" dirty="0" smtClean="0">
                <a:cs typeface="B Nazanin" panose="00000400000000000000" pitchFamily="2" charset="-78"/>
              </a:rPr>
            </a:br>
            <a:r>
              <a:rPr lang="fa-IR" sz="2400" dirty="0">
                <a:cs typeface="B Nazanin" panose="00000400000000000000" pitchFamily="2" charset="-78"/>
              </a:rPr>
              <a:t/>
            </a:r>
            <a:br>
              <a:rPr lang="fa-IR" sz="2400" dirty="0">
                <a:cs typeface="B Nazanin" panose="00000400000000000000" pitchFamily="2" charset="-78"/>
              </a:rPr>
            </a:br>
            <a:r>
              <a:rPr lang="fa-IR" sz="2400" dirty="0">
                <a:cs typeface="B Nazanin" panose="00000400000000000000" pitchFamily="2" charset="-78"/>
              </a:rPr>
              <a:t>بیماران بستری</a:t>
            </a:r>
            <a:br>
              <a:rPr lang="fa-IR" sz="2400" dirty="0">
                <a:cs typeface="B Nazanin" panose="00000400000000000000" pitchFamily="2" charset="-78"/>
              </a:rPr>
            </a:br>
            <a:r>
              <a:rPr lang="fa-IR" sz="2400" dirty="0">
                <a:cs typeface="B Nazanin" panose="00000400000000000000" pitchFamily="2" charset="-78"/>
              </a:rPr>
              <a:t>افراد پر مشغله</a:t>
            </a:r>
            <a:br>
              <a:rPr lang="fa-IR" sz="2400" dirty="0">
                <a:cs typeface="B Nazanin" panose="00000400000000000000" pitchFamily="2" charset="-78"/>
              </a:rPr>
            </a:br>
            <a:r>
              <a:rPr lang="fa-IR" sz="2400" dirty="0">
                <a:cs typeface="B Nazanin" panose="00000400000000000000" pitchFamily="2" charset="-78"/>
              </a:rPr>
              <a:t>سالمندان</a:t>
            </a:r>
            <a:br>
              <a:rPr lang="fa-IR" sz="2400" dirty="0">
                <a:cs typeface="B Nazanin" panose="00000400000000000000" pitchFamily="2" charset="-78"/>
              </a:rPr>
            </a:br>
            <a:r>
              <a:rPr lang="fa-IR" sz="2400" dirty="0">
                <a:cs typeface="B Nazanin" panose="00000400000000000000" pitchFamily="2" charset="-78"/>
              </a:rPr>
              <a:t>افراد در معرض کاهش وزن</a:t>
            </a:r>
            <a:br>
              <a:rPr lang="fa-IR" sz="2400" dirty="0">
                <a:cs typeface="B Nazanin" panose="00000400000000000000" pitchFamily="2" charset="-78"/>
              </a:rPr>
            </a:br>
            <a:endParaRPr lang="en-US" sz="2400" dirty="0">
              <a:cs typeface="B Nazanin"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476023" y="779055"/>
            <a:ext cx="2227490" cy="2227490"/>
          </a:xfrm>
          <a:prstGeom prst="rect">
            <a:avLst/>
          </a:prstGeom>
        </p:spPr>
      </p:pic>
    </p:spTree>
    <p:extLst>
      <p:ext uri="{BB962C8B-B14F-4D97-AF65-F5344CB8AC3E}">
        <p14:creationId xmlns:p14="http://schemas.microsoft.com/office/powerpoint/2010/main" val="39194863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84385" y="2130425"/>
            <a:ext cx="6118140" cy="1221765"/>
          </a:xfrm>
        </p:spPr>
        <p:txBody>
          <a:bodyPr>
            <a:normAutofit/>
          </a:bodyPr>
          <a:lstStyle/>
          <a:p>
            <a:pPr algn="ctr"/>
            <a:r>
              <a:rPr lang="fa-IR" dirty="0" smtClean="0">
                <a:cs typeface="B Titr" panose="00000700000000000000" pitchFamily="2" charset="-78"/>
              </a:rPr>
              <a:t>تغذيه در هايپر ليپيدمي</a:t>
            </a:r>
            <a:br>
              <a:rPr lang="fa-IR" dirty="0" smtClean="0">
                <a:cs typeface="B Titr" panose="00000700000000000000" pitchFamily="2" charset="-78"/>
              </a:rPr>
            </a:br>
            <a:endParaRPr lang="fa-IR" dirty="0">
              <a:cs typeface="B Titr" panose="00000700000000000000" pitchFamily="2" charset="-78"/>
            </a:endParaRPr>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5507878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0" y="2143116"/>
            <a:ext cx="9144000" cy="4714884"/>
          </a:xfrm>
          <a:prstGeom prst="rect">
            <a:avLst/>
          </a:prstGeom>
          <a:noFill/>
          <a:ln w="9525">
            <a:noFill/>
            <a:miter lim="800000"/>
            <a:headEnd/>
            <a:tailEnd/>
          </a:ln>
        </p:spPr>
      </p:pic>
      <p:sp>
        <p:nvSpPr>
          <p:cNvPr id="117763" name="Text Box 3"/>
          <p:cNvSpPr txBox="1">
            <a:spLocks noChangeArrowheads="1"/>
          </p:cNvSpPr>
          <p:nvPr/>
        </p:nvSpPr>
        <p:spPr bwMode="auto">
          <a:xfrm>
            <a:off x="0" y="1"/>
            <a:ext cx="9144000" cy="2039020"/>
          </a:xfrm>
          <a:prstGeom prst="rect">
            <a:avLst/>
          </a:prstGeom>
          <a:solidFill>
            <a:srgbClr val="701EB4"/>
          </a:solidFill>
          <a:ln w="9525">
            <a:noFill/>
            <a:miter lim="800000"/>
            <a:headEnd/>
            <a:tailEnd/>
          </a:ln>
        </p:spPr>
        <p:txBody>
          <a:bodyPr wrap="square">
            <a:spAutoFit/>
          </a:bodyPr>
          <a:lstStyle/>
          <a:p>
            <a:pPr algn="just" rtl="1">
              <a:lnSpc>
                <a:spcPct val="150000"/>
              </a:lnSpc>
              <a:spcBef>
                <a:spcPct val="50000"/>
              </a:spcBef>
              <a:defRPr/>
            </a:pPr>
            <a:r>
              <a:rPr lang="fa-IR" sz="4000" b="1" dirty="0">
                <a:solidFill>
                  <a:srgbClr val="00FF00"/>
                </a:solidFill>
                <a:effectLst>
                  <a:outerShdw blurRad="38100" dist="38100" dir="2700000" algn="tl">
                    <a:srgbClr val="000000"/>
                  </a:outerShdw>
                </a:effectLst>
                <a:cs typeface="B Nazanin" panose="00000400000000000000" pitchFamily="2" charset="-78"/>
              </a:rPr>
              <a:t>2 - </a:t>
            </a:r>
            <a:r>
              <a:rPr lang="fa-IR" sz="4400" b="1" dirty="0">
                <a:solidFill>
                  <a:srgbClr val="00FF00"/>
                </a:solidFill>
                <a:effectLst>
                  <a:outerShdw blurRad="38100" dist="38100" dir="2700000" algn="tl">
                    <a:srgbClr val="000000"/>
                  </a:outerShdw>
                </a:effectLst>
                <a:cs typeface="B Nazanin" panose="00000400000000000000" pitchFamily="2" charset="-78"/>
              </a:rPr>
              <a:t>شروع بیماری های قلبی وعروقی خیلی زودتر از آنچه که فکر میکنیم</a:t>
            </a:r>
            <a:r>
              <a:rPr lang="fa-IR" sz="2400" b="1" dirty="0">
                <a:solidFill>
                  <a:srgbClr val="00FF00"/>
                </a:solidFill>
                <a:effectLst>
                  <a:outerShdw blurRad="38100" dist="38100" dir="2700000" algn="tl">
                    <a:srgbClr val="000000"/>
                  </a:outerShdw>
                </a:effectLst>
                <a:cs typeface="B Nazanin" panose="00000400000000000000" pitchFamily="2" charset="-78"/>
              </a:rPr>
              <a:t> </a:t>
            </a:r>
            <a:endParaRPr lang="en-US" sz="2400" b="1" dirty="0">
              <a:solidFill>
                <a:srgbClr val="00FF00"/>
              </a:solidFill>
              <a:effectLst>
                <a:outerShdw blurRad="38100" dist="38100" dir="2700000" algn="tl">
                  <a:srgbClr val="000000"/>
                </a:outerShdw>
              </a:effectLst>
              <a:cs typeface="B Nazanin" panose="00000400000000000000" pitchFamily="2" charset="-78"/>
            </a:endParaRPr>
          </a:p>
        </p:txBody>
      </p:sp>
      <p:sp>
        <p:nvSpPr>
          <p:cNvPr id="12292" name="Line 4"/>
          <p:cNvSpPr>
            <a:spLocks noChangeShapeType="1"/>
          </p:cNvSpPr>
          <p:nvPr/>
        </p:nvSpPr>
        <p:spPr bwMode="auto">
          <a:xfrm flipV="1">
            <a:off x="2743200" y="4953000"/>
            <a:ext cx="0" cy="1584325"/>
          </a:xfrm>
          <a:prstGeom prst="line">
            <a:avLst/>
          </a:prstGeom>
          <a:noFill/>
          <a:ln w="57150">
            <a:solidFill>
              <a:srgbClr val="3366FF"/>
            </a:solidFill>
            <a:round/>
            <a:headEnd/>
            <a:tailEnd type="triangle" w="med" len="med"/>
          </a:ln>
        </p:spPr>
        <p:txBody>
          <a:bodyPr anchor="ctr"/>
          <a:lstStyle/>
          <a:p>
            <a:endParaRPr lang="fa-IR"/>
          </a:p>
        </p:txBody>
      </p:sp>
      <p:sp>
        <p:nvSpPr>
          <p:cNvPr id="12293" name="Line 5"/>
          <p:cNvSpPr>
            <a:spLocks noChangeShapeType="1"/>
          </p:cNvSpPr>
          <p:nvPr/>
        </p:nvSpPr>
        <p:spPr bwMode="auto">
          <a:xfrm flipV="1">
            <a:off x="6172200" y="4419600"/>
            <a:ext cx="0" cy="2016125"/>
          </a:xfrm>
          <a:prstGeom prst="line">
            <a:avLst/>
          </a:prstGeom>
          <a:noFill/>
          <a:ln w="57150">
            <a:solidFill>
              <a:srgbClr val="3366FF"/>
            </a:solidFill>
            <a:round/>
            <a:headEnd/>
            <a:tailEnd type="triangle" w="med" len="med"/>
          </a:ln>
        </p:spPr>
        <p:txBody>
          <a:bodyPr anchor="ctr"/>
          <a:lstStyle/>
          <a:p>
            <a:endParaRPr lang="fa-IR"/>
          </a:p>
        </p:txBody>
      </p:sp>
    </p:spTree>
    <p:extLst>
      <p:ext uri="{BB962C8B-B14F-4D97-AF65-F5344CB8AC3E}">
        <p14:creationId xmlns:p14="http://schemas.microsoft.com/office/powerpoint/2010/main" val="2921349678"/>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title"/>
          </p:nvPr>
        </p:nvSpPr>
        <p:spPr>
          <a:xfrm>
            <a:off x="4226355" y="2891330"/>
            <a:ext cx="4500594" cy="4859151"/>
          </a:xfrm>
        </p:spPr>
        <p:txBody>
          <a:bodyPr>
            <a:normAutofit/>
          </a:bodyPr>
          <a:lstStyle/>
          <a:p>
            <a:pPr algn="r" rtl="1" eaLnBrk="1" hangingPunct="1">
              <a:lnSpc>
                <a:spcPct val="150000"/>
              </a:lnSpc>
            </a:pPr>
            <a:r>
              <a:rPr lang="fa-IR" sz="3600" b="1" dirty="0" smtClean="0">
                <a:solidFill>
                  <a:srgbClr val="846B00"/>
                </a:solidFill>
                <a:cs typeface="2  Mitra" pitchFamily="2" charset="-78"/>
              </a:rPr>
              <a:t/>
            </a:r>
            <a:br>
              <a:rPr lang="fa-IR" sz="3600" b="1" dirty="0" smtClean="0">
                <a:solidFill>
                  <a:srgbClr val="846B00"/>
                </a:solidFill>
                <a:cs typeface="2  Mitra" pitchFamily="2" charset="-78"/>
              </a:rPr>
            </a:br>
            <a:endParaRPr lang="en-US" sz="3600" b="1" dirty="0" smtClean="0">
              <a:solidFill>
                <a:srgbClr val="846B00"/>
              </a:solidFill>
              <a:cs typeface="2  Mitra" pitchFamily="2" charset="-78"/>
            </a:endParaRPr>
          </a:p>
        </p:txBody>
      </p:sp>
      <p:pic>
        <p:nvPicPr>
          <p:cNvPr id="14339" name="Picture 4"/>
          <p:cNvPicPr>
            <a:picLocks noGrp="1" noChangeAspect="1" noChangeArrowheads="1"/>
          </p:cNvPicPr>
          <p:nvPr>
            <p:ph idx="1"/>
          </p:nvPr>
        </p:nvPicPr>
        <p:blipFill>
          <a:blip r:embed="rId3"/>
          <a:srcRect/>
          <a:stretch>
            <a:fillRect/>
          </a:stretch>
        </p:blipFill>
        <p:spPr>
          <a:xfrm>
            <a:off x="1576410" y="2012693"/>
            <a:ext cx="4839030" cy="4691687"/>
          </a:xfrm>
          <a:noFill/>
        </p:spPr>
      </p:pic>
      <p:sp>
        <p:nvSpPr>
          <p:cNvPr id="2" name="Rectangle 1"/>
          <p:cNvSpPr/>
          <p:nvPr/>
        </p:nvSpPr>
        <p:spPr>
          <a:xfrm>
            <a:off x="654690" y="779055"/>
            <a:ext cx="8072259" cy="1384995"/>
          </a:xfrm>
          <a:prstGeom prst="rect">
            <a:avLst/>
          </a:prstGeom>
        </p:spPr>
        <p:txBody>
          <a:bodyPr wrap="square">
            <a:spAutoFit/>
          </a:bodyPr>
          <a:lstStyle/>
          <a:p>
            <a:pPr algn="r" rtl="1"/>
            <a:r>
              <a:rPr lang="fa-IR" sz="2800" b="1" dirty="0" smtClean="0">
                <a:solidFill>
                  <a:srgbClr val="5A0A02"/>
                </a:solidFill>
                <a:cs typeface="B Nazanin" panose="00000400000000000000" pitchFamily="2" charset="-78"/>
              </a:rPr>
              <a:t>ده </a:t>
            </a:r>
            <a:r>
              <a:rPr lang="fa-IR" sz="2800" b="1" dirty="0">
                <a:solidFill>
                  <a:srgbClr val="5A0A02"/>
                </a:solidFill>
                <a:cs typeface="B Nazanin" panose="00000400000000000000" pitchFamily="2" charset="-78"/>
              </a:rPr>
              <a:t>درصد کاهش کلسترول پلاسما موجب 30% کاهش در </a:t>
            </a:r>
            <a:r>
              <a:rPr lang="fa-IR" sz="2800" b="1" dirty="0" smtClean="0">
                <a:solidFill>
                  <a:srgbClr val="5A0A02"/>
                </a:solidFill>
                <a:cs typeface="B Nazanin" panose="00000400000000000000" pitchFamily="2" charset="-78"/>
              </a:rPr>
              <a:t>بیماری‌های </a:t>
            </a:r>
            <a:r>
              <a:rPr lang="fa-IR" sz="2800" b="1" dirty="0">
                <a:solidFill>
                  <a:srgbClr val="5A0A02"/>
                </a:solidFill>
                <a:cs typeface="B Nazanin" panose="00000400000000000000" pitchFamily="2" charset="-78"/>
              </a:rPr>
              <a:t>قلبی و عروقی می شود.</a:t>
            </a:r>
            <a:br>
              <a:rPr lang="fa-IR" sz="2800" b="1" dirty="0">
                <a:solidFill>
                  <a:srgbClr val="5A0A02"/>
                </a:solidFill>
                <a:cs typeface="B Nazanin" panose="00000400000000000000" pitchFamily="2" charset="-78"/>
              </a:rPr>
            </a:br>
            <a:endParaRPr lang="en-US" sz="2800" dirty="0">
              <a:cs typeface="B Nazanin" panose="00000400000000000000" pitchFamily="2" charset="-78"/>
            </a:endParaRPr>
          </a:p>
        </p:txBody>
      </p:sp>
    </p:spTree>
    <p:extLst>
      <p:ext uri="{BB962C8B-B14F-4D97-AF65-F5344CB8AC3E}">
        <p14:creationId xmlns:p14="http://schemas.microsoft.com/office/powerpoint/2010/main" val="1642793689"/>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a:xfrm>
            <a:off x="2267699" y="587030"/>
            <a:ext cx="6490445" cy="2092755"/>
          </a:xfrm>
        </p:spPr>
        <p:txBody>
          <a:bodyPr/>
          <a:lstStyle/>
          <a:p>
            <a:pPr algn="r" rtl="1" eaLnBrk="1" hangingPunct="1"/>
            <a:r>
              <a:rPr lang="fa-IR" b="1" dirty="0" smtClean="0">
                <a:solidFill>
                  <a:srgbClr val="5A0A02"/>
                </a:solidFill>
                <a:cs typeface="B Nazanin" panose="00000400000000000000" pitchFamily="2" charset="-78"/>
              </a:rPr>
              <a:t>کاهش وزن در افراد چاق تا 25% کلسترول پلاسما را کاهش می دهد</a:t>
            </a:r>
            <a:r>
              <a:rPr lang="fa-IR" dirty="0" smtClean="0">
                <a:solidFill>
                  <a:srgbClr val="5A0A02"/>
                </a:solidFill>
                <a:cs typeface="B Nazanin" panose="00000400000000000000" pitchFamily="2" charset="-78"/>
              </a:rPr>
              <a:t>.</a:t>
            </a:r>
            <a:endParaRPr lang="en-US" dirty="0" smtClean="0">
              <a:solidFill>
                <a:srgbClr val="5A0A02"/>
              </a:solidFill>
              <a:cs typeface="B Nazanin" panose="00000400000000000000" pitchFamily="2" charset="-78"/>
            </a:endParaRPr>
          </a:p>
        </p:txBody>
      </p:sp>
      <p:pic>
        <p:nvPicPr>
          <p:cNvPr id="15363" name="Picture 5" descr="ob1"/>
          <p:cNvPicPr>
            <a:picLocks noGrp="1" noChangeAspect="1" noChangeArrowheads="1"/>
          </p:cNvPicPr>
          <p:nvPr>
            <p:ph idx="1"/>
          </p:nvPr>
        </p:nvPicPr>
        <p:blipFill>
          <a:blip r:embed="rId3"/>
          <a:srcRect/>
          <a:stretch>
            <a:fillRect/>
          </a:stretch>
        </p:blipFill>
        <p:spPr>
          <a:xfrm>
            <a:off x="155425" y="2767867"/>
            <a:ext cx="2726755" cy="4090133"/>
          </a:xfrm>
          <a:noFill/>
        </p:spPr>
      </p:pic>
    </p:spTree>
    <p:extLst>
      <p:ext uri="{BB962C8B-B14F-4D97-AF65-F5344CB8AC3E}">
        <p14:creationId xmlns:p14="http://schemas.microsoft.com/office/powerpoint/2010/main" val="4002530007"/>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a:xfrm>
            <a:off x="0" y="533400"/>
            <a:ext cx="8991600" cy="1752600"/>
          </a:xfrm>
        </p:spPr>
        <p:txBody>
          <a:bodyPr>
            <a:normAutofit/>
          </a:bodyPr>
          <a:lstStyle/>
          <a:p>
            <a:pPr algn="r" rtl="1" eaLnBrk="1" hangingPunct="1"/>
            <a:r>
              <a:rPr lang="fa-IR" b="1" dirty="0" smtClean="0">
                <a:solidFill>
                  <a:srgbClr val="5A0A02"/>
                </a:solidFill>
                <a:cs typeface="B Nazanin" panose="00000400000000000000" pitchFamily="2" charset="-78"/>
              </a:rPr>
              <a:t>5- مصرف هفته ای یک بار گوشت ماهی (</a:t>
            </a:r>
            <a:r>
              <a:rPr lang="fa-IR" b="1" dirty="0" smtClean="0">
                <a:solidFill>
                  <a:srgbClr val="CC0066"/>
                </a:solidFill>
                <a:cs typeface="B Nazanin" panose="00000400000000000000" pitchFamily="2" charset="-78"/>
              </a:rPr>
              <a:t>1/5 گرم چربی امگا 3</a:t>
            </a:r>
            <a:r>
              <a:rPr lang="fa-IR" b="1" dirty="0" smtClean="0">
                <a:solidFill>
                  <a:srgbClr val="5A0A02"/>
                </a:solidFill>
                <a:cs typeface="B Nazanin" panose="00000400000000000000" pitchFamily="2" charset="-78"/>
              </a:rPr>
              <a:t>) </a:t>
            </a:r>
            <a:r>
              <a:rPr lang="fa-IR" sz="4400" b="1" dirty="0" smtClean="0">
                <a:solidFill>
                  <a:srgbClr val="CC0066"/>
                </a:solidFill>
                <a:cs typeface="B Nazanin" panose="00000400000000000000" pitchFamily="2" charset="-78"/>
              </a:rPr>
              <a:t>50%</a:t>
            </a:r>
            <a:r>
              <a:rPr lang="fa-IR" sz="4400" b="1" dirty="0" smtClean="0">
                <a:solidFill>
                  <a:srgbClr val="5A0A02"/>
                </a:solidFill>
                <a:cs typeface="B Nazanin" panose="00000400000000000000" pitchFamily="2" charset="-78"/>
              </a:rPr>
              <a:t> </a:t>
            </a:r>
            <a:r>
              <a:rPr lang="fa-IR" b="1" dirty="0" smtClean="0">
                <a:solidFill>
                  <a:srgbClr val="5A0A02"/>
                </a:solidFill>
                <a:cs typeface="B Nazanin" panose="00000400000000000000" pitchFamily="2" charset="-78"/>
              </a:rPr>
              <a:t>احتمال سکته های قلبی را کاهش می دهد.</a:t>
            </a:r>
            <a:endParaRPr lang="en-US" b="1" dirty="0" smtClean="0">
              <a:solidFill>
                <a:srgbClr val="5A0A02"/>
              </a:solidFill>
              <a:cs typeface="B Nazanin" panose="00000400000000000000" pitchFamily="2" charset="-78"/>
            </a:endParaRPr>
          </a:p>
        </p:txBody>
      </p:sp>
      <p:pic>
        <p:nvPicPr>
          <p:cNvPr id="16387" name="Picture 5" descr="Negar 03463"/>
          <p:cNvPicPr>
            <a:picLocks noGrp="1" noChangeAspect="1" noChangeArrowheads="1"/>
          </p:cNvPicPr>
          <p:nvPr>
            <p:ph idx="1"/>
          </p:nvPr>
        </p:nvPicPr>
        <p:blipFill>
          <a:blip r:embed="rId3"/>
          <a:srcRect/>
          <a:stretch>
            <a:fillRect/>
          </a:stretch>
        </p:blipFill>
        <p:spPr>
          <a:xfrm>
            <a:off x="0" y="2788482"/>
            <a:ext cx="5562600" cy="4064977"/>
          </a:xfrm>
          <a:solidFill>
            <a:srgbClr val="00FFFF"/>
          </a:solidFill>
        </p:spPr>
      </p:pic>
    </p:spTree>
    <p:extLst>
      <p:ext uri="{BB962C8B-B14F-4D97-AF65-F5344CB8AC3E}">
        <p14:creationId xmlns:p14="http://schemas.microsoft.com/office/powerpoint/2010/main" val="725016653"/>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197493"/>
          </a:xfrm>
        </p:spPr>
        <p:txBody>
          <a:bodyPr>
            <a:normAutofit/>
          </a:bodyPr>
          <a:lstStyle/>
          <a:p>
            <a:pPr>
              <a:lnSpc>
                <a:spcPct val="150000"/>
              </a:lnSpc>
            </a:pPr>
            <a:r>
              <a:rPr lang="fa-IR" sz="2800" b="1" dirty="0" smtClean="0">
                <a:solidFill>
                  <a:schemeClr val="tx1"/>
                </a:solidFill>
                <a:cs typeface="B Nazanin" panose="00000400000000000000" pitchFamily="2" charset="-78"/>
              </a:rPr>
              <a:t>هر یک میلی گرم افزایش </a:t>
            </a:r>
            <a:r>
              <a:rPr lang="en-US" sz="2800" b="1" dirty="0" smtClean="0">
                <a:solidFill>
                  <a:schemeClr val="accent2"/>
                </a:solidFill>
                <a:cs typeface="B Nazanin" panose="00000400000000000000" pitchFamily="2" charset="-78"/>
              </a:rPr>
              <a:t>HDL</a:t>
            </a:r>
            <a:r>
              <a:rPr lang="fa-IR" sz="2800" b="1" dirty="0" smtClean="0">
                <a:solidFill>
                  <a:schemeClr val="tx1"/>
                </a:solidFill>
                <a:cs typeface="B Nazanin" panose="00000400000000000000" pitchFamily="2" charset="-78"/>
              </a:rPr>
              <a:t> احتمال بیماری های قلبی و عروقی را </a:t>
            </a:r>
            <a:r>
              <a:rPr lang="fa-IR" sz="2800" b="1" dirty="0" smtClean="0">
                <a:solidFill>
                  <a:srgbClr val="FFFF00"/>
                </a:solidFill>
                <a:cs typeface="B Nazanin" panose="00000400000000000000" pitchFamily="2" charset="-78"/>
              </a:rPr>
              <a:t>2-3%</a:t>
            </a:r>
            <a:r>
              <a:rPr lang="fa-IR" sz="2800" b="1" dirty="0" smtClean="0">
                <a:solidFill>
                  <a:schemeClr val="tx1"/>
                </a:solidFill>
                <a:cs typeface="B Nazanin" panose="00000400000000000000" pitchFamily="2" charset="-78"/>
              </a:rPr>
              <a:t> کاهش می دهد، ورزش </a:t>
            </a:r>
            <a:r>
              <a:rPr lang="en-US" sz="2800" b="1" dirty="0" smtClean="0">
                <a:solidFill>
                  <a:schemeClr val="accent2"/>
                </a:solidFill>
                <a:cs typeface="B Nazanin" panose="00000400000000000000" pitchFamily="2" charset="-78"/>
              </a:rPr>
              <a:t>HDL</a:t>
            </a:r>
            <a:r>
              <a:rPr lang="fa-IR" sz="2800" b="1" dirty="0" smtClean="0">
                <a:solidFill>
                  <a:schemeClr val="tx1"/>
                </a:solidFill>
                <a:cs typeface="B Nazanin" panose="00000400000000000000" pitchFamily="2" charset="-78"/>
              </a:rPr>
              <a:t> را افزایش می‌دهد. مصرف زیاد قندها </a:t>
            </a:r>
            <a:r>
              <a:rPr lang="en-US" sz="2800" b="1" dirty="0" smtClean="0">
                <a:solidFill>
                  <a:schemeClr val="accent2"/>
                </a:solidFill>
                <a:cs typeface="B Nazanin" panose="00000400000000000000" pitchFamily="2" charset="-78"/>
              </a:rPr>
              <a:t>HDL</a:t>
            </a:r>
            <a:r>
              <a:rPr lang="fa-IR" sz="2800" b="1" dirty="0" smtClean="0">
                <a:solidFill>
                  <a:schemeClr val="tx1"/>
                </a:solidFill>
                <a:cs typeface="B Nazanin" panose="00000400000000000000" pitchFamily="2" charset="-78"/>
              </a:rPr>
              <a:t> را کاهش می دهد.</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
            </a:r>
            <a:br>
              <a:rPr lang="fa-IR" sz="2800" b="1" dirty="0" smtClean="0">
                <a:solidFill>
                  <a:schemeClr val="tx1"/>
                </a:solidFill>
                <a:cs typeface="B Nazanin" panose="00000400000000000000" pitchFamily="2" charset="-78"/>
              </a:rPr>
            </a:br>
            <a:r>
              <a:rPr lang="fa-IR" sz="2800" b="1" dirty="0" smtClean="0">
                <a:solidFill>
                  <a:schemeClr val="tx1"/>
                </a:solidFill>
                <a:cs typeface="B Nazanin" panose="00000400000000000000" pitchFamily="2" charset="-78"/>
              </a:rPr>
              <a:t>هر یک میلی گرم افزایش </a:t>
            </a:r>
            <a:r>
              <a:rPr lang="en-US" sz="2800" b="1" dirty="0" smtClean="0">
                <a:solidFill>
                  <a:schemeClr val="accent2"/>
                </a:solidFill>
                <a:cs typeface="B Nazanin" panose="00000400000000000000" pitchFamily="2" charset="-78"/>
              </a:rPr>
              <a:t>LDL</a:t>
            </a:r>
            <a:r>
              <a:rPr lang="fa-IR" sz="2800" b="1" dirty="0" smtClean="0">
                <a:solidFill>
                  <a:schemeClr val="tx1"/>
                </a:solidFill>
                <a:cs typeface="B Nazanin" panose="00000400000000000000" pitchFamily="2" charset="-78"/>
              </a:rPr>
              <a:t> احتمال بیماری های قلبی و عروقی را </a:t>
            </a:r>
            <a:r>
              <a:rPr lang="fa-IR" sz="2800" b="1" dirty="0" smtClean="0">
                <a:solidFill>
                  <a:srgbClr val="FFFF00"/>
                </a:solidFill>
                <a:cs typeface="B Nazanin" panose="00000400000000000000" pitchFamily="2" charset="-78"/>
              </a:rPr>
              <a:t>2-1%</a:t>
            </a:r>
            <a:r>
              <a:rPr lang="fa-IR" sz="2800" b="1" dirty="0" smtClean="0">
                <a:solidFill>
                  <a:schemeClr val="tx1"/>
                </a:solidFill>
                <a:cs typeface="B Nazanin" panose="00000400000000000000" pitchFamily="2" charset="-78"/>
              </a:rPr>
              <a:t> افزایش می دهد،</a:t>
            </a:r>
            <a:endParaRPr lang="fa-IR" sz="2800" b="1" dirty="0">
              <a:cs typeface="B Nazanin" panose="00000400000000000000" pitchFamily="2" charset="-78"/>
            </a:endParaRPr>
          </a:p>
        </p:txBody>
      </p:sp>
    </p:spTree>
    <p:extLst>
      <p:ext uri="{BB962C8B-B14F-4D97-AF65-F5344CB8AC3E}">
        <p14:creationId xmlns:p14="http://schemas.microsoft.com/office/powerpoint/2010/main" val="18489344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76200" y="381000"/>
            <a:ext cx="8915400" cy="914400"/>
          </a:xfrm>
        </p:spPr>
        <p:txBody>
          <a:bodyPr/>
          <a:lstStyle/>
          <a:p>
            <a:pPr algn="r" rtl="1" eaLnBrk="1" hangingPunct="1"/>
            <a:r>
              <a:rPr lang="fa-IR" sz="3600" b="1" dirty="0" smtClean="0">
                <a:solidFill>
                  <a:srgbClr val="990033"/>
                </a:solidFill>
                <a:cs typeface="B Titr" panose="00000700000000000000" pitchFamily="2" charset="-78"/>
              </a:rPr>
              <a:t>انواع چربی های پلاسما و سطح طبیعی آنها</a:t>
            </a:r>
            <a:endParaRPr lang="en-US" sz="3600" b="1" dirty="0" smtClean="0">
              <a:solidFill>
                <a:srgbClr val="990033"/>
              </a:solidFill>
              <a:cs typeface="B Titr" panose="00000700000000000000" pitchFamily="2" charset="-78"/>
            </a:endParaRPr>
          </a:p>
        </p:txBody>
      </p:sp>
      <p:graphicFrame>
        <p:nvGraphicFramePr>
          <p:cNvPr id="16487" name="Group 103"/>
          <p:cNvGraphicFramePr>
            <a:graphicFrameLocks noGrp="1"/>
          </p:cNvGraphicFramePr>
          <p:nvPr>
            <p:ph type="tbl" idx="1"/>
            <p:extLst>
              <p:ext uri="{D42A27DB-BD31-4B8C-83A1-F6EECF244321}">
                <p14:modId xmlns:p14="http://schemas.microsoft.com/office/powerpoint/2010/main" val="640296612"/>
              </p:ext>
            </p:extLst>
          </p:nvPr>
        </p:nvGraphicFramePr>
        <p:xfrm>
          <a:off x="228600" y="2133600"/>
          <a:ext cx="8686800" cy="3175000"/>
        </p:xfrm>
        <a:graphic>
          <a:graphicData uri="http://schemas.openxmlformats.org/drawingml/2006/table">
            <a:tbl>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2057400">
                  <a:extLst>
                    <a:ext uri="{9D8B030D-6E8A-4147-A177-3AD203B41FA5}">
                      <a16:colId xmlns:a16="http://schemas.microsoft.com/office/drawing/2014/main" val="20005"/>
                    </a:ext>
                  </a:extLst>
                </a:gridCol>
              </a:tblGrid>
              <a:tr h="6350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خیلی بالا</a:t>
                      </a: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بالا</a:t>
                      </a: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مرزی </a:t>
                      </a: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نرمال</a:t>
                      </a: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اپتیموم</a:t>
                      </a: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&gt;240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200-239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cs typeface="B Nazanin" panose="00000400000000000000" pitchFamily="2" charset="-78"/>
                        </a:rPr>
                        <a:t>&lt;200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dirty="0" smtClean="0">
                          <a:ln>
                            <a:noFill/>
                          </a:ln>
                          <a:solidFill>
                            <a:schemeClr val="tx1"/>
                          </a:solidFill>
                          <a:effectLst/>
                          <a:latin typeface="Times New Roman" pitchFamily="18" charset="0"/>
                          <a:cs typeface="B Nazanin" panose="00000400000000000000" pitchFamily="2" charset="-78"/>
                        </a:rPr>
                        <a:t>کلسترول تام</a:t>
                      </a:r>
                      <a:endParaRPr kumimoji="0" lang="en-US" sz="2800" b="0" i="0" u="none" strike="noStrike" cap="none" normalizeH="0" baseline="0" dirty="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&gt;190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160-189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130-159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&lt;130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&lt;100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cs typeface="B Nazanin" panose="00000400000000000000" pitchFamily="2" charset="-78"/>
                        </a:rPr>
                        <a:t>LDLc</a:t>
                      </a:r>
                      <a:r>
                        <a:rPr kumimoji="0" lang="fa-IR" sz="2400" b="0" i="0" u="none" strike="noStrike" cap="none" normalizeH="0" baseline="0" dirty="0" smtClean="0">
                          <a:ln>
                            <a:noFill/>
                          </a:ln>
                          <a:solidFill>
                            <a:schemeClr val="tx1"/>
                          </a:solidFill>
                          <a:effectLst/>
                          <a:latin typeface="Times New Roman" pitchFamily="18" charset="0"/>
                          <a:cs typeface="B Nazanin" panose="00000400000000000000" pitchFamily="2" charset="-78"/>
                        </a:rPr>
                        <a:t> </a:t>
                      </a:r>
                      <a:r>
                        <a:rPr kumimoji="0" lang="fa-IR" sz="1600" b="0" i="0" u="none" strike="noStrike" cap="none" normalizeH="0" baseline="0" dirty="0" smtClean="0">
                          <a:ln>
                            <a:noFill/>
                          </a:ln>
                          <a:solidFill>
                            <a:schemeClr val="tx1"/>
                          </a:solidFill>
                          <a:effectLst/>
                          <a:latin typeface="Times New Roman" pitchFamily="18" charset="0"/>
                          <a:cs typeface="B Nazanin" panose="00000400000000000000" pitchFamily="2" charset="-78"/>
                        </a:rPr>
                        <a:t>(کلسترول بد)</a:t>
                      </a:r>
                      <a:endParaRPr kumimoji="0" lang="en-US" sz="1600" b="0" i="0" u="none" strike="noStrike" cap="none" normalizeH="0" baseline="0" dirty="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&gt;40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&gt;60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cs typeface="B Nazanin" panose="00000400000000000000" pitchFamily="2" charset="-78"/>
                        </a:rPr>
                        <a:t>HDLc</a:t>
                      </a:r>
                      <a:r>
                        <a:rPr kumimoji="0" lang="en-US" sz="1800" b="0" i="0" u="none" strike="noStrike" cap="none" normalizeH="0" baseline="0" dirty="0" smtClean="0">
                          <a:ln>
                            <a:noFill/>
                          </a:ln>
                          <a:solidFill>
                            <a:schemeClr val="tx1"/>
                          </a:solidFill>
                          <a:effectLst/>
                          <a:latin typeface="Times New Roman" pitchFamily="18" charset="0"/>
                          <a:cs typeface="B Nazanin" panose="00000400000000000000" pitchFamily="2" charset="-78"/>
                        </a:rPr>
                        <a:t> </a:t>
                      </a:r>
                      <a:r>
                        <a:rPr kumimoji="0" lang="fa-IR" sz="1400" b="0" i="0" u="none" strike="noStrike" cap="none" normalizeH="0" baseline="0" dirty="0" smtClean="0">
                          <a:ln>
                            <a:noFill/>
                          </a:ln>
                          <a:solidFill>
                            <a:schemeClr val="tx1"/>
                          </a:solidFill>
                          <a:effectLst/>
                          <a:latin typeface="Times New Roman" pitchFamily="18" charset="0"/>
                          <a:cs typeface="B Nazanin" panose="00000400000000000000" pitchFamily="2" charset="-78"/>
                        </a:rPr>
                        <a:t>(کلسترول خوب)</a:t>
                      </a:r>
                      <a:endParaRPr kumimoji="0" lang="en-US" sz="1400" b="0" i="0" u="none" strike="noStrike" cap="none" normalizeH="0" baseline="0" dirty="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5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&gt;500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200-499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150-199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smtClean="0">
                          <a:ln>
                            <a:noFill/>
                          </a:ln>
                          <a:solidFill>
                            <a:schemeClr val="tx1"/>
                          </a:solidFill>
                          <a:effectLst/>
                          <a:latin typeface="Times New Roman" pitchFamily="18" charset="0"/>
                          <a:cs typeface="B Nazanin" panose="00000400000000000000" pitchFamily="2" charset="-78"/>
                        </a:rPr>
                        <a:t>&gt;</a:t>
                      </a:r>
                      <a:r>
                        <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rPr>
                        <a:t>150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B Nazanin" panose="00000400000000000000"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cs typeface="B Nazanin" panose="00000400000000000000" pitchFamily="2" charset="-78"/>
                        </a:rPr>
                        <a:t>TG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7191559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2303860"/>
            <a:ext cx="9144000" cy="2862322"/>
          </a:xfrm>
          <a:prstGeom prst="rect">
            <a:avLst/>
          </a:prstGeom>
          <a:noFill/>
          <a:ln w="9525">
            <a:noFill/>
            <a:miter lim="800000"/>
            <a:headEnd/>
            <a:tailEnd/>
          </a:ln>
        </p:spPr>
        <p:txBody>
          <a:bodyPr>
            <a:spAutoFit/>
          </a:bodyPr>
          <a:lstStyle/>
          <a:p>
            <a:pPr algn="r">
              <a:lnSpc>
                <a:spcPct val="200000"/>
              </a:lnSpc>
            </a:pPr>
            <a:r>
              <a:rPr lang="fa-IR" b="1" dirty="0">
                <a:cs typeface="B Mitra" pitchFamily="2" charset="-78"/>
              </a:rPr>
              <a:t>* کنترل وزن در صورت وجود اضافه وزن</a:t>
            </a:r>
            <a:endParaRPr lang="en-US" b="1" dirty="0">
              <a:cs typeface="B Mitra" pitchFamily="2" charset="-78"/>
            </a:endParaRPr>
          </a:p>
          <a:p>
            <a:pPr algn="r">
              <a:lnSpc>
                <a:spcPct val="200000"/>
              </a:lnSpc>
            </a:pPr>
            <a:r>
              <a:rPr lang="fa-IR" b="1" dirty="0">
                <a:cs typeface="B Mitra" pitchFamily="2" charset="-78"/>
              </a:rPr>
              <a:t>* اصلاح الگوهاي غذايي با تاکيد بر مصرف بيشتر ميوه ها و سبزيها و محصولات لبني کم چرب</a:t>
            </a:r>
            <a:endParaRPr lang="en-US" b="1" dirty="0">
              <a:cs typeface="B Mitra" pitchFamily="2" charset="-78"/>
            </a:endParaRPr>
          </a:p>
          <a:p>
            <a:pPr algn="r">
              <a:lnSpc>
                <a:spcPct val="200000"/>
              </a:lnSpc>
            </a:pPr>
            <a:r>
              <a:rPr lang="fa-IR" b="1" dirty="0">
                <a:cs typeface="B Mitra" pitchFamily="2" charset="-78"/>
              </a:rPr>
              <a:t>* کاهش دريافت چربي های اشباع وکلسترول</a:t>
            </a:r>
            <a:endParaRPr lang="en-US" b="1" dirty="0">
              <a:cs typeface="B Mitra" pitchFamily="2" charset="-78"/>
            </a:endParaRPr>
          </a:p>
          <a:p>
            <a:pPr algn="r">
              <a:lnSpc>
                <a:spcPct val="200000"/>
              </a:lnSpc>
            </a:pPr>
            <a:r>
              <a:rPr lang="fa-IR" b="1" dirty="0">
                <a:cs typeface="B Mitra" pitchFamily="2" charset="-78"/>
              </a:rPr>
              <a:t>* کاهش دريافت سديم غذايي</a:t>
            </a:r>
            <a:endParaRPr lang="en-US" b="1" dirty="0">
              <a:cs typeface="B Mitra" pitchFamily="2" charset="-78"/>
            </a:endParaRPr>
          </a:p>
          <a:p>
            <a:pPr algn="r">
              <a:lnSpc>
                <a:spcPct val="200000"/>
              </a:lnSpc>
            </a:pPr>
            <a:r>
              <a:rPr lang="fa-IR" b="1" dirty="0">
                <a:cs typeface="B Mitra" pitchFamily="2" charset="-78"/>
              </a:rPr>
              <a:t>* افزايش تحرک</a:t>
            </a:r>
            <a:endParaRPr lang="en-US" b="1" dirty="0">
              <a:cs typeface="B Mitra" pitchFamily="2" charset="-78"/>
            </a:endParaRPr>
          </a:p>
        </p:txBody>
      </p:sp>
      <p:sp>
        <p:nvSpPr>
          <p:cNvPr id="5" name="Title 4"/>
          <p:cNvSpPr>
            <a:spLocks noGrp="1"/>
          </p:cNvSpPr>
          <p:nvPr>
            <p:ph type="title"/>
          </p:nvPr>
        </p:nvSpPr>
        <p:spPr>
          <a:xfrm>
            <a:off x="1077145" y="548625"/>
            <a:ext cx="5799155" cy="1152150"/>
          </a:xfrm>
        </p:spPr>
        <p:txBody>
          <a:bodyPr>
            <a:normAutofit fontScale="90000"/>
          </a:bodyPr>
          <a:lstStyle/>
          <a:p>
            <a:pPr algn="ctr" rtl="1">
              <a:lnSpc>
                <a:spcPct val="150000"/>
              </a:lnSpc>
              <a:defRPr/>
            </a:pPr>
            <a:r>
              <a:rPr lang="fa-IR" dirty="0" smtClean="0">
                <a:solidFill>
                  <a:schemeClr val="tx1"/>
                </a:solidFill>
                <a:effectLst>
                  <a:outerShdw blurRad="38100" dist="38100" dir="2700000" algn="tl">
                    <a:srgbClr val="000000">
                      <a:alpha val="43137"/>
                    </a:srgbClr>
                  </a:outerShdw>
                </a:effectLst>
                <a:cs typeface="B Titr" panose="00000700000000000000" pitchFamily="2" charset="-78"/>
              </a:rPr>
              <a:t>تدابیر مرتبط با تغذیه جهت کاهش</a:t>
            </a:r>
            <a:r>
              <a:rPr lang="en-US" dirty="0" smtClean="0">
                <a:solidFill>
                  <a:schemeClr val="tx1"/>
                </a:solidFill>
                <a:effectLst>
                  <a:outerShdw blurRad="38100" dist="38100" dir="2700000" algn="tl">
                    <a:srgbClr val="000000">
                      <a:alpha val="43137"/>
                    </a:srgbClr>
                  </a:outerShdw>
                </a:effectLst>
                <a:cs typeface="B Titr" panose="00000700000000000000" pitchFamily="2" charset="-78"/>
              </a:rPr>
              <a:t> </a:t>
            </a:r>
            <a:br>
              <a:rPr lang="en-US" dirty="0" smtClean="0">
                <a:solidFill>
                  <a:schemeClr val="tx1"/>
                </a:solidFill>
                <a:effectLst>
                  <a:outerShdw blurRad="38100" dist="38100" dir="2700000" algn="tl">
                    <a:srgbClr val="000000">
                      <a:alpha val="43137"/>
                    </a:srgbClr>
                  </a:outerShdw>
                </a:effectLst>
                <a:cs typeface="B Titr" panose="00000700000000000000" pitchFamily="2" charset="-78"/>
              </a:rPr>
            </a:br>
            <a:r>
              <a:rPr lang="fa-IR" dirty="0" smtClean="0">
                <a:solidFill>
                  <a:schemeClr val="tx1"/>
                </a:solidFill>
                <a:effectLst>
                  <a:outerShdw blurRad="38100" dist="38100" dir="2700000" algn="tl">
                    <a:srgbClr val="000000">
                      <a:alpha val="43137"/>
                    </a:srgbClr>
                  </a:outerShdw>
                </a:effectLst>
                <a:cs typeface="B Titr" panose="00000700000000000000" pitchFamily="2" charset="-78"/>
              </a:rPr>
              <a:t>خطر ابتلا به پرفشاري خون</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6607603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a:xfrm>
            <a:off x="270639" y="779055"/>
            <a:ext cx="8410695" cy="2841970"/>
          </a:xfrm>
        </p:spPr>
        <p:txBody>
          <a:bodyPr/>
          <a:lstStyle/>
          <a:p>
            <a:pPr algn="r" rtl="1" eaLnBrk="1" hangingPunct="1"/>
            <a:r>
              <a:rPr lang="fa-IR" sz="5400" b="1" dirty="0" smtClean="0">
                <a:solidFill>
                  <a:srgbClr val="5A0A02"/>
                </a:solidFill>
                <a:cs typeface="B Nazanin" panose="00000400000000000000" pitchFamily="2" charset="-78"/>
              </a:rPr>
              <a:t>عوامل غذایی</a:t>
            </a:r>
            <a:r>
              <a:rPr lang="fa-IR" sz="5400" b="1" dirty="0" smtClean="0">
                <a:solidFill>
                  <a:srgbClr val="790E03"/>
                </a:solidFill>
                <a:cs typeface="B Nazanin" panose="00000400000000000000" pitchFamily="2" charset="-78"/>
              </a:rPr>
              <a:t> مؤثر بر کلسترول سرم   ( </a:t>
            </a:r>
            <a:r>
              <a:rPr lang="en-US" sz="5400" b="1" dirty="0" err="1" smtClean="0">
                <a:solidFill>
                  <a:srgbClr val="790E03"/>
                </a:solidFill>
                <a:cs typeface="B Nazanin" panose="00000400000000000000" pitchFamily="2" charset="-78"/>
              </a:rPr>
              <a:t>LDLc</a:t>
            </a:r>
            <a:r>
              <a:rPr lang="fa-IR" sz="5400" b="1" dirty="0" smtClean="0">
                <a:solidFill>
                  <a:srgbClr val="790E03"/>
                </a:solidFill>
                <a:cs typeface="B Nazanin" panose="00000400000000000000" pitchFamily="2" charset="-78"/>
              </a:rPr>
              <a:t> )</a:t>
            </a:r>
            <a:endParaRPr lang="en-US" sz="5400" b="1" dirty="0" smtClean="0">
              <a:solidFill>
                <a:srgbClr val="790E03"/>
              </a:solidFill>
              <a:cs typeface="B Nazanin" panose="00000400000000000000" pitchFamily="2" charset="-78"/>
            </a:endParaRPr>
          </a:p>
        </p:txBody>
      </p:sp>
    </p:spTree>
    <p:extLst>
      <p:ext uri="{BB962C8B-B14F-4D97-AF65-F5344CB8AC3E}">
        <p14:creationId xmlns:p14="http://schemas.microsoft.com/office/powerpoint/2010/main" val="1074571168"/>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1" name="Picture 11" descr="aseel_veg_ghee_large"/>
          <p:cNvPicPr>
            <a:picLocks noGrp="1" noChangeAspect="1" noChangeArrowheads="1"/>
          </p:cNvPicPr>
          <p:nvPr>
            <p:ph sz="quarter" idx="2"/>
          </p:nvPr>
        </p:nvPicPr>
        <p:blipFill>
          <a:blip r:embed="rId2"/>
          <a:srcRect/>
          <a:stretch>
            <a:fillRect/>
          </a:stretch>
        </p:blipFill>
        <p:spPr>
          <a:xfrm>
            <a:off x="0" y="1700775"/>
            <a:ext cx="3000364" cy="3660775"/>
          </a:xfrm>
          <a:noFill/>
        </p:spPr>
      </p:pic>
      <p:sp>
        <p:nvSpPr>
          <p:cNvPr id="24579" name="Rectangle 2"/>
          <p:cNvSpPr>
            <a:spLocks noGrp="1" noChangeArrowheads="1"/>
          </p:cNvSpPr>
          <p:nvPr>
            <p:ph type="title"/>
          </p:nvPr>
        </p:nvSpPr>
        <p:spPr/>
        <p:txBody>
          <a:bodyPr>
            <a:normAutofit/>
          </a:bodyPr>
          <a:lstStyle/>
          <a:p>
            <a:pPr algn="r" rtl="1"/>
            <a:r>
              <a:rPr lang="fa-IR" dirty="0" smtClean="0">
                <a:solidFill>
                  <a:srgbClr val="943D34"/>
                </a:solidFill>
                <a:cs typeface="B Titr" panose="00000700000000000000" pitchFamily="2" charset="-78"/>
              </a:rPr>
              <a:t>چربی های اشباع</a:t>
            </a:r>
            <a:endParaRPr lang="en-US" dirty="0" smtClean="0">
              <a:solidFill>
                <a:srgbClr val="943D34"/>
              </a:solidFill>
              <a:cs typeface="B Titr" panose="00000700000000000000" pitchFamily="2" charset="-78"/>
            </a:endParaRPr>
          </a:p>
        </p:txBody>
      </p:sp>
      <p:sp>
        <p:nvSpPr>
          <p:cNvPr id="24580" name="Rectangle 3"/>
          <p:cNvSpPr>
            <a:spLocks noGrp="1" noChangeArrowheads="1"/>
          </p:cNvSpPr>
          <p:nvPr>
            <p:ph type="body" sz="half" idx="1"/>
          </p:nvPr>
        </p:nvSpPr>
        <p:spPr>
          <a:xfrm>
            <a:off x="3151015" y="1431940"/>
            <a:ext cx="5764385" cy="4723815"/>
          </a:xfrm>
        </p:spPr>
        <p:txBody>
          <a:bodyPr>
            <a:normAutofit lnSpcReduction="10000"/>
          </a:bodyPr>
          <a:lstStyle/>
          <a:p>
            <a:pPr algn="just" rtl="1">
              <a:lnSpc>
                <a:spcPct val="150000"/>
              </a:lnSpc>
              <a:buFontTx/>
              <a:buNone/>
            </a:pPr>
            <a:r>
              <a:rPr lang="fa-IR" sz="2400" b="1" dirty="0" smtClean="0">
                <a:solidFill>
                  <a:srgbClr val="53221D"/>
                </a:solidFill>
                <a:cs typeface="B Nazanin" panose="00000400000000000000" pitchFamily="2" charset="-78"/>
              </a:rPr>
              <a:t>کلیه روغن های جامد مخصوصاً روغن های جامد </a:t>
            </a:r>
            <a:r>
              <a:rPr lang="fa-IR" sz="4000" b="1" dirty="0" smtClean="0">
                <a:solidFill>
                  <a:srgbClr val="53221D"/>
                </a:solidFill>
                <a:cs typeface="B Nazanin" panose="00000400000000000000" pitchFamily="2" charset="-78"/>
              </a:rPr>
              <a:t>گیاهی</a:t>
            </a:r>
            <a:r>
              <a:rPr lang="fa-IR" sz="2400" b="1" dirty="0" smtClean="0">
                <a:solidFill>
                  <a:srgbClr val="53221D"/>
                </a:solidFill>
                <a:cs typeface="B Nazanin" panose="00000400000000000000" pitchFamily="2" charset="-78"/>
              </a:rPr>
              <a:t> کلسترول سرم را بالا می برند، واین اثر به مراتب قوی تر از اثر کلسترول غذا می باشد.هریک درصد افزایش در مصرف روغن های جامد </a:t>
            </a:r>
            <a:r>
              <a:rPr lang="fa-IR" b="1" dirty="0" smtClean="0">
                <a:solidFill>
                  <a:srgbClr val="D32F43"/>
                </a:solidFill>
                <a:cs typeface="B Nazanin" panose="00000400000000000000" pitchFamily="2" charset="-78"/>
              </a:rPr>
              <a:t>7/2</a:t>
            </a:r>
            <a:r>
              <a:rPr lang="fa-IR" sz="2400" b="1" dirty="0" smtClean="0">
                <a:solidFill>
                  <a:srgbClr val="D32F43"/>
                </a:solidFill>
                <a:cs typeface="B Nazanin" panose="00000400000000000000" pitchFamily="2" charset="-78"/>
              </a:rPr>
              <a:t> </a:t>
            </a:r>
            <a:r>
              <a:rPr lang="fa-IR" sz="2400" b="1" dirty="0" smtClean="0">
                <a:solidFill>
                  <a:srgbClr val="53221D"/>
                </a:solidFill>
                <a:cs typeface="B Nazanin" panose="00000400000000000000" pitchFamily="2" charset="-78"/>
              </a:rPr>
              <a:t>میلی گرم کلسترول سرم را افزایش می دهد. </a:t>
            </a:r>
            <a:r>
              <a:rPr lang="fa-IR" sz="2400" b="1" dirty="0" smtClean="0">
                <a:solidFill>
                  <a:schemeClr val="bg1"/>
                </a:solidFill>
                <a:cs typeface="B Nazanin" panose="00000400000000000000" pitchFamily="2" charset="-78"/>
              </a:rPr>
              <a:t>افزایش می دهد.</a:t>
            </a:r>
          </a:p>
          <a:p>
            <a:pPr algn="just" rtl="1">
              <a:lnSpc>
                <a:spcPct val="150000"/>
              </a:lnSpc>
              <a:buFontTx/>
              <a:buNone/>
            </a:pPr>
            <a:endParaRPr lang="fa-IR" sz="2400" b="1" dirty="0">
              <a:solidFill>
                <a:schemeClr val="bg1"/>
              </a:solidFill>
              <a:cs typeface="B Nazanin" panose="00000400000000000000" pitchFamily="2" charset="-78"/>
            </a:endParaRPr>
          </a:p>
          <a:p>
            <a:pPr algn="just" rtl="1">
              <a:lnSpc>
                <a:spcPct val="150000"/>
              </a:lnSpc>
              <a:buFontTx/>
              <a:buNone/>
            </a:pPr>
            <a:r>
              <a:rPr lang="fa-IR" sz="2400" b="1" dirty="0" smtClean="0">
                <a:solidFill>
                  <a:schemeClr val="bg1"/>
                </a:solidFill>
                <a:cs typeface="B Nazanin" panose="00000400000000000000" pitchFamily="2" charset="-78"/>
              </a:rPr>
              <a:t> </a:t>
            </a:r>
            <a:r>
              <a:rPr lang="fa-IR" sz="2400" b="1" dirty="0" smtClean="0">
                <a:solidFill>
                  <a:srgbClr val="FFFF00"/>
                </a:solidFill>
                <a:cs typeface="B Nazanin" panose="00000400000000000000" pitchFamily="2" charset="-78"/>
              </a:rPr>
              <a:t>بنابراین مصرف روغن های جامد را کاهش دهید.</a:t>
            </a:r>
            <a:endParaRPr lang="en-US" sz="2400" b="1" dirty="0" smtClean="0">
              <a:solidFill>
                <a:srgbClr val="FFFF00"/>
              </a:solidFill>
              <a:cs typeface="B Nazanin" panose="00000400000000000000" pitchFamily="2" charset="-78"/>
            </a:endParaRPr>
          </a:p>
        </p:txBody>
      </p:sp>
    </p:spTree>
    <p:extLst>
      <p:ext uri="{BB962C8B-B14F-4D97-AF65-F5344CB8AC3E}">
        <p14:creationId xmlns:p14="http://schemas.microsoft.com/office/powerpoint/2010/main" val="1541965382"/>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olive"/>
          <p:cNvPicPr>
            <a:picLocks noGrp="1" noChangeAspect="1" noChangeArrowheads="1"/>
          </p:cNvPicPr>
          <p:nvPr>
            <p:ph sz="quarter" idx="3"/>
          </p:nvPr>
        </p:nvPicPr>
        <p:blipFill>
          <a:blip r:embed="rId2"/>
          <a:srcRect/>
          <a:stretch>
            <a:fillRect/>
          </a:stretch>
        </p:blipFill>
        <p:spPr>
          <a:xfrm>
            <a:off x="-990600" y="-271463"/>
            <a:ext cx="10134600" cy="7210426"/>
          </a:xfrm>
          <a:noFill/>
        </p:spPr>
      </p:pic>
      <p:sp>
        <p:nvSpPr>
          <p:cNvPr id="26628" name="Rectangle 4"/>
          <p:cNvSpPr>
            <a:spLocks noGrp="1" noChangeArrowheads="1"/>
          </p:cNvSpPr>
          <p:nvPr>
            <p:ph type="body" sz="half" idx="1"/>
          </p:nvPr>
        </p:nvSpPr>
        <p:spPr>
          <a:xfrm>
            <a:off x="5000596" y="914400"/>
            <a:ext cx="4143404" cy="5943600"/>
          </a:xfrm>
          <a:solidFill>
            <a:srgbClr val="FFFFDB"/>
          </a:solidFill>
        </p:spPr>
        <p:txBody>
          <a:bodyPr>
            <a:normAutofit/>
          </a:bodyPr>
          <a:lstStyle/>
          <a:p>
            <a:pPr algn="just" rtl="1">
              <a:lnSpc>
                <a:spcPct val="120000"/>
              </a:lnSpc>
              <a:buFontTx/>
              <a:buNone/>
            </a:pPr>
            <a:r>
              <a:rPr lang="fa-IR" sz="3200" b="1" dirty="0" smtClean="0">
                <a:solidFill>
                  <a:srgbClr val="006600"/>
                </a:solidFill>
                <a:cs typeface="B Nazanin" panose="00000400000000000000" pitchFamily="2" charset="-78"/>
              </a:rPr>
              <a:t>این روغن ها کلسترول بد را کاهش و نوع خوب آنرا افزایش می دهند، بنابر‌این مصرف آن ها به شرط جایگزینی توصیه می‌شود. بهترین منبع این روغن ها روغن زیتون می باشد و در درجه بعد کانولا ،گردو و...  </a:t>
            </a:r>
            <a:endParaRPr lang="en-US" sz="3200" b="1" dirty="0" smtClean="0">
              <a:solidFill>
                <a:srgbClr val="006600"/>
              </a:solidFill>
              <a:cs typeface="B Nazanin" panose="00000400000000000000" pitchFamily="2" charset="-78"/>
            </a:endParaRPr>
          </a:p>
        </p:txBody>
      </p:sp>
      <p:sp>
        <p:nvSpPr>
          <p:cNvPr id="26627" name="Rectangle 3"/>
          <p:cNvSpPr>
            <a:spLocks noGrp="1" noChangeArrowheads="1"/>
          </p:cNvSpPr>
          <p:nvPr>
            <p:ph type="title"/>
          </p:nvPr>
        </p:nvSpPr>
        <p:spPr>
          <a:xfrm>
            <a:off x="-914400" y="-228600"/>
            <a:ext cx="9829800" cy="1143000"/>
          </a:xfrm>
          <a:solidFill>
            <a:schemeClr val="accent1"/>
          </a:solidFill>
        </p:spPr>
        <p:txBody>
          <a:bodyPr>
            <a:normAutofit/>
          </a:bodyPr>
          <a:lstStyle/>
          <a:p>
            <a:pPr algn="r" rtl="1"/>
            <a:r>
              <a:rPr lang="fa-IR" sz="4000" dirty="0" smtClean="0">
                <a:solidFill>
                  <a:schemeClr val="bg1"/>
                </a:solidFill>
                <a:cs typeface="B Titr" panose="00000700000000000000" pitchFamily="2" charset="-78"/>
              </a:rPr>
              <a:t>چربی های تک غیراشباع</a:t>
            </a:r>
            <a:endParaRPr lang="en-US" sz="4000" dirty="0" smtClean="0">
              <a:solidFill>
                <a:schemeClr val="bg1"/>
              </a:solidFill>
              <a:cs typeface="B Titr" panose="00000700000000000000" pitchFamily="2" charset="-78"/>
            </a:endParaRPr>
          </a:p>
        </p:txBody>
      </p:sp>
      <p:pic>
        <p:nvPicPr>
          <p:cNvPr id="26629" name="Picture 5" descr="oliveoil5"/>
          <p:cNvPicPr>
            <a:picLocks noGrp="1" noChangeAspect="1" noChangeArrowheads="1"/>
          </p:cNvPicPr>
          <p:nvPr>
            <p:ph sz="quarter" idx="2"/>
          </p:nvPr>
        </p:nvPicPr>
        <p:blipFill>
          <a:blip r:embed="rId3" cstate="print"/>
          <a:srcRect/>
          <a:stretch>
            <a:fillRect/>
          </a:stretch>
        </p:blipFill>
        <p:spPr>
          <a:xfrm>
            <a:off x="-1071603" y="4036682"/>
            <a:ext cx="3761757" cy="2821318"/>
          </a:xfrm>
          <a:noFill/>
        </p:spPr>
      </p:pic>
    </p:spTree>
    <p:extLst>
      <p:ext uri="{BB962C8B-B14F-4D97-AF65-F5344CB8AC3E}">
        <p14:creationId xmlns:p14="http://schemas.microsoft.com/office/powerpoint/2010/main" val="470267266"/>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230765" y="-833955"/>
            <a:ext cx="7796215" cy="5107865"/>
          </a:xfrm>
        </p:spPr>
        <p:txBody>
          <a:bodyPr>
            <a:normAutofit fontScale="90000"/>
          </a:bodyPr>
          <a:lstStyle/>
          <a:p>
            <a:pPr algn="r" rtl="1" eaLnBrk="1" hangingPunct="1">
              <a:lnSpc>
                <a:spcPct val="150000"/>
              </a:lnSpc>
            </a:pPr>
            <a:r>
              <a:rPr lang="fa-IR" sz="4400" dirty="0" smtClean="0">
                <a:solidFill>
                  <a:srgbClr val="006600"/>
                </a:solidFill>
                <a:cs typeface="B Nazanin" panose="00000400000000000000" pitchFamily="2" charset="-78"/>
              </a:rPr>
              <a:t>بهترین منبع این روغن ها روغن زیتون می باشد و در درجه بعد  </a:t>
            </a:r>
            <a:r>
              <a:rPr lang="fa-IR" sz="4400" dirty="0" smtClean="0">
                <a:solidFill>
                  <a:srgbClr val="800000"/>
                </a:solidFill>
                <a:cs typeface="B Nazanin" panose="00000400000000000000" pitchFamily="2" charset="-78"/>
              </a:rPr>
              <a:t>کانولا</a:t>
            </a:r>
            <a:r>
              <a:rPr lang="fa-IR" sz="4400" dirty="0" smtClean="0">
                <a:solidFill>
                  <a:srgbClr val="006600"/>
                </a:solidFill>
                <a:cs typeface="B Nazanin" panose="00000400000000000000" pitchFamily="2" charset="-78"/>
              </a:rPr>
              <a:t>،</a:t>
            </a:r>
            <a:r>
              <a:rPr lang="fa-IR" sz="4400" dirty="0" smtClean="0">
                <a:solidFill>
                  <a:srgbClr val="800000"/>
                </a:solidFill>
                <a:cs typeface="B Nazanin" panose="00000400000000000000" pitchFamily="2" charset="-78"/>
              </a:rPr>
              <a:t> </a:t>
            </a:r>
            <a:r>
              <a:rPr lang="fa-IR" sz="4400" dirty="0" smtClean="0">
                <a:solidFill>
                  <a:srgbClr val="006600"/>
                </a:solidFill>
                <a:cs typeface="B Nazanin" panose="00000400000000000000" pitchFamily="2" charset="-78"/>
              </a:rPr>
              <a:t>بادام،بادام زمینی ،گردو و...</a:t>
            </a:r>
            <a:br>
              <a:rPr lang="fa-IR" sz="4400" dirty="0" smtClean="0">
                <a:solidFill>
                  <a:srgbClr val="006600"/>
                </a:solidFill>
                <a:cs typeface="B Nazanin" panose="00000400000000000000" pitchFamily="2" charset="-78"/>
              </a:rPr>
            </a:br>
            <a:r>
              <a:rPr lang="fa-IR" sz="4400" dirty="0" smtClean="0">
                <a:solidFill>
                  <a:srgbClr val="006600"/>
                </a:solidFill>
                <a:cs typeface="B Nazanin" panose="00000400000000000000" pitchFamily="2" charset="-78"/>
              </a:rPr>
              <a:t> </a:t>
            </a:r>
            <a:r>
              <a:rPr lang="fa-IR" sz="4400" dirty="0" smtClean="0">
                <a:cs typeface="B Nazanin" panose="00000400000000000000" pitchFamily="2" charset="-78"/>
              </a:rPr>
              <a:t>این ها به آسانی اکسیده نمی شوند، و تا 20% انرژی از این ها بلامانع است.</a:t>
            </a:r>
            <a:endParaRPr lang="en-US" sz="4400" dirty="0" smtClean="0">
              <a:cs typeface="B Nazanin" panose="00000400000000000000" pitchFamily="2" charset="-78"/>
            </a:endParaRPr>
          </a:p>
        </p:txBody>
      </p:sp>
    </p:spTree>
    <p:extLst>
      <p:ext uri="{BB962C8B-B14F-4D97-AF65-F5344CB8AC3E}">
        <p14:creationId xmlns:p14="http://schemas.microsoft.com/office/powerpoint/2010/main" val="776931593"/>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sun"/>
          <p:cNvPicPr>
            <a:picLocks noGrp="1" noChangeAspect="1" noChangeArrowheads="1"/>
          </p:cNvPicPr>
          <p:nvPr>
            <p:ph sz="quarter" idx="2"/>
          </p:nvPr>
        </p:nvPicPr>
        <p:blipFill rotWithShape="1">
          <a:blip r:embed="rId2"/>
          <a:srcRect l="27665" r="29586"/>
          <a:stretch/>
        </p:blipFill>
        <p:spPr>
          <a:xfrm>
            <a:off x="0" y="-10399"/>
            <a:ext cx="2534730" cy="3381575"/>
          </a:xfrm>
          <a:noFill/>
        </p:spPr>
      </p:pic>
      <p:sp>
        <p:nvSpPr>
          <p:cNvPr id="28675" name="Rectangle 2"/>
          <p:cNvSpPr>
            <a:spLocks noGrp="1" noChangeArrowheads="1"/>
          </p:cNvSpPr>
          <p:nvPr>
            <p:ph type="title"/>
          </p:nvPr>
        </p:nvSpPr>
        <p:spPr>
          <a:xfrm>
            <a:off x="232235" y="121395"/>
            <a:ext cx="8534400" cy="474865"/>
          </a:xfrm>
        </p:spPr>
        <p:txBody>
          <a:bodyPr>
            <a:normAutofit/>
          </a:bodyPr>
          <a:lstStyle/>
          <a:p>
            <a:pPr algn="r" rtl="1"/>
            <a:r>
              <a:rPr lang="fa-IR" sz="2400" dirty="0" smtClean="0">
                <a:cs typeface="B Titr" panose="00000700000000000000" pitchFamily="2" charset="-78"/>
              </a:rPr>
              <a:t>4- چربی های چند غیر اشباع</a:t>
            </a:r>
            <a:endParaRPr lang="en-US" sz="2400" dirty="0" smtClean="0">
              <a:cs typeface="B Titr" panose="00000700000000000000" pitchFamily="2" charset="-78"/>
            </a:endParaRPr>
          </a:p>
        </p:txBody>
      </p:sp>
      <p:sp>
        <p:nvSpPr>
          <p:cNvPr id="28676" name="Rectangle 3"/>
          <p:cNvSpPr>
            <a:spLocks noGrp="1" noChangeArrowheads="1"/>
          </p:cNvSpPr>
          <p:nvPr>
            <p:ph type="body" sz="half" idx="1"/>
          </p:nvPr>
        </p:nvSpPr>
        <p:spPr>
          <a:xfrm>
            <a:off x="2791434" y="939414"/>
            <a:ext cx="6352566" cy="5408366"/>
          </a:xfrm>
          <a:solidFill>
            <a:srgbClr val="FFFF99"/>
          </a:solidFill>
        </p:spPr>
        <p:txBody>
          <a:bodyPr>
            <a:normAutofit/>
          </a:bodyPr>
          <a:lstStyle/>
          <a:p>
            <a:pPr algn="just" rtl="1">
              <a:lnSpc>
                <a:spcPct val="150000"/>
              </a:lnSpc>
              <a:buFontTx/>
              <a:buNone/>
            </a:pPr>
            <a:r>
              <a:rPr lang="fa-IR" sz="2400" b="1" dirty="0" smtClean="0">
                <a:solidFill>
                  <a:schemeClr val="tx1">
                    <a:lumMod val="75000"/>
                    <a:lumOff val="25000"/>
                  </a:schemeClr>
                </a:solidFill>
                <a:cs typeface="B Nazanin" panose="00000400000000000000" pitchFamily="2" charset="-78"/>
              </a:rPr>
              <a:t>این ها </a:t>
            </a:r>
            <a:r>
              <a:rPr lang="en-US" sz="2400" b="1" dirty="0" smtClean="0">
                <a:solidFill>
                  <a:schemeClr val="tx1">
                    <a:lumMod val="75000"/>
                    <a:lumOff val="25000"/>
                  </a:schemeClr>
                </a:solidFill>
                <a:cs typeface="B Nazanin" panose="00000400000000000000" pitchFamily="2" charset="-78"/>
              </a:rPr>
              <a:t>LDL</a:t>
            </a:r>
            <a:r>
              <a:rPr lang="fa-IR" sz="2400" b="1" dirty="0" smtClean="0">
                <a:solidFill>
                  <a:schemeClr val="tx1">
                    <a:lumMod val="75000"/>
                    <a:lumOff val="25000"/>
                  </a:schemeClr>
                </a:solidFill>
                <a:cs typeface="B Nazanin" panose="00000400000000000000" pitchFamily="2" charset="-78"/>
              </a:rPr>
              <a:t> را کاهش می دهند </a:t>
            </a:r>
            <a:r>
              <a:rPr lang="fa-IR" sz="2400" b="1" u="sng" dirty="0" smtClean="0">
                <a:solidFill>
                  <a:schemeClr val="tx1">
                    <a:lumMod val="75000"/>
                    <a:lumOff val="25000"/>
                  </a:schemeClr>
                </a:solidFill>
                <a:cs typeface="B Nazanin" panose="00000400000000000000" pitchFamily="2" charset="-78"/>
              </a:rPr>
              <a:t>واین خیلی خوب </a:t>
            </a:r>
            <a:r>
              <a:rPr lang="fa-IR" sz="2400" b="1" dirty="0" smtClean="0">
                <a:solidFill>
                  <a:schemeClr val="tx1">
                    <a:lumMod val="75000"/>
                    <a:lumOff val="25000"/>
                  </a:schemeClr>
                </a:solidFill>
                <a:cs typeface="B Nazanin" panose="00000400000000000000" pitchFamily="2" charset="-78"/>
              </a:rPr>
              <a:t>است و همچنین مقادیر کم آن ها مانند ویتامین ها برای سلامت بدن ضروری می باشند، ولی خیلی زود </a:t>
            </a:r>
            <a:r>
              <a:rPr lang="fa-IR" sz="3600" b="1" dirty="0" smtClean="0">
                <a:solidFill>
                  <a:schemeClr val="tx1">
                    <a:lumMod val="75000"/>
                    <a:lumOff val="25000"/>
                  </a:schemeClr>
                </a:solidFill>
                <a:cs typeface="B Nazanin" panose="00000400000000000000" pitchFamily="2" charset="-78"/>
              </a:rPr>
              <a:t>اکسیده</a:t>
            </a:r>
            <a:br>
              <a:rPr lang="fa-IR" sz="3600" b="1" dirty="0" smtClean="0">
                <a:solidFill>
                  <a:schemeClr val="tx1">
                    <a:lumMod val="75000"/>
                    <a:lumOff val="25000"/>
                  </a:schemeClr>
                </a:solidFill>
                <a:cs typeface="B Nazanin" panose="00000400000000000000" pitchFamily="2" charset="-78"/>
              </a:rPr>
            </a:br>
            <a:r>
              <a:rPr lang="fa-IR" sz="2400" b="1" dirty="0" smtClean="0">
                <a:solidFill>
                  <a:schemeClr val="tx1">
                    <a:lumMod val="75000"/>
                    <a:lumOff val="25000"/>
                  </a:schemeClr>
                </a:solidFill>
                <a:cs typeface="B Nazanin" panose="00000400000000000000" pitchFamily="2" charset="-78"/>
              </a:rPr>
              <a:t> می شوند </a:t>
            </a:r>
            <a:r>
              <a:rPr lang="fa-IR" sz="2400" b="1" u="sng" dirty="0" smtClean="0">
                <a:solidFill>
                  <a:schemeClr val="tx1">
                    <a:lumMod val="75000"/>
                    <a:lumOff val="25000"/>
                  </a:schemeClr>
                </a:solidFill>
                <a:cs typeface="B Nazanin" panose="00000400000000000000" pitchFamily="2" charset="-78"/>
              </a:rPr>
              <a:t>واین بد </a:t>
            </a:r>
            <a:r>
              <a:rPr lang="fa-IR" sz="2400" b="1" dirty="0" smtClean="0">
                <a:solidFill>
                  <a:schemeClr val="tx1">
                    <a:lumMod val="75000"/>
                    <a:lumOff val="25000"/>
                  </a:schemeClr>
                </a:solidFill>
                <a:cs typeface="B Nazanin" panose="00000400000000000000" pitchFamily="2" charset="-78"/>
              </a:rPr>
              <a:t>است. بنابراین در مصرف ان ها هم نباید زیاده روی کرد. ولی به هرحال از روغن های جامد، مخصوصاً روغن های جامد گیاهی بهتر هستند. ولی برای سرخ کردن از آن ها استفاده نکنید.</a:t>
            </a:r>
          </a:p>
          <a:p>
            <a:pPr algn="just" rtl="1">
              <a:lnSpc>
                <a:spcPct val="150000"/>
              </a:lnSpc>
              <a:buFontTx/>
              <a:buNone/>
            </a:pPr>
            <a:r>
              <a:rPr lang="fa-IR" b="1" dirty="0" smtClean="0">
                <a:solidFill>
                  <a:schemeClr val="tx1">
                    <a:lumMod val="75000"/>
                    <a:lumOff val="25000"/>
                  </a:schemeClr>
                </a:solidFill>
                <a:cs typeface="B Nazanin" panose="00000400000000000000" pitchFamily="2" charset="-78"/>
              </a:rPr>
              <a:t>روغن آفتاب گردان،ذرت، سویا و کلزا(کمتر از بقیه) جزو این گروهند</a:t>
            </a:r>
            <a:r>
              <a:rPr lang="fa-IR" sz="2000" b="1" dirty="0" smtClean="0">
                <a:solidFill>
                  <a:schemeClr val="tx1">
                    <a:lumMod val="75000"/>
                    <a:lumOff val="25000"/>
                  </a:schemeClr>
                </a:solidFill>
                <a:cs typeface="B Nazanin" panose="00000400000000000000" pitchFamily="2" charset="-78"/>
              </a:rPr>
              <a:t>.</a:t>
            </a:r>
            <a:endParaRPr lang="en-US" sz="2000" b="1" dirty="0" smtClean="0">
              <a:solidFill>
                <a:schemeClr val="tx1">
                  <a:lumMod val="75000"/>
                  <a:lumOff val="25000"/>
                </a:schemeClr>
              </a:solidFill>
              <a:cs typeface="B Nazanin" panose="00000400000000000000" pitchFamily="2" charset="-78"/>
            </a:endParaRPr>
          </a:p>
        </p:txBody>
      </p:sp>
      <p:pic>
        <p:nvPicPr>
          <p:cNvPr id="28677" name="Picture 6" descr="253756318_9c1e231593_o"/>
          <p:cNvPicPr>
            <a:picLocks noGrp="1" noChangeAspect="1" noChangeArrowheads="1"/>
          </p:cNvPicPr>
          <p:nvPr>
            <p:ph sz="quarter" idx="3"/>
          </p:nvPr>
        </p:nvPicPr>
        <p:blipFill>
          <a:blip r:embed="rId3"/>
          <a:srcRect/>
          <a:stretch>
            <a:fillRect/>
          </a:stretch>
        </p:blipFill>
        <p:spPr>
          <a:xfrm>
            <a:off x="0" y="3582620"/>
            <a:ext cx="2658607" cy="3061090"/>
          </a:xfrm>
          <a:noFill/>
        </p:spPr>
      </p:pic>
    </p:spTree>
    <p:extLst>
      <p:ext uri="{BB962C8B-B14F-4D97-AF65-F5344CB8AC3E}">
        <p14:creationId xmlns:p14="http://schemas.microsoft.com/office/powerpoint/2010/main" val="2412089344"/>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bread"/>
          <p:cNvPicPr>
            <a:picLocks noChangeAspect="1" noChangeArrowheads="1"/>
          </p:cNvPicPr>
          <p:nvPr/>
        </p:nvPicPr>
        <p:blipFill>
          <a:blip r:embed="rId2"/>
          <a:srcRect/>
          <a:stretch>
            <a:fillRect/>
          </a:stretch>
        </p:blipFill>
        <p:spPr bwMode="auto">
          <a:xfrm>
            <a:off x="304800" y="1905000"/>
            <a:ext cx="3048000" cy="2692400"/>
          </a:xfrm>
          <a:prstGeom prst="rect">
            <a:avLst/>
          </a:prstGeom>
          <a:noFill/>
          <a:ln w="9525">
            <a:noFill/>
            <a:miter lim="800000"/>
            <a:headEnd/>
            <a:tailEnd/>
          </a:ln>
        </p:spPr>
      </p:pic>
      <p:sp>
        <p:nvSpPr>
          <p:cNvPr id="22530" name="Rectangle 2"/>
          <p:cNvSpPr>
            <a:spLocks noGrp="1" noChangeArrowheads="1"/>
          </p:cNvSpPr>
          <p:nvPr>
            <p:ph type="title"/>
          </p:nvPr>
        </p:nvSpPr>
        <p:spPr>
          <a:xfrm>
            <a:off x="76200" y="76200"/>
            <a:ext cx="8991600" cy="1752600"/>
          </a:xfrm>
        </p:spPr>
        <p:txBody>
          <a:bodyPr/>
          <a:lstStyle/>
          <a:p>
            <a:pPr algn="r" rtl="1" eaLnBrk="1" hangingPunct="1">
              <a:defRPr/>
            </a:pPr>
            <a:r>
              <a:rPr lang="fa-IR" sz="6000" b="1" dirty="0" smtClean="0">
                <a:solidFill>
                  <a:schemeClr val="tx1">
                    <a:lumMod val="75000"/>
                    <a:lumOff val="25000"/>
                  </a:schemeClr>
                </a:solidFill>
                <a:effectLst>
                  <a:outerShdw blurRad="38100" dist="38100" dir="2700000" algn="tl">
                    <a:srgbClr val="C0C0C0"/>
                  </a:outerShdw>
                </a:effectLst>
                <a:cs typeface="B Titr" panose="00000700000000000000" pitchFamily="2" charset="-78"/>
              </a:rPr>
              <a:t>فیبرهای                           </a:t>
            </a:r>
            <a:r>
              <a:rPr lang="fa-IR" sz="7200" b="1" dirty="0" smtClean="0">
                <a:solidFill>
                  <a:schemeClr val="tx1">
                    <a:lumMod val="75000"/>
                    <a:lumOff val="25000"/>
                  </a:schemeClr>
                </a:solidFill>
                <a:effectLst>
                  <a:outerShdw blurRad="38100" dist="38100" dir="2700000" algn="tl">
                    <a:srgbClr val="C0C0C0"/>
                  </a:outerShdw>
                </a:effectLst>
                <a:cs typeface="B Titr" panose="00000700000000000000" pitchFamily="2" charset="-78"/>
              </a:rPr>
              <a:t>غذایی</a:t>
            </a:r>
            <a:endParaRPr lang="en-US" sz="7200" b="1" dirty="0" smtClean="0">
              <a:solidFill>
                <a:schemeClr val="tx1">
                  <a:lumMod val="75000"/>
                  <a:lumOff val="25000"/>
                </a:schemeClr>
              </a:solidFill>
              <a:effectLst>
                <a:outerShdw blurRad="38100" dist="38100" dir="2700000" algn="tl">
                  <a:srgbClr val="C0C0C0"/>
                </a:outerShdw>
              </a:effectLst>
              <a:cs typeface="B Titr" panose="00000700000000000000" pitchFamily="2" charset="-78"/>
            </a:endParaRPr>
          </a:p>
        </p:txBody>
      </p:sp>
      <p:sp>
        <p:nvSpPr>
          <p:cNvPr id="32772" name="Rectangle 3"/>
          <p:cNvSpPr>
            <a:spLocks noGrp="1" noChangeArrowheads="1"/>
          </p:cNvSpPr>
          <p:nvPr>
            <p:ph type="body" sz="half" idx="1"/>
          </p:nvPr>
        </p:nvSpPr>
        <p:spPr>
          <a:xfrm>
            <a:off x="3276600" y="2590800"/>
            <a:ext cx="2895600" cy="1524000"/>
          </a:xfrm>
        </p:spPr>
        <p:txBody>
          <a:bodyPr>
            <a:normAutofit fontScale="92500"/>
          </a:bodyPr>
          <a:lstStyle/>
          <a:p>
            <a:pPr algn="just" rtl="1" eaLnBrk="1" hangingPunct="1">
              <a:lnSpc>
                <a:spcPct val="90000"/>
              </a:lnSpc>
              <a:buFontTx/>
              <a:buNone/>
            </a:pPr>
            <a:r>
              <a:rPr lang="fa-IR" sz="2400" dirty="0" smtClean="0">
                <a:solidFill>
                  <a:schemeClr val="tx1">
                    <a:lumMod val="75000"/>
                    <a:lumOff val="25000"/>
                  </a:schemeClr>
                </a:solidFill>
                <a:cs typeface="B Nazanin" panose="00000400000000000000" pitchFamily="2" charset="-78"/>
              </a:rPr>
              <a:t>این ها موادی گیاهی و غیر قابل هضم هستند ولی اثرات مفید زیادی دارند از جمله کاهش کلسترول بد.</a:t>
            </a:r>
            <a:endParaRPr lang="en-US" sz="2400" dirty="0" smtClean="0">
              <a:solidFill>
                <a:schemeClr val="tx1">
                  <a:lumMod val="75000"/>
                  <a:lumOff val="25000"/>
                </a:schemeClr>
              </a:solidFill>
              <a:cs typeface="B Nazanin" panose="00000400000000000000" pitchFamily="2" charset="-78"/>
            </a:endParaRPr>
          </a:p>
        </p:txBody>
      </p:sp>
      <p:pic>
        <p:nvPicPr>
          <p:cNvPr id="32773" name="Picture 4" descr="vegetables"/>
          <p:cNvPicPr>
            <a:picLocks noGrp="1" noChangeAspect="1" noChangeArrowheads="1"/>
          </p:cNvPicPr>
          <p:nvPr>
            <p:ph sz="quarter" idx="2"/>
          </p:nvPr>
        </p:nvPicPr>
        <p:blipFill>
          <a:blip r:embed="rId3"/>
          <a:srcRect/>
          <a:stretch>
            <a:fillRect/>
          </a:stretch>
        </p:blipFill>
        <p:spPr>
          <a:xfrm>
            <a:off x="3352800" y="49213"/>
            <a:ext cx="2895600" cy="2554287"/>
          </a:xfrm>
          <a:noFill/>
        </p:spPr>
      </p:pic>
      <p:pic>
        <p:nvPicPr>
          <p:cNvPr id="32774" name="Picture 6" descr="fruits_table%20copy"/>
          <p:cNvPicPr>
            <a:picLocks noGrp="1" noChangeAspect="1" noChangeArrowheads="1"/>
          </p:cNvPicPr>
          <p:nvPr>
            <p:ph sz="quarter" idx="3"/>
          </p:nvPr>
        </p:nvPicPr>
        <p:blipFill>
          <a:blip r:embed="rId4"/>
          <a:srcRect/>
          <a:stretch>
            <a:fillRect/>
          </a:stretch>
        </p:blipFill>
        <p:spPr>
          <a:xfrm>
            <a:off x="6172200" y="1857364"/>
            <a:ext cx="2971800" cy="2711450"/>
          </a:xfrm>
          <a:noFill/>
        </p:spPr>
      </p:pic>
      <p:pic>
        <p:nvPicPr>
          <p:cNvPr id="32775" name="Picture 9" descr="FOOD0100"/>
          <p:cNvPicPr>
            <a:picLocks noChangeAspect="1" noChangeArrowheads="1"/>
          </p:cNvPicPr>
          <p:nvPr/>
        </p:nvPicPr>
        <p:blipFill>
          <a:blip r:embed="rId5"/>
          <a:srcRect/>
          <a:stretch>
            <a:fillRect/>
          </a:stretch>
        </p:blipFill>
        <p:spPr bwMode="auto">
          <a:xfrm>
            <a:off x="3200400" y="4191000"/>
            <a:ext cx="3048000" cy="2590800"/>
          </a:xfrm>
          <a:prstGeom prst="rect">
            <a:avLst/>
          </a:prstGeom>
          <a:noFill/>
          <a:ln w="9525">
            <a:noFill/>
            <a:miter lim="800000"/>
            <a:headEnd/>
            <a:tailEnd/>
          </a:ln>
        </p:spPr>
      </p:pic>
      <p:sp>
        <p:nvSpPr>
          <p:cNvPr id="32776" name="Text Box 11"/>
          <p:cNvSpPr txBox="1">
            <a:spLocks noChangeArrowheads="1"/>
          </p:cNvSpPr>
          <p:nvPr/>
        </p:nvSpPr>
        <p:spPr bwMode="auto">
          <a:xfrm>
            <a:off x="6324600" y="4953000"/>
            <a:ext cx="2667000" cy="1815882"/>
          </a:xfrm>
          <a:prstGeom prst="rect">
            <a:avLst/>
          </a:prstGeom>
          <a:noFill/>
          <a:ln w="9525">
            <a:noFill/>
            <a:miter lim="800000"/>
            <a:headEnd/>
            <a:tailEnd/>
          </a:ln>
        </p:spPr>
        <p:txBody>
          <a:bodyPr>
            <a:spAutoFit/>
          </a:bodyPr>
          <a:lstStyle/>
          <a:p>
            <a:pPr algn="r" rtl="1">
              <a:spcBef>
                <a:spcPct val="50000"/>
              </a:spcBef>
            </a:pPr>
            <a:r>
              <a:rPr lang="fa-IR" sz="2800" dirty="0">
                <a:solidFill>
                  <a:schemeClr val="tx1">
                    <a:lumMod val="75000"/>
                    <a:lumOff val="25000"/>
                  </a:schemeClr>
                </a:solidFill>
                <a:cs typeface="B Nazanin" panose="00000400000000000000" pitchFamily="2" charset="-78"/>
              </a:rPr>
              <a:t>به جای  نوشابه،شربت،آبمیوه و... خود میوه ها را </a:t>
            </a:r>
            <a:r>
              <a:rPr lang="fa-IR" sz="2800" dirty="0" smtClean="0">
                <a:solidFill>
                  <a:schemeClr val="tx1">
                    <a:lumMod val="75000"/>
                    <a:lumOff val="25000"/>
                  </a:schemeClr>
                </a:solidFill>
                <a:cs typeface="B Nazanin" panose="00000400000000000000" pitchFamily="2" charset="-78"/>
              </a:rPr>
              <a:t>مصرف </a:t>
            </a:r>
            <a:r>
              <a:rPr lang="fa-IR" sz="2800" dirty="0">
                <a:solidFill>
                  <a:schemeClr val="tx1">
                    <a:lumMod val="75000"/>
                    <a:lumOff val="25000"/>
                  </a:schemeClr>
                </a:solidFill>
                <a:cs typeface="B Nazanin" panose="00000400000000000000" pitchFamily="2" charset="-78"/>
              </a:rPr>
              <a:t>نمایید.</a:t>
            </a:r>
            <a:endParaRPr lang="en-US" sz="2800" dirty="0">
              <a:solidFill>
                <a:schemeClr val="tx1">
                  <a:lumMod val="75000"/>
                  <a:lumOff val="25000"/>
                </a:schemeClr>
              </a:solidFill>
              <a:cs typeface="B Nazanin" panose="00000400000000000000" pitchFamily="2" charset="-78"/>
            </a:endParaRPr>
          </a:p>
        </p:txBody>
      </p:sp>
      <p:sp>
        <p:nvSpPr>
          <p:cNvPr id="32777" name="Text Box 12"/>
          <p:cNvSpPr txBox="1">
            <a:spLocks noChangeArrowheads="1"/>
          </p:cNvSpPr>
          <p:nvPr/>
        </p:nvSpPr>
        <p:spPr bwMode="auto">
          <a:xfrm>
            <a:off x="228600" y="4724400"/>
            <a:ext cx="2819400" cy="1384995"/>
          </a:xfrm>
          <a:prstGeom prst="rect">
            <a:avLst/>
          </a:prstGeom>
          <a:noFill/>
          <a:ln w="9525">
            <a:noFill/>
            <a:miter lim="800000"/>
            <a:headEnd/>
            <a:tailEnd/>
          </a:ln>
        </p:spPr>
        <p:txBody>
          <a:bodyPr>
            <a:spAutoFit/>
          </a:bodyPr>
          <a:lstStyle/>
          <a:p>
            <a:pPr algn="just" rtl="1">
              <a:spcBef>
                <a:spcPct val="50000"/>
              </a:spcBef>
            </a:pPr>
            <a:r>
              <a:rPr lang="fa-IR" sz="2800" dirty="0">
                <a:solidFill>
                  <a:schemeClr val="tx1">
                    <a:lumMod val="75000"/>
                    <a:lumOff val="25000"/>
                  </a:schemeClr>
                </a:solidFill>
                <a:cs typeface="B Nazanin" panose="00000400000000000000" pitchFamily="2" charset="-78"/>
              </a:rPr>
              <a:t>غلات کامل و سبزی جات را حتماً در برنامه روزانه خود داشته باشید</a:t>
            </a:r>
            <a:endParaRPr lang="en-US" sz="28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58896353"/>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1" descr="antioxidants"/>
          <p:cNvPicPr>
            <a:picLocks noChangeAspect="1" noChangeArrowheads="1"/>
          </p:cNvPicPr>
          <p:nvPr/>
        </p:nvPicPr>
        <p:blipFill>
          <a:blip r:embed="rId2"/>
          <a:srcRect/>
          <a:stretch>
            <a:fillRect/>
          </a:stretch>
        </p:blipFill>
        <p:spPr bwMode="auto">
          <a:xfrm>
            <a:off x="152400" y="2133600"/>
            <a:ext cx="3937000" cy="4724400"/>
          </a:xfrm>
          <a:prstGeom prst="rect">
            <a:avLst/>
          </a:prstGeom>
          <a:noFill/>
          <a:ln w="9525">
            <a:noFill/>
            <a:miter lim="800000"/>
            <a:headEnd/>
            <a:tailEnd/>
          </a:ln>
        </p:spPr>
      </p:pic>
      <p:sp>
        <p:nvSpPr>
          <p:cNvPr id="35843" name="Rectangle 2"/>
          <p:cNvSpPr>
            <a:spLocks noGrp="1" noChangeArrowheads="1"/>
          </p:cNvSpPr>
          <p:nvPr>
            <p:ph type="ctrTitle"/>
          </p:nvPr>
        </p:nvSpPr>
        <p:spPr>
          <a:xfrm>
            <a:off x="381000" y="0"/>
            <a:ext cx="8458200" cy="914400"/>
          </a:xfrm>
        </p:spPr>
        <p:txBody>
          <a:bodyPr/>
          <a:lstStyle/>
          <a:p>
            <a:pPr algn="r" rtl="1" eaLnBrk="1" hangingPunct="1"/>
            <a:r>
              <a:rPr lang="fa-IR" b="1" smtClean="0">
                <a:solidFill>
                  <a:srgbClr val="790E03"/>
                </a:solidFill>
              </a:rPr>
              <a:t>7- آنتی اکسیدانت ها:</a:t>
            </a:r>
            <a:endParaRPr lang="en-US" b="1" smtClean="0">
              <a:solidFill>
                <a:srgbClr val="790E03"/>
              </a:solidFill>
            </a:endParaRPr>
          </a:p>
        </p:txBody>
      </p:sp>
      <p:sp>
        <p:nvSpPr>
          <p:cNvPr id="35844" name="Rectangle 8"/>
          <p:cNvSpPr>
            <a:spLocks noGrp="1" noChangeArrowheads="1"/>
          </p:cNvSpPr>
          <p:nvPr>
            <p:ph type="subTitle" idx="1"/>
          </p:nvPr>
        </p:nvSpPr>
        <p:spPr>
          <a:xfrm>
            <a:off x="1447800" y="1828800"/>
            <a:ext cx="6400800" cy="1752600"/>
          </a:xfrm>
        </p:spPr>
        <p:txBody>
          <a:bodyPr/>
          <a:lstStyle/>
          <a:p>
            <a:pPr eaLnBrk="1" hangingPunct="1"/>
            <a:r>
              <a:rPr lang="fa-IR" smtClean="0"/>
              <a:t>کپی </a:t>
            </a:r>
            <a:endParaRPr lang="en-US" smtClean="0"/>
          </a:p>
        </p:txBody>
      </p:sp>
      <p:pic>
        <p:nvPicPr>
          <p:cNvPr id="35845" name="Picture 9" descr="28_1920"/>
          <p:cNvPicPr>
            <a:picLocks noChangeAspect="1" noChangeArrowheads="1"/>
          </p:cNvPicPr>
          <p:nvPr/>
        </p:nvPicPr>
        <p:blipFill>
          <a:blip r:embed="rId3"/>
          <a:srcRect/>
          <a:stretch>
            <a:fillRect/>
          </a:stretch>
        </p:blipFill>
        <p:spPr bwMode="auto">
          <a:xfrm>
            <a:off x="3810000" y="2157413"/>
            <a:ext cx="5334000" cy="4700587"/>
          </a:xfrm>
          <a:prstGeom prst="rect">
            <a:avLst/>
          </a:prstGeom>
          <a:noFill/>
          <a:ln w="9525">
            <a:noFill/>
            <a:miter lim="800000"/>
            <a:headEnd/>
            <a:tailEnd/>
          </a:ln>
        </p:spPr>
      </p:pic>
      <p:sp>
        <p:nvSpPr>
          <p:cNvPr id="35846" name="Text Box 10"/>
          <p:cNvSpPr txBox="1">
            <a:spLocks noChangeArrowheads="1"/>
          </p:cNvSpPr>
          <p:nvPr/>
        </p:nvSpPr>
        <p:spPr bwMode="auto">
          <a:xfrm>
            <a:off x="152400" y="990600"/>
            <a:ext cx="8915400" cy="1190625"/>
          </a:xfrm>
          <a:prstGeom prst="rect">
            <a:avLst/>
          </a:prstGeom>
          <a:solidFill>
            <a:srgbClr val="FFFFDB"/>
          </a:solidFill>
          <a:ln w="9525">
            <a:noFill/>
            <a:miter lim="800000"/>
            <a:headEnd/>
            <a:tailEnd/>
          </a:ln>
        </p:spPr>
        <p:txBody>
          <a:bodyPr>
            <a:spAutoFit/>
          </a:bodyPr>
          <a:lstStyle/>
          <a:p>
            <a:pPr algn="just" rtl="1">
              <a:spcBef>
                <a:spcPct val="50000"/>
              </a:spcBef>
            </a:pPr>
            <a:r>
              <a:rPr lang="fa-IR" sz="3600" dirty="0">
                <a:solidFill>
                  <a:srgbClr val="1E1E78"/>
                </a:solidFill>
                <a:cs typeface="B Nazanin" panose="00000400000000000000" pitchFamily="2" charset="-78"/>
              </a:rPr>
              <a:t>مثل ویتامین ث ، </a:t>
            </a:r>
            <a:r>
              <a:rPr lang="en-US" sz="3600" dirty="0">
                <a:solidFill>
                  <a:srgbClr val="1E1E78"/>
                </a:solidFill>
                <a:cs typeface="B Nazanin" panose="00000400000000000000" pitchFamily="2" charset="-78"/>
              </a:rPr>
              <a:t>E</a:t>
            </a:r>
            <a:r>
              <a:rPr lang="fa-IR" sz="3600" dirty="0">
                <a:solidFill>
                  <a:srgbClr val="1E1E78"/>
                </a:solidFill>
                <a:cs typeface="B Nazanin" panose="00000400000000000000" pitchFamily="2" charset="-78"/>
              </a:rPr>
              <a:t>، بتا کاروتن و... </a:t>
            </a:r>
            <a:r>
              <a:rPr lang="fa-IR" sz="3600" dirty="0" smtClean="0">
                <a:solidFill>
                  <a:srgbClr val="1E1E78"/>
                </a:solidFill>
                <a:cs typeface="B Nazanin" panose="00000400000000000000" pitchFamily="2" charset="-78"/>
              </a:rPr>
              <a:t>، </a:t>
            </a:r>
            <a:r>
              <a:rPr lang="en-US" sz="3600" dirty="0" err="1" smtClean="0">
                <a:solidFill>
                  <a:srgbClr val="1E1E78"/>
                </a:solidFill>
                <a:cs typeface="B Nazanin" panose="00000400000000000000" pitchFamily="2" charset="-78"/>
              </a:rPr>
              <a:t>LDLox</a:t>
            </a:r>
            <a:r>
              <a:rPr lang="fa-IR" sz="3600" dirty="0" smtClean="0">
                <a:solidFill>
                  <a:srgbClr val="1E1E78"/>
                </a:solidFill>
                <a:cs typeface="B Nazanin" panose="00000400000000000000" pitchFamily="2" charset="-78"/>
              </a:rPr>
              <a:t> </a:t>
            </a:r>
            <a:r>
              <a:rPr lang="fa-IR" sz="3600" dirty="0">
                <a:solidFill>
                  <a:srgbClr val="1E1E78"/>
                </a:solidFill>
                <a:cs typeface="B Nazanin" panose="00000400000000000000" pitchFamily="2" charset="-78"/>
              </a:rPr>
              <a:t>را کاهش داده وشانس بیماری های  قلبی وعروقی را کاهش می دهند.</a:t>
            </a:r>
            <a:endParaRPr lang="en-US" sz="3600" dirty="0">
              <a:solidFill>
                <a:srgbClr val="1E1E78"/>
              </a:solidFill>
              <a:cs typeface="B Nazanin" panose="00000400000000000000" pitchFamily="2" charset="-78"/>
            </a:endParaRPr>
          </a:p>
        </p:txBody>
      </p:sp>
    </p:spTree>
    <p:extLst>
      <p:ext uri="{BB962C8B-B14F-4D97-AF65-F5344CB8AC3E}">
        <p14:creationId xmlns:p14="http://schemas.microsoft.com/office/powerpoint/2010/main" val="391999303"/>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 Box 4"/>
          <p:cNvSpPr txBox="1">
            <a:spLocks noChangeArrowheads="1"/>
          </p:cNvSpPr>
          <p:nvPr/>
        </p:nvSpPr>
        <p:spPr bwMode="auto">
          <a:xfrm>
            <a:off x="4764025" y="90487"/>
            <a:ext cx="3505200" cy="1433513"/>
          </a:xfrm>
          <a:prstGeom prst="rect">
            <a:avLst/>
          </a:prstGeom>
          <a:noFill/>
          <a:ln w="9525">
            <a:noFill/>
            <a:miter lim="800000"/>
            <a:headEnd/>
            <a:tailEnd/>
          </a:ln>
        </p:spPr>
        <p:txBody>
          <a:bodyPr>
            <a:spAutoFit/>
          </a:bodyPr>
          <a:lstStyle/>
          <a:p>
            <a:pPr algn="r" rtl="1">
              <a:spcBef>
                <a:spcPct val="50000"/>
              </a:spcBef>
            </a:pPr>
            <a:r>
              <a:rPr lang="fa-IR" sz="8800" dirty="0" smtClean="0">
                <a:solidFill>
                  <a:srgbClr val="943D34"/>
                </a:solidFill>
                <a:cs typeface="B Titr" panose="00000700000000000000" pitchFamily="2" charset="-78"/>
              </a:rPr>
              <a:t>چاقی</a:t>
            </a:r>
            <a:endParaRPr lang="en-US" sz="8800" dirty="0">
              <a:solidFill>
                <a:srgbClr val="943D34"/>
              </a:solidFill>
              <a:cs typeface="B Titr" panose="00000700000000000000" pitchFamily="2" charset="-78"/>
            </a:endParaRPr>
          </a:p>
        </p:txBody>
      </p:sp>
      <p:sp>
        <p:nvSpPr>
          <p:cNvPr id="37892" name="Line 7"/>
          <p:cNvSpPr>
            <a:spLocks noChangeShapeType="1"/>
          </p:cNvSpPr>
          <p:nvPr/>
        </p:nvSpPr>
        <p:spPr bwMode="auto">
          <a:xfrm flipH="1">
            <a:off x="3352800" y="1066800"/>
            <a:ext cx="2438400" cy="762000"/>
          </a:xfrm>
          <a:prstGeom prst="line">
            <a:avLst/>
          </a:prstGeom>
          <a:noFill/>
          <a:ln w="50800">
            <a:solidFill>
              <a:srgbClr val="FC8A7E"/>
            </a:solidFill>
            <a:round/>
            <a:headEnd type="oval" w="lg" len="lg"/>
            <a:tailEnd type="triangle" w="med" len="med"/>
          </a:ln>
        </p:spPr>
        <p:txBody>
          <a:bodyPr/>
          <a:lstStyle/>
          <a:p>
            <a:endParaRPr lang="fa-IR"/>
          </a:p>
        </p:txBody>
      </p:sp>
      <p:sp>
        <p:nvSpPr>
          <p:cNvPr id="37893" name="Line 8"/>
          <p:cNvSpPr>
            <a:spLocks noChangeShapeType="1"/>
          </p:cNvSpPr>
          <p:nvPr/>
        </p:nvSpPr>
        <p:spPr bwMode="auto">
          <a:xfrm flipH="1">
            <a:off x="2819400" y="1143000"/>
            <a:ext cx="2971800" cy="2133600"/>
          </a:xfrm>
          <a:prstGeom prst="line">
            <a:avLst/>
          </a:prstGeom>
          <a:noFill/>
          <a:ln w="50800">
            <a:solidFill>
              <a:srgbClr val="FC8A7E"/>
            </a:solidFill>
            <a:round/>
            <a:headEnd/>
            <a:tailEnd type="triangle" w="med" len="med"/>
          </a:ln>
        </p:spPr>
        <p:txBody>
          <a:bodyPr/>
          <a:lstStyle/>
          <a:p>
            <a:endParaRPr lang="fa-IR"/>
          </a:p>
        </p:txBody>
      </p:sp>
      <p:sp>
        <p:nvSpPr>
          <p:cNvPr id="37894" name="Line 9"/>
          <p:cNvSpPr>
            <a:spLocks noChangeShapeType="1"/>
          </p:cNvSpPr>
          <p:nvPr/>
        </p:nvSpPr>
        <p:spPr bwMode="auto">
          <a:xfrm flipH="1" flipV="1">
            <a:off x="3429000" y="838200"/>
            <a:ext cx="2362200" cy="152400"/>
          </a:xfrm>
          <a:prstGeom prst="line">
            <a:avLst/>
          </a:prstGeom>
          <a:noFill/>
          <a:ln w="50800">
            <a:solidFill>
              <a:srgbClr val="FC8A7E"/>
            </a:solidFill>
            <a:round/>
            <a:headEnd/>
            <a:tailEnd type="triangle" w="med" len="med"/>
          </a:ln>
        </p:spPr>
        <p:txBody>
          <a:bodyPr/>
          <a:lstStyle/>
          <a:p>
            <a:endParaRPr lang="fa-IR"/>
          </a:p>
        </p:txBody>
      </p:sp>
      <p:sp>
        <p:nvSpPr>
          <p:cNvPr id="37895" name="Text Box 10"/>
          <p:cNvSpPr txBox="1">
            <a:spLocks noChangeArrowheads="1"/>
          </p:cNvSpPr>
          <p:nvPr/>
        </p:nvSpPr>
        <p:spPr bwMode="auto">
          <a:xfrm>
            <a:off x="1066800" y="0"/>
            <a:ext cx="2895600" cy="1311275"/>
          </a:xfrm>
          <a:prstGeom prst="rect">
            <a:avLst/>
          </a:prstGeom>
          <a:noFill/>
          <a:ln w="9525">
            <a:noFill/>
            <a:miter lim="800000"/>
            <a:headEnd/>
            <a:tailEnd/>
          </a:ln>
        </p:spPr>
        <p:txBody>
          <a:bodyPr>
            <a:spAutoFit/>
          </a:bodyPr>
          <a:lstStyle/>
          <a:p>
            <a:pPr algn="l">
              <a:spcBef>
                <a:spcPct val="50000"/>
              </a:spcBef>
            </a:pPr>
            <a:r>
              <a:rPr lang="en-US" sz="8000" dirty="0">
                <a:solidFill>
                  <a:srgbClr val="990033"/>
                </a:solidFill>
              </a:rPr>
              <a:t>HDL</a:t>
            </a:r>
          </a:p>
        </p:txBody>
      </p:sp>
      <p:sp>
        <p:nvSpPr>
          <p:cNvPr id="37896" name="Text Box 11"/>
          <p:cNvSpPr txBox="1">
            <a:spLocks noChangeArrowheads="1"/>
          </p:cNvSpPr>
          <p:nvPr/>
        </p:nvSpPr>
        <p:spPr bwMode="auto">
          <a:xfrm>
            <a:off x="1066800" y="1219200"/>
            <a:ext cx="2286000" cy="1433513"/>
          </a:xfrm>
          <a:prstGeom prst="rect">
            <a:avLst/>
          </a:prstGeom>
          <a:noFill/>
          <a:ln w="9525">
            <a:noFill/>
            <a:miter lim="800000"/>
            <a:headEnd/>
            <a:tailEnd/>
          </a:ln>
        </p:spPr>
        <p:txBody>
          <a:bodyPr>
            <a:spAutoFit/>
          </a:bodyPr>
          <a:lstStyle/>
          <a:p>
            <a:pPr algn="l">
              <a:spcBef>
                <a:spcPct val="50000"/>
              </a:spcBef>
            </a:pPr>
            <a:r>
              <a:rPr lang="en-US" sz="8800">
                <a:solidFill>
                  <a:srgbClr val="990033"/>
                </a:solidFill>
              </a:rPr>
              <a:t>LDL</a:t>
            </a:r>
          </a:p>
        </p:txBody>
      </p:sp>
      <p:sp>
        <p:nvSpPr>
          <p:cNvPr id="37897" name="Text Box 12"/>
          <p:cNvSpPr txBox="1">
            <a:spLocks noChangeArrowheads="1"/>
          </p:cNvSpPr>
          <p:nvPr/>
        </p:nvSpPr>
        <p:spPr bwMode="auto">
          <a:xfrm>
            <a:off x="1066800" y="2590800"/>
            <a:ext cx="1752600" cy="1311275"/>
          </a:xfrm>
          <a:prstGeom prst="rect">
            <a:avLst/>
          </a:prstGeom>
          <a:noFill/>
          <a:ln w="9525">
            <a:noFill/>
            <a:miter lim="800000"/>
            <a:headEnd/>
            <a:tailEnd/>
          </a:ln>
        </p:spPr>
        <p:txBody>
          <a:bodyPr>
            <a:spAutoFit/>
          </a:bodyPr>
          <a:lstStyle/>
          <a:p>
            <a:pPr algn="l">
              <a:spcBef>
                <a:spcPct val="50000"/>
              </a:spcBef>
            </a:pPr>
            <a:r>
              <a:rPr lang="en-US" sz="8000" dirty="0">
                <a:solidFill>
                  <a:srgbClr val="990033"/>
                </a:solidFill>
              </a:rPr>
              <a:t>TG</a:t>
            </a:r>
          </a:p>
        </p:txBody>
      </p:sp>
      <p:sp>
        <p:nvSpPr>
          <p:cNvPr id="37898" name="Line 13"/>
          <p:cNvSpPr>
            <a:spLocks noChangeShapeType="1"/>
          </p:cNvSpPr>
          <p:nvPr/>
        </p:nvSpPr>
        <p:spPr bwMode="auto">
          <a:xfrm>
            <a:off x="3276600" y="304800"/>
            <a:ext cx="0" cy="838200"/>
          </a:xfrm>
          <a:prstGeom prst="line">
            <a:avLst/>
          </a:prstGeom>
          <a:noFill/>
          <a:ln w="76200">
            <a:solidFill>
              <a:srgbClr val="FFFF00"/>
            </a:solidFill>
            <a:round/>
            <a:headEnd/>
            <a:tailEnd type="triangle" w="med" len="med"/>
          </a:ln>
        </p:spPr>
        <p:txBody>
          <a:bodyPr/>
          <a:lstStyle/>
          <a:p>
            <a:endParaRPr lang="fa-IR"/>
          </a:p>
        </p:txBody>
      </p:sp>
      <p:sp>
        <p:nvSpPr>
          <p:cNvPr id="37899" name="Line 14"/>
          <p:cNvSpPr>
            <a:spLocks noChangeShapeType="1"/>
          </p:cNvSpPr>
          <p:nvPr/>
        </p:nvSpPr>
        <p:spPr bwMode="auto">
          <a:xfrm flipV="1">
            <a:off x="3276600" y="1524000"/>
            <a:ext cx="0" cy="914400"/>
          </a:xfrm>
          <a:prstGeom prst="line">
            <a:avLst/>
          </a:prstGeom>
          <a:noFill/>
          <a:ln w="76200">
            <a:solidFill>
              <a:srgbClr val="FFFF00"/>
            </a:solidFill>
            <a:round/>
            <a:headEnd/>
            <a:tailEnd type="triangle" w="med" len="med"/>
          </a:ln>
        </p:spPr>
        <p:txBody>
          <a:bodyPr/>
          <a:lstStyle/>
          <a:p>
            <a:endParaRPr lang="fa-IR"/>
          </a:p>
        </p:txBody>
      </p:sp>
      <p:sp>
        <p:nvSpPr>
          <p:cNvPr id="37900" name="Line 15"/>
          <p:cNvSpPr>
            <a:spLocks noChangeShapeType="1"/>
          </p:cNvSpPr>
          <p:nvPr/>
        </p:nvSpPr>
        <p:spPr bwMode="auto">
          <a:xfrm flipV="1">
            <a:off x="2743200" y="2819400"/>
            <a:ext cx="0" cy="838200"/>
          </a:xfrm>
          <a:prstGeom prst="line">
            <a:avLst/>
          </a:prstGeom>
          <a:noFill/>
          <a:ln w="76200">
            <a:solidFill>
              <a:srgbClr val="FFFF00"/>
            </a:solidFill>
            <a:round/>
            <a:headEnd/>
            <a:tailEnd type="triangle" w="med" len="med"/>
          </a:ln>
        </p:spPr>
        <p:txBody>
          <a:bodyPr/>
          <a:lstStyle/>
          <a:p>
            <a:endParaRPr lang="fa-IR"/>
          </a:p>
        </p:txBody>
      </p:sp>
    </p:spTree>
    <p:extLst>
      <p:ext uri="{BB962C8B-B14F-4D97-AF65-F5344CB8AC3E}">
        <p14:creationId xmlns:p14="http://schemas.microsoft.com/office/powerpoint/2010/main" val="3283210435"/>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Line 2"/>
          <p:cNvSpPr>
            <a:spLocks noChangeShapeType="1"/>
          </p:cNvSpPr>
          <p:nvPr/>
        </p:nvSpPr>
        <p:spPr bwMode="auto">
          <a:xfrm>
            <a:off x="1981200" y="533400"/>
            <a:ext cx="0" cy="4419600"/>
          </a:xfrm>
          <a:prstGeom prst="line">
            <a:avLst/>
          </a:prstGeom>
          <a:noFill/>
          <a:ln w="76200">
            <a:solidFill>
              <a:schemeClr val="tx1"/>
            </a:solidFill>
            <a:round/>
            <a:headEnd/>
            <a:tailEnd/>
          </a:ln>
        </p:spPr>
        <p:txBody>
          <a:bodyPr/>
          <a:lstStyle/>
          <a:p>
            <a:endParaRPr lang="fa-IR"/>
          </a:p>
        </p:txBody>
      </p:sp>
      <p:sp>
        <p:nvSpPr>
          <p:cNvPr id="38915" name="Line 3"/>
          <p:cNvSpPr>
            <a:spLocks noChangeShapeType="1"/>
          </p:cNvSpPr>
          <p:nvPr/>
        </p:nvSpPr>
        <p:spPr bwMode="auto">
          <a:xfrm>
            <a:off x="1981200" y="4953000"/>
            <a:ext cx="4876800" cy="0"/>
          </a:xfrm>
          <a:prstGeom prst="line">
            <a:avLst/>
          </a:prstGeom>
          <a:noFill/>
          <a:ln w="76200">
            <a:solidFill>
              <a:schemeClr val="tx1"/>
            </a:solidFill>
            <a:round/>
            <a:headEnd/>
            <a:tailEnd/>
          </a:ln>
        </p:spPr>
        <p:txBody>
          <a:bodyPr/>
          <a:lstStyle/>
          <a:p>
            <a:endParaRPr lang="fa-IR"/>
          </a:p>
        </p:txBody>
      </p:sp>
      <p:sp>
        <p:nvSpPr>
          <p:cNvPr id="38916" name="Text Box 4"/>
          <p:cNvSpPr txBox="1">
            <a:spLocks noChangeArrowheads="1"/>
          </p:cNvSpPr>
          <p:nvPr/>
        </p:nvSpPr>
        <p:spPr bwMode="auto">
          <a:xfrm>
            <a:off x="3200400" y="5638800"/>
            <a:ext cx="1752600" cy="1098550"/>
          </a:xfrm>
          <a:prstGeom prst="rect">
            <a:avLst/>
          </a:prstGeom>
          <a:noFill/>
          <a:ln w="9525">
            <a:noFill/>
            <a:miter lim="800000"/>
            <a:headEnd/>
            <a:tailEnd/>
          </a:ln>
        </p:spPr>
        <p:txBody>
          <a:bodyPr>
            <a:spAutoFit/>
          </a:bodyPr>
          <a:lstStyle/>
          <a:p>
            <a:pPr algn="l" eaLnBrk="0" hangingPunct="0">
              <a:spcBef>
                <a:spcPct val="50000"/>
              </a:spcBef>
            </a:pPr>
            <a:r>
              <a:rPr lang="en-US" sz="6600" b="1">
                <a:latin typeface="Arial" pitchFamily="34" charset="0"/>
              </a:rPr>
              <a:t>BMI</a:t>
            </a:r>
          </a:p>
        </p:txBody>
      </p:sp>
      <p:sp>
        <p:nvSpPr>
          <p:cNvPr id="38917" name="Text Box 5"/>
          <p:cNvSpPr txBox="1">
            <a:spLocks noChangeArrowheads="1"/>
          </p:cNvSpPr>
          <p:nvPr/>
        </p:nvSpPr>
        <p:spPr bwMode="auto">
          <a:xfrm rot="-5400000">
            <a:off x="-584993" y="1958181"/>
            <a:ext cx="3886200" cy="1189037"/>
          </a:xfrm>
          <a:prstGeom prst="rect">
            <a:avLst/>
          </a:prstGeom>
          <a:noFill/>
          <a:ln w="9525">
            <a:noFill/>
            <a:miter lim="800000"/>
            <a:headEnd/>
            <a:tailEnd/>
          </a:ln>
        </p:spPr>
        <p:txBody>
          <a:bodyPr>
            <a:spAutoFit/>
          </a:bodyPr>
          <a:lstStyle/>
          <a:p>
            <a:pPr algn="r" rtl="1" eaLnBrk="0" hangingPunct="0">
              <a:spcBef>
                <a:spcPct val="50000"/>
              </a:spcBef>
            </a:pPr>
            <a:r>
              <a:rPr lang="fa-IR" sz="7200">
                <a:latin typeface="Arial" pitchFamily="34" charset="0"/>
              </a:rPr>
              <a:t>مرگ ومیر</a:t>
            </a:r>
            <a:endParaRPr lang="en-US" sz="7200">
              <a:latin typeface="Arial" pitchFamily="34" charset="0"/>
            </a:endParaRPr>
          </a:p>
        </p:txBody>
      </p:sp>
      <p:sp>
        <p:nvSpPr>
          <p:cNvPr id="38918" name="Text Box 6"/>
          <p:cNvSpPr txBox="1">
            <a:spLocks noChangeArrowheads="1"/>
          </p:cNvSpPr>
          <p:nvPr/>
        </p:nvSpPr>
        <p:spPr bwMode="auto">
          <a:xfrm>
            <a:off x="3581400" y="5257800"/>
            <a:ext cx="184150" cy="366713"/>
          </a:xfrm>
          <a:prstGeom prst="rect">
            <a:avLst/>
          </a:prstGeom>
          <a:noFill/>
          <a:ln w="9525">
            <a:noFill/>
            <a:miter lim="800000"/>
            <a:headEnd/>
            <a:tailEnd/>
          </a:ln>
        </p:spPr>
        <p:txBody>
          <a:bodyPr wrap="none">
            <a:spAutoFit/>
          </a:bodyPr>
          <a:lstStyle/>
          <a:p>
            <a:pPr algn="l" eaLnBrk="0" hangingPunct="0"/>
            <a:endParaRPr lang="en-US">
              <a:latin typeface="Arial" pitchFamily="34" charset="0"/>
            </a:endParaRPr>
          </a:p>
        </p:txBody>
      </p:sp>
      <p:sp>
        <p:nvSpPr>
          <p:cNvPr id="38919" name="Text Box 7"/>
          <p:cNvSpPr txBox="1">
            <a:spLocks noChangeArrowheads="1"/>
          </p:cNvSpPr>
          <p:nvPr/>
        </p:nvSpPr>
        <p:spPr bwMode="auto">
          <a:xfrm>
            <a:off x="1524000" y="5029200"/>
            <a:ext cx="6781800" cy="579438"/>
          </a:xfrm>
          <a:prstGeom prst="rect">
            <a:avLst/>
          </a:prstGeom>
          <a:noFill/>
          <a:ln w="9525">
            <a:noFill/>
            <a:miter lim="800000"/>
            <a:headEnd/>
            <a:tailEnd/>
          </a:ln>
        </p:spPr>
        <p:txBody>
          <a:bodyPr>
            <a:spAutoFit/>
          </a:bodyPr>
          <a:lstStyle/>
          <a:p>
            <a:pPr algn="l" eaLnBrk="0" hangingPunct="0">
              <a:spcBef>
                <a:spcPct val="50000"/>
              </a:spcBef>
            </a:pPr>
            <a:r>
              <a:rPr lang="en-US" sz="2400">
                <a:latin typeface="Arial" pitchFamily="34" charset="0"/>
              </a:rPr>
              <a:t>           </a:t>
            </a:r>
            <a:r>
              <a:rPr lang="en-US" sz="3200">
                <a:latin typeface="Arial" pitchFamily="34" charset="0"/>
              </a:rPr>
              <a:t>15</a:t>
            </a:r>
            <a:r>
              <a:rPr lang="fa-IR" sz="3200">
                <a:latin typeface="Arial" pitchFamily="34" charset="0"/>
              </a:rPr>
              <a:t>   </a:t>
            </a:r>
            <a:r>
              <a:rPr lang="en-US" sz="3200">
                <a:latin typeface="Arial" pitchFamily="34" charset="0"/>
              </a:rPr>
              <a:t>20</a:t>
            </a:r>
            <a:r>
              <a:rPr lang="fa-IR" sz="3200">
                <a:latin typeface="Arial" pitchFamily="34" charset="0"/>
              </a:rPr>
              <a:t>   </a:t>
            </a:r>
            <a:r>
              <a:rPr lang="en-US" sz="3200">
                <a:latin typeface="Arial" pitchFamily="34" charset="0"/>
              </a:rPr>
              <a:t>25</a:t>
            </a:r>
            <a:r>
              <a:rPr lang="fa-IR" sz="3200">
                <a:latin typeface="Arial" pitchFamily="34" charset="0"/>
              </a:rPr>
              <a:t>  </a:t>
            </a:r>
            <a:r>
              <a:rPr lang="en-US" sz="3200">
                <a:latin typeface="Arial" pitchFamily="34" charset="0"/>
              </a:rPr>
              <a:t> 30    35   40    45</a:t>
            </a:r>
          </a:p>
        </p:txBody>
      </p:sp>
      <p:sp>
        <p:nvSpPr>
          <p:cNvPr id="38920" name="Freeform 18"/>
          <p:cNvSpPr>
            <a:spLocks/>
          </p:cNvSpPr>
          <p:nvPr/>
        </p:nvSpPr>
        <p:spPr bwMode="auto">
          <a:xfrm rot="-1170090">
            <a:off x="2895600" y="1219200"/>
            <a:ext cx="5483225" cy="2790825"/>
          </a:xfrm>
          <a:custGeom>
            <a:avLst/>
            <a:gdLst>
              <a:gd name="T0" fmla="*/ 0 w 2728"/>
              <a:gd name="T1" fmla="*/ 2147483647 h 2376"/>
              <a:gd name="T2" fmla="*/ 2147483647 w 2728"/>
              <a:gd name="T3" fmla="*/ 2147483647 h 2376"/>
              <a:gd name="T4" fmla="*/ 2147483647 w 2728"/>
              <a:gd name="T5" fmla="*/ 2147483647 h 2376"/>
              <a:gd name="T6" fmla="*/ 2147483647 w 2728"/>
              <a:gd name="T7" fmla="*/ 2147483647 h 2376"/>
              <a:gd name="T8" fmla="*/ 0 60000 65536"/>
              <a:gd name="T9" fmla="*/ 0 60000 65536"/>
              <a:gd name="T10" fmla="*/ 0 60000 65536"/>
              <a:gd name="T11" fmla="*/ 0 60000 65536"/>
              <a:gd name="T12" fmla="*/ 0 w 2728"/>
              <a:gd name="T13" fmla="*/ 0 h 2376"/>
              <a:gd name="T14" fmla="*/ 2728 w 2728"/>
              <a:gd name="T15" fmla="*/ 2376 h 2376"/>
            </a:gdLst>
            <a:ahLst/>
            <a:cxnLst>
              <a:cxn ang="T8">
                <a:pos x="T0" y="T1"/>
              </a:cxn>
              <a:cxn ang="T9">
                <a:pos x="T2" y="T3"/>
              </a:cxn>
              <a:cxn ang="T10">
                <a:pos x="T4" y="T5"/>
              </a:cxn>
              <a:cxn ang="T11">
                <a:pos x="T6" y="T7"/>
              </a:cxn>
            </a:cxnLst>
            <a:rect l="T12" t="T13" r="T14" b="T15"/>
            <a:pathLst>
              <a:path w="2728" h="2376">
                <a:moveTo>
                  <a:pt x="0" y="1712"/>
                </a:moveTo>
                <a:cubicBezTo>
                  <a:pt x="64" y="2044"/>
                  <a:pt x="128" y="2376"/>
                  <a:pt x="528" y="2144"/>
                </a:cubicBezTo>
                <a:cubicBezTo>
                  <a:pt x="928" y="1912"/>
                  <a:pt x="2072" y="640"/>
                  <a:pt x="2400" y="320"/>
                </a:cubicBezTo>
                <a:cubicBezTo>
                  <a:pt x="2728" y="0"/>
                  <a:pt x="2612" y="112"/>
                  <a:pt x="2496" y="224"/>
                </a:cubicBezTo>
              </a:path>
            </a:pathLst>
          </a:custGeom>
          <a:noFill/>
          <a:ln w="114300">
            <a:solidFill>
              <a:schemeClr val="accent1"/>
            </a:solidFill>
            <a:round/>
            <a:headEnd/>
            <a:tailEnd/>
          </a:ln>
        </p:spPr>
        <p:txBody>
          <a:bodyPr/>
          <a:lstStyle/>
          <a:p>
            <a:endParaRPr lang="en-US"/>
          </a:p>
        </p:txBody>
      </p:sp>
      <p:sp>
        <p:nvSpPr>
          <p:cNvPr id="38921" name="Freeform 19"/>
          <p:cNvSpPr>
            <a:spLocks/>
          </p:cNvSpPr>
          <p:nvPr/>
        </p:nvSpPr>
        <p:spPr bwMode="auto">
          <a:xfrm rot="-1170090">
            <a:off x="2895600" y="1447800"/>
            <a:ext cx="6019800" cy="2487613"/>
          </a:xfrm>
          <a:custGeom>
            <a:avLst/>
            <a:gdLst>
              <a:gd name="T0" fmla="*/ 0 w 2728"/>
              <a:gd name="T1" fmla="*/ 2147483647 h 2376"/>
              <a:gd name="T2" fmla="*/ 2147483647 w 2728"/>
              <a:gd name="T3" fmla="*/ 2147483647 h 2376"/>
              <a:gd name="T4" fmla="*/ 2147483647 w 2728"/>
              <a:gd name="T5" fmla="*/ 2147483647 h 2376"/>
              <a:gd name="T6" fmla="*/ 2147483647 w 2728"/>
              <a:gd name="T7" fmla="*/ 2147483647 h 2376"/>
              <a:gd name="T8" fmla="*/ 0 60000 65536"/>
              <a:gd name="T9" fmla="*/ 0 60000 65536"/>
              <a:gd name="T10" fmla="*/ 0 60000 65536"/>
              <a:gd name="T11" fmla="*/ 0 60000 65536"/>
              <a:gd name="T12" fmla="*/ 0 w 2728"/>
              <a:gd name="T13" fmla="*/ 0 h 2376"/>
              <a:gd name="T14" fmla="*/ 2728 w 2728"/>
              <a:gd name="T15" fmla="*/ 2376 h 2376"/>
            </a:gdLst>
            <a:ahLst/>
            <a:cxnLst>
              <a:cxn ang="T8">
                <a:pos x="T0" y="T1"/>
              </a:cxn>
              <a:cxn ang="T9">
                <a:pos x="T2" y="T3"/>
              </a:cxn>
              <a:cxn ang="T10">
                <a:pos x="T4" y="T5"/>
              </a:cxn>
              <a:cxn ang="T11">
                <a:pos x="T6" y="T7"/>
              </a:cxn>
            </a:cxnLst>
            <a:rect l="T12" t="T13" r="T14" b="T15"/>
            <a:pathLst>
              <a:path w="2728" h="2376">
                <a:moveTo>
                  <a:pt x="0" y="1712"/>
                </a:moveTo>
                <a:cubicBezTo>
                  <a:pt x="64" y="2044"/>
                  <a:pt x="128" y="2376"/>
                  <a:pt x="528" y="2144"/>
                </a:cubicBezTo>
                <a:cubicBezTo>
                  <a:pt x="928" y="1912"/>
                  <a:pt x="2072" y="640"/>
                  <a:pt x="2400" y="320"/>
                </a:cubicBezTo>
                <a:cubicBezTo>
                  <a:pt x="2728" y="0"/>
                  <a:pt x="2612" y="112"/>
                  <a:pt x="2496" y="224"/>
                </a:cubicBezTo>
              </a:path>
            </a:pathLst>
          </a:custGeom>
          <a:noFill/>
          <a:ln w="114300">
            <a:solidFill>
              <a:srgbClr val="FF9900"/>
            </a:solidFill>
            <a:round/>
            <a:headEnd/>
            <a:tailEnd/>
          </a:ln>
        </p:spPr>
        <p:txBody>
          <a:bodyPr/>
          <a:lstStyle/>
          <a:p>
            <a:endParaRPr lang="en-US"/>
          </a:p>
        </p:txBody>
      </p:sp>
      <p:sp>
        <p:nvSpPr>
          <p:cNvPr id="38922" name="Text Box 20"/>
          <p:cNvSpPr txBox="1">
            <a:spLocks noChangeArrowheads="1"/>
          </p:cNvSpPr>
          <p:nvPr/>
        </p:nvSpPr>
        <p:spPr bwMode="auto">
          <a:xfrm>
            <a:off x="2209800" y="304800"/>
            <a:ext cx="5105400" cy="579438"/>
          </a:xfrm>
          <a:prstGeom prst="rect">
            <a:avLst/>
          </a:prstGeom>
          <a:noFill/>
          <a:ln w="9525">
            <a:noFill/>
            <a:miter lim="800000"/>
            <a:headEnd/>
            <a:tailEnd/>
          </a:ln>
        </p:spPr>
        <p:txBody>
          <a:bodyPr>
            <a:spAutoFit/>
          </a:bodyPr>
          <a:lstStyle/>
          <a:p>
            <a:pPr algn="l">
              <a:spcBef>
                <a:spcPct val="50000"/>
              </a:spcBef>
            </a:pPr>
            <a:r>
              <a:rPr lang="en-US" sz="3200" b="1"/>
              <a:t>BMI=W (kg)/H**2(m)</a:t>
            </a:r>
          </a:p>
        </p:txBody>
      </p:sp>
      <p:sp>
        <p:nvSpPr>
          <p:cNvPr id="38923" name="Text Box 21"/>
          <p:cNvSpPr txBox="1">
            <a:spLocks noChangeArrowheads="1"/>
          </p:cNvSpPr>
          <p:nvPr/>
        </p:nvSpPr>
        <p:spPr bwMode="auto">
          <a:xfrm rot="-3044649">
            <a:off x="5250657" y="1531143"/>
            <a:ext cx="1143000" cy="823913"/>
          </a:xfrm>
          <a:prstGeom prst="rect">
            <a:avLst/>
          </a:prstGeom>
          <a:noFill/>
          <a:ln w="9525">
            <a:noFill/>
            <a:miter lim="800000"/>
            <a:headEnd/>
            <a:tailEnd/>
          </a:ln>
        </p:spPr>
        <p:txBody>
          <a:bodyPr>
            <a:spAutoFit/>
          </a:bodyPr>
          <a:lstStyle/>
          <a:p>
            <a:pPr algn="r" rtl="1">
              <a:spcBef>
                <a:spcPct val="50000"/>
              </a:spcBef>
            </a:pPr>
            <a:r>
              <a:rPr lang="fa-IR" sz="4800" b="1">
                <a:solidFill>
                  <a:srgbClr val="943D34"/>
                </a:solidFill>
              </a:rPr>
              <a:t>مرد</a:t>
            </a:r>
            <a:endParaRPr lang="en-US" sz="4800" b="1">
              <a:solidFill>
                <a:srgbClr val="943D34"/>
              </a:solidFill>
            </a:endParaRPr>
          </a:p>
        </p:txBody>
      </p:sp>
      <p:sp>
        <p:nvSpPr>
          <p:cNvPr id="38924" name="Text Box 22"/>
          <p:cNvSpPr txBox="1">
            <a:spLocks noChangeArrowheads="1"/>
          </p:cNvSpPr>
          <p:nvPr/>
        </p:nvSpPr>
        <p:spPr bwMode="auto">
          <a:xfrm rot="-2467117">
            <a:off x="6248400" y="2438400"/>
            <a:ext cx="914400" cy="823913"/>
          </a:xfrm>
          <a:prstGeom prst="rect">
            <a:avLst/>
          </a:prstGeom>
          <a:noFill/>
          <a:ln w="9525">
            <a:noFill/>
            <a:miter lim="800000"/>
            <a:headEnd/>
            <a:tailEnd/>
          </a:ln>
        </p:spPr>
        <p:txBody>
          <a:bodyPr>
            <a:spAutoFit/>
          </a:bodyPr>
          <a:lstStyle/>
          <a:p>
            <a:pPr algn="r" rtl="1">
              <a:spcBef>
                <a:spcPct val="50000"/>
              </a:spcBef>
            </a:pPr>
            <a:r>
              <a:rPr lang="fa-IR" sz="4800" b="1">
                <a:solidFill>
                  <a:srgbClr val="943D34"/>
                </a:solidFill>
              </a:rPr>
              <a:t>زن</a:t>
            </a:r>
            <a:endParaRPr lang="en-US" sz="4800" b="1">
              <a:solidFill>
                <a:srgbClr val="943D34"/>
              </a:solidFill>
            </a:endParaRPr>
          </a:p>
        </p:txBody>
      </p:sp>
    </p:spTree>
    <p:extLst>
      <p:ext uri="{BB962C8B-B14F-4D97-AF65-F5344CB8AC3E}">
        <p14:creationId xmlns:p14="http://schemas.microsoft.com/office/powerpoint/2010/main" val="904370324"/>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0"/>
            <a:ext cx="8229600" cy="1384300"/>
          </a:xfrm>
        </p:spPr>
        <p:txBody>
          <a:bodyPr/>
          <a:lstStyle/>
          <a:p>
            <a:pPr algn="r" rtl="1" eaLnBrk="1" hangingPunct="1"/>
            <a:r>
              <a:rPr lang="fa-IR" sz="8000" smtClean="0">
                <a:solidFill>
                  <a:srgbClr val="943D34"/>
                </a:solidFill>
              </a:rPr>
              <a:t>9- کلسیم</a:t>
            </a:r>
            <a:endParaRPr lang="en-US" sz="8000" smtClean="0">
              <a:solidFill>
                <a:srgbClr val="943D34"/>
              </a:solidFill>
            </a:endParaRPr>
          </a:p>
        </p:txBody>
      </p:sp>
      <p:pic>
        <p:nvPicPr>
          <p:cNvPr id="40963" name="Picture 3"/>
          <p:cNvPicPr>
            <a:picLocks noGrp="1" noChangeAspect="1" noChangeArrowheads="1"/>
          </p:cNvPicPr>
          <p:nvPr>
            <p:ph idx="4294967295"/>
          </p:nvPr>
        </p:nvPicPr>
        <p:blipFill>
          <a:blip r:embed="rId2"/>
          <a:srcRect/>
          <a:stretch>
            <a:fillRect/>
          </a:stretch>
        </p:blipFill>
        <p:spPr>
          <a:xfrm>
            <a:off x="0" y="1147763"/>
            <a:ext cx="8458200" cy="5710237"/>
          </a:xfrm>
          <a:noFill/>
        </p:spPr>
      </p:pic>
    </p:spTree>
    <p:extLst>
      <p:ext uri="{BB962C8B-B14F-4D97-AF65-F5344CB8AC3E}">
        <p14:creationId xmlns:p14="http://schemas.microsoft.com/office/powerpoint/2010/main" val="27139447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ppt_x</p:attrName>
                                        </p:attrNameLst>
                                      </p:cBhvr>
                                      <p:tavLst>
                                        <p:tav tm="0">
                                          <p:val>
                                            <p:strVal val="#ppt_x-.2"/>
                                          </p:val>
                                        </p:tav>
                                        <p:tav tm="100000">
                                          <p:val>
                                            <p:strVal val="#ppt_x"/>
                                          </p:val>
                                        </p:tav>
                                      </p:tavLst>
                                    </p:anim>
                                    <p:anim calcmode="lin" valueType="num">
                                      <p:cBhvr>
                                        <p:cTn id="8" dur="1000" fill="hold"/>
                                        <p:tgtEl>
                                          <p:spTgt spid="409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62"/>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nodeType="clickEffect">
                                  <p:stCondLst>
                                    <p:cond delay="0"/>
                                  </p:stCondLst>
                                  <p:childTnLst>
                                    <p:set>
                                      <p:cBhvr>
                                        <p:cTn id="13" dur="1" fill="hold">
                                          <p:stCondLst>
                                            <p:cond delay="0"/>
                                          </p:stCondLst>
                                        </p:cTn>
                                        <p:tgtEl>
                                          <p:spTgt spid="40963"/>
                                        </p:tgtEl>
                                        <p:attrNameLst>
                                          <p:attrName>style.visibility</p:attrName>
                                        </p:attrNameLst>
                                      </p:cBhvr>
                                      <p:to>
                                        <p:strVal val="visible"/>
                                      </p:to>
                                    </p:set>
                                    <p:animEffect transition="in" filter="fade">
                                      <p:cBhvr>
                                        <p:cTn id="14" dur="500"/>
                                        <p:tgtEl>
                                          <p:spTgt spid="40963"/>
                                        </p:tgtEl>
                                      </p:cBhvr>
                                    </p:animEffect>
                                    <p:anim calcmode="lin" valueType="num">
                                      <p:cBhvr>
                                        <p:cTn id="15" dur="500" fill="hold"/>
                                        <p:tgtEl>
                                          <p:spTgt spid="40963"/>
                                        </p:tgtEl>
                                        <p:attrNameLst>
                                          <p:attrName>ppt_x</p:attrName>
                                        </p:attrNameLst>
                                      </p:cBhvr>
                                      <p:tavLst>
                                        <p:tav tm="0">
                                          <p:val>
                                            <p:strVal val="#ppt_x"/>
                                          </p:val>
                                        </p:tav>
                                        <p:tav tm="100000">
                                          <p:val>
                                            <p:strVal val="#ppt_x"/>
                                          </p:val>
                                        </p:tav>
                                      </p:tavLst>
                                    </p:anim>
                                    <p:anim calcmode="lin" valueType="num">
                                      <p:cBhvr>
                                        <p:cTn id="16" dur="500" fill="hold"/>
                                        <p:tgtEl>
                                          <p:spTgt spid="40963"/>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2485" y="1086295"/>
            <a:ext cx="6752475" cy="2112275"/>
          </a:xfrm>
        </p:spPr>
        <p:txBody>
          <a:bodyPr>
            <a:normAutofit/>
          </a:bodyPr>
          <a:lstStyle/>
          <a:p>
            <a:pPr marL="0" indent="0" algn="ctr">
              <a:lnSpc>
                <a:spcPct val="200000"/>
              </a:lnSpc>
              <a:buNone/>
            </a:pPr>
            <a:r>
              <a:rPr lang="fa-IR" sz="2100" dirty="0">
                <a:solidFill>
                  <a:srgbClr val="FF3399"/>
                </a:solidFill>
                <a:cs typeface="B Titr" panose="00000700000000000000" pitchFamily="2" charset="-78"/>
              </a:rPr>
              <a:t>هر یک درصد کاهش وزن </a:t>
            </a:r>
            <a:r>
              <a:rPr lang="fa-IR" sz="2100" dirty="0" smtClean="0">
                <a:solidFill>
                  <a:srgbClr val="FF3399"/>
                </a:solidFill>
                <a:cs typeface="B Titr" panose="00000700000000000000" pitchFamily="2" charset="-78"/>
              </a:rPr>
              <a:t>می</a:t>
            </a:r>
            <a:r>
              <a:rPr lang="en-US" sz="2100" dirty="0" smtClean="0">
                <a:solidFill>
                  <a:srgbClr val="FF3399"/>
                </a:solidFill>
                <a:cs typeface="B Titr" panose="00000700000000000000" pitchFamily="2" charset="-78"/>
              </a:rPr>
              <a:t> </a:t>
            </a:r>
            <a:r>
              <a:rPr lang="fa-IR" sz="2100" dirty="0" smtClean="0">
                <a:solidFill>
                  <a:srgbClr val="FF3399"/>
                </a:solidFill>
                <a:cs typeface="B Titr" panose="00000700000000000000" pitchFamily="2" charset="-78"/>
              </a:rPr>
              <a:t>تواند </a:t>
            </a:r>
            <a:r>
              <a:rPr lang="fa-IR" sz="2100" dirty="0">
                <a:solidFill>
                  <a:srgbClr val="FF3399"/>
                </a:solidFill>
                <a:cs typeface="B Titr" panose="00000700000000000000" pitchFamily="2" charset="-78"/>
              </a:rPr>
              <a:t>فشارخون سیستولیک را یک درجه کاهش دهد</a:t>
            </a:r>
          </a:p>
          <a:p>
            <a:pPr marL="0" indent="0" algn="ctr">
              <a:lnSpc>
                <a:spcPct val="200000"/>
              </a:lnSpc>
              <a:buNone/>
            </a:pPr>
            <a:endParaRPr lang="fa-IR" sz="2100" dirty="0">
              <a:solidFill>
                <a:srgbClr val="FF3399"/>
              </a:solidFill>
              <a:cs typeface="B Titr" panose="00000700000000000000" pitchFamily="2" charset="-78"/>
            </a:endParaRPr>
          </a:p>
        </p:txBody>
      </p:sp>
    </p:spTree>
    <p:extLst>
      <p:ext uri="{BB962C8B-B14F-4D97-AF65-F5344CB8AC3E}">
        <p14:creationId xmlns:p14="http://schemas.microsoft.com/office/powerpoint/2010/main" val="76079475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5"/>
          <p:cNvSpPr txBox="1">
            <a:spLocks noChangeArrowheads="1"/>
          </p:cNvSpPr>
          <p:nvPr/>
        </p:nvSpPr>
        <p:spPr bwMode="auto">
          <a:xfrm>
            <a:off x="4267200" y="749726"/>
            <a:ext cx="4724400" cy="1446550"/>
          </a:xfrm>
          <a:prstGeom prst="rect">
            <a:avLst/>
          </a:prstGeom>
          <a:noFill/>
          <a:ln w="9525">
            <a:noFill/>
            <a:miter lim="800000"/>
            <a:headEnd/>
            <a:tailEnd/>
          </a:ln>
        </p:spPr>
        <p:txBody>
          <a:bodyPr wrap="square">
            <a:spAutoFit/>
          </a:bodyPr>
          <a:lstStyle/>
          <a:p>
            <a:pPr algn="r" rtl="1">
              <a:spcBef>
                <a:spcPct val="50000"/>
              </a:spcBef>
            </a:pPr>
            <a:r>
              <a:rPr lang="fa-IR" sz="4400" dirty="0">
                <a:cs typeface="B Nazanin" panose="00000400000000000000" pitchFamily="2" charset="-78"/>
              </a:rPr>
              <a:t>کلسیم کافی (1000میلی گرم در روز)</a:t>
            </a:r>
            <a:endParaRPr lang="en-US" sz="4400" dirty="0">
              <a:cs typeface="B Nazanin" panose="00000400000000000000" pitchFamily="2" charset="-78"/>
            </a:endParaRPr>
          </a:p>
        </p:txBody>
      </p:sp>
      <p:sp>
        <p:nvSpPr>
          <p:cNvPr id="40963" name="Line 6"/>
          <p:cNvSpPr>
            <a:spLocks noChangeShapeType="1"/>
          </p:cNvSpPr>
          <p:nvPr/>
        </p:nvSpPr>
        <p:spPr bwMode="auto">
          <a:xfrm flipH="1">
            <a:off x="2438400" y="990600"/>
            <a:ext cx="1828800" cy="0"/>
          </a:xfrm>
          <a:prstGeom prst="line">
            <a:avLst/>
          </a:prstGeom>
          <a:noFill/>
          <a:ln w="95250">
            <a:solidFill>
              <a:srgbClr val="BD180B"/>
            </a:solidFill>
            <a:round/>
            <a:headEnd/>
            <a:tailEnd type="triangle" w="med" len="med"/>
          </a:ln>
        </p:spPr>
        <p:txBody>
          <a:bodyPr/>
          <a:lstStyle/>
          <a:p>
            <a:endParaRPr lang="fa-IR"/>
          </a:p>
        </p:txBody>
      </p:sp>
      <p:sp>
        <p:nvSpPr>
          <p:cNvPr id="40964" name="Line 7"/>
          <p:cNvSpPr>
            <a:spLocks noChangeShapeType="1"/>
          </p:cNvSpPr>
          <p:nvPr/>
        </p:nvSpPr>
        <p:spPr bwMode="auto">
          <a:xfrm flipH="1">
            <a:off x="3200400" y="1066800"/>
            <a:ext cx="1066800" cy="1905000"/>
          </a:xfrm>
          <a:prstGeom prst="line">
            <a:avLst/>
          </a:prstGeom>
          <a:noFill/>
          <a:ln w="95250">
            <a:solidFill>
              <a:srgbClr val="BD180B"/>
            </a:solidFill>
            <a:round/>
            <a:headEnd type="oval" w="med" len="med"/>
            <a:tailEnd type="triangle" w="med" len="med"/>
          </a:ln>
        </p:spPr>
        <p:txBody>
          <a:bodyPr/>
          <a:lstStyle/>
          <a:p>
            <a:endParaRPr lang="fa-IR"/>
          </a:p>
        </p:txBody>
      </p:sp>
      <p:sp>
        <p:nvSpPr>
          <p:cNvPr id="40965" name="Text Box 9"/>
          <p:cNvSpPr txBox="1">
            <a:spLocks noChangeArrowheads="1"/>
          </p:cNvSpPr>
          <p:nvPr/>
        </p:nvSpPr>
        <p:spPr bwMode="auto">
          <a:xfrm>
            <a:off x="0" y="304800"/>
            <a:ext cx="1905000" cy="1098550"/>
          </a:xfrm>
          <a:prstGeom prst="rect">
            <a:avLst/>
          </a:prstGeom>
          <a:noFill/>
          <a:ln w="9525">
            <a:noFill/>
            <a:miter lim="800000"/>
            <a:headEnd/>
            <a:tailEnd/>
          </a:ln>
        </p:spPr>
        <p:txBody>
          <a:bodyPr wrap="square">
            <a:spAutoFit/>
          </a:bodyPr>
          <a:lstStyle/>
          <a:p>
            <a:pPr algn="l">
              <a:spcBef>
                <a:spcPct val="50000"/>
              </a:spcBef>
            </a:pPr>
            <a:r>
              <a:rPr lang="en-US" sz="6600" dirty="0"/>
              <a:t>LDL</a:t>
            </a:r>
          </a:p>
        </p:txBody>
      </p:sp>
      <p:sp>
        <p:nvSpPr>
          <p:cNvPr id="40966" name="Text Box 12"/>
          <p:cNvSpPr txBox="1">
            <a:spLocks noChangeArrowheads="1"/>
          </p:cNvSpPr>
          <p:nvPr/>
        </p:nvSpPr>
        <p:spPr bwMode="auto">
          <a:xfrm>
            <a:off x="76200" y="2457877"/>
            <a:ext cx="3657600" cy="830997"/>
          </a:xfrm>
          <a:prstGeom prst="rect">
            <a:avLst/>
          </a:prstGeom>
          <a:noFill/>
          <a:ln w="9525">
            <a:noFill/>
            <a:miter lim="800000"/>
            <a:headEnd/>
            <a:tailEnd/>
          </a:ln>
        </p:spPr>
        <p:txBody>
          <a:bodyPr>
            <a:spAutoFit/>
          </a:bodyPr>
          <a:lstStyle/>
          <a:p>
            <a:pPr algn="l">
              <a:spcBef>
                <a:spcPct val="50000"/>
              </a:spcBef>
            </a:pPr>
            <a:r>
              <a:rPr lang="en-US" sz="4800" dirty="0">
                <a:cs typeface="B Nazanin" panose="00000400000000000000" pitchFamily="2" charset="-78"/>
              </a:rPr>
              <a:t>LDL SIZE</a:t>
            </a:r>
          </a:p>
        </p:txBody>
      </p:sp>
      <p:sp>
        <p:nvSpPr>
          <p:cNvPr id="40967" name="Line 14"/>
          <p:cNvSpPr>
            <a:spLocks noChangeShapeType="1"/>
          </p:cNvSpPr>
          <p:nvPr/>
        </p:nvSpPr>
        <p:spPr bwMode="auto">
          <a:xfrm>
            <a:off x="1905000" y="533400"/>
            <a:ext cx="0" cy="762000"/>
          </a:xfrm>
          <a:prstGeom prst="line">
            <a:avLst/>
          </a:prstGeom>
          <a:noFill/>
          <a:ln w="88900">
            <a:solidFill>
              <a:srgbClr val="790E03"/>
            </a:solidFill>
            <a:round/>
            <a:headEnd/>
            <a:tailEnd type="triangle" w="med" len="med"/>
          </a:ln>
        </p:spPr>
        <p:txBody>
          <a:bodyPr/>
          <a:lstStyle/>
          <a:p>
            <a:endParaRPr lang="fa-IR"/>
          </a:p>
        </p:txBody>
      </p:sp>
      <p:sp>
        <p:nvSpPr>
          <p:cNvPr id="40968" name="Line 15"/>
          <p:cNvSpPr>
            <a:spLocks noChangeShapeType="1"/>
          </p:cNvSpPr>
          <p:nvPr/>
        </p:nvSpPr>
        <p:spPr bwMode="auto">
          <a:xfrm flipV="1">
            <a:off x="3038707" y="2457877"/>
            <a:ext cx="0" cy="762000"/>
          </a:xfrm>
          <a:prstGeom prst="line">
            <a:avLst/>
          </a:prstGeom>
          <a:noFill/>
          <a:ln w="88900">
            <a:solidFill>
              <a:srgbClr val="790E03"/>
            </a:solidFill>
            <a:round/>
            <a:headEnd/>
            <a:tailEnd type="triangle" w="med" len="med"/>
          </a:ln>
        </p:spPr>
        <p:txBody>
          <a:bodyPr/>
          <a:lstStyle/>
          <a:p>
            <a:endParaRPr lang="fa-IR"/>
          </a:p>
        </p:txBody>
      </p:sp>
      <p:sp>
        <p:nvSpPr>
          <p:cNvPr id="40969" name="Oval 36"/>
          <p:cNvSpPr>
            <a:spLocks noChangeArrowheads="1"/>
          </p:cNvSpPr>
          <p:nvPr/>
        </p:nvSpPr>
        <p:spPr bwMode="auto">
          <a:xfrm>
            <a:off x="1981200" y="4419600"/>
            <a:ext cx="381000" cy="381000"/>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2" name="Group 41"/>
          <p:cNvGrpSpPr>
            <a:grpSpLocks/>
          </p:cNvGrpSpPr>
          <p:nvPr/>
        </p:nvGrpSpPr>
        <p:grpSpPr bwMode="auto">
          <a:xfrm>
            <a:off x="381000" y="3886200"/>
            <a:ext cx="2438400" cy="914400"/>
            <a:chOff x="288" y="2544"/>
            <a:chExt cx="960" cy="336"/>
          </a:xfrm>
        </p:grpSpPr>
        <p:sp>
          <p:nvSpPr>
            <p:cNvPr id="40979" name="Oval 16"/>
            <p:cNvSpPr>
              <a:spLocks noChangeArrowheads="1"/>
            </p:cNvSpPr>
            <p:nvPr/>
          </p:nvSpPr>
          <p:spPr bwMode="auto">
            <a:xfrm>
              <a:off x="288" y="2544"/>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0" name="Oval 29"/>
            <p:cNvSpPr>
              <a:spLocks noChangeArrowheads="1"/>
            </p:cNvSpPr>
            <p:nvPr/>
          </p:nvSpPr>
          <p:spPr bwMode="auto">
            <a:xfrm>
              <a:off x="288" y="2736"/>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1" name="Oval 30"/>
            <p:cNvSpPr>
              <a:spLocks noChangeArrowheads="1"/>
            </p:cNvSpPr>
            <p:nvPr/>
          </p:nvSpPr>
          <p:spPr bwMode="auto">
            <a:xfrm>
              <a:off x="528" y="2544"/>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2" name="Oval 31"/>
            <p:cNvSpPr>
              <a:spLocks noChangeArrowheads="1"/>
            </p:cNvSpPr>
            <p:nvPr/>
          </p:nvSpPr>
          <p:spPr bwMode="auto">
            <a:xfrm>
              <a:off x="720" y="2544"/>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3" name="Oval 32"/>
            <p:cNvSpPr>
              <a:spLocks noChangeArrowheads="1"/>
            </p:cNvSpPr>
            <p:nvPr/>
          </p:nvSpPr>
          <p:spPr bwMode="auto">
            <a:xfrm>
              <a:off x="912" y="2544"/>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4" name="Oval 33"/>
            <p:cNvSpPr>
              <a:spLocks noChangeArrowheads="1"/>
            </p:cNvSpPr>
            <p:nvPr/>
          </p:nvSpPr>
          <p:spPr bwMode="auto">
            <a:xfrm>
              <a:off x="1104" y="2544"/>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5" name="Oval 34"/>
            <p:cNvSpPr>
              <a:spLocks noChangeArrowheads="1"/>
            </p:cNvSpPr>
            <p:nvPr/>
          </p:nvSpPr>
          <p:spPr bwMode="auto">
            <a:xfrm>
              <a:off x="528" y="2736"/>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6" name="Oval 35"/>
            <p:cNvSpPr>
              <a:spLocks noChangeArrowheads="1"/>
            </p:cNvSpPr>
            <p:nvPr/>
          </p:nvSpPr>
          <p:spPr bwMode="auto">
            <a:xfrm>
              <a:off x="720" y="2736"/>
              <a:ext cx="144" cy="144"/>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87" name="Oval 37"/>
            <p:cNvSpPr>
              <a:spLocks noChangeArrowheads="1"/>
            </p:cNvSpPr>
            <p:nvPr/>
          </p:nvSpPr>
          <p:spPr bwMode="auto">
            <a:xfrm>
              <a:off x="1104" y="2736"/>
              <a:ext cx="144" cy="144"/>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3" name="Group 42"/>
          <p:cNvGrpSpPr>
            <a:grpSpLocks/>
          </p:cNvGrpSpPr>
          <p:nvPr/>
        </p:nvGrpSpPr>
        <p:grpSpPr bwMode="auto">
          <a:xfrm>
            <a:off x="4876800" y="3886200"/>
            <a:ext cx="3429000" cy="685800"/>
            <a:chOff x="2400" y="2448"/>
            <a:chExt cx="2160" cy="432"/>
          </a:xfrm>
        </p:grpSpPr>
        <p:sp>
          <p:nvSpPr>
            <p:cNvPr id="40975" name="Oval 19"/>
            <p:cNvSpPr>
              <a:spLocks noChangeArrowheads="1"/>
            </p:cNvSpPr>
            <p:nvPr/>
          </p:nvSpPr>
          <p:spPr bwMode="auto">
            <a:xfrm>
              <a:off x="2400" y="2448"/>
              <a:ext cx="432" cy="432"/>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76" name="Oval 38"/>
            <p:cNvSpPr>
              <a:spLocks noChangeArrowheads="1"/>
            </p:cNvSpPr>
            <p:nvPr/>
          </p:nvSpPr>
          <p:spPr bwMode="auto">
            <a:xfrm>
              <a:off x="2976" y="2448"/>
              <a:ext cx="432" cy="432"/>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77" name="Oval 39"/>
            <p:cNvSpPr>
              <a:spLocks noChangeArrowheads="1"/>
            </p:cNvSpPr>
            <p:nvPr/>
          </p:nvSpPr>
          <p:spPr bwMode="auto">
            <a:xfrm>
              <a:off x="3552" y="2448"/>
              <a:ext cx="432" cy="432"/>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0978" name="Oval 40"/>
            <p:cNvSpPr>
              <a:spLocks noChangeArrowheads="1"/>
            </p:cNvSpPr>
            <p:nvPr/>
          </p:nvSpPr>
          <p:spPr bwMode="auto">
            <a:xfrm>
              <a:off x="4128" y="2448"/>
              <a:ext cx="432" cy="432"/>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40972" name="Line 43"/>
          <p:cNvSpPr>
            <a:spLocks noChangeShapeType="1"/>
          </p:cNvSpPr>
          <p:nvPr/>
        </p:nvSpPr>
        <p:spPr bwMode="auto">
          <a:xfrm>
            <a:off x="3124200" y="4343400"/>
            <a:ext cx="1600200" cy="0"/>
          </a:xfrm>
          <a:prstGeom prst="line">
            <a:avLst/>
          </a:prstGeom>
          <a:noFill/>
          <a:ln w="66675">
            <a:solidFill>
              <a:srgbClr val="FC8A7E"/>
            </a:solidFill>
            <a:round/>
            <a:headEnd/>
            <a:tailEnd type="triangle" w="med" len="med"/>
          </a:ln>
        </p:spPr>
        <p:txBody>
          <a:bodyPr wrap="none" anchor="ctr"/>
          <a:lstStyle/>
          <a:p>
            <a:endParaRPr lang="fa-IR"/>
          </a:p>
        </p:txBody>
      </p:sp>
      <p:sp>
        <p:nvSpPr>
          <p:cNvPr id="40973" name="Text Box 44"/>
          <p:cNvSpPr txBox="1">
            <a:spLocks noChangeArrowheads="1"/>
          </p:cNvSpPr>
          <p:nvPr/>
        </p:nvSpPr>
        <p:spPr bwMode="auto">
          <a:xfrm>
            <a:off x="0" y="4876800"/>
            <a:ext cx="3048000" cy="519113"/>
          </a:xfrm>
          <a:prstGeom prst="rect">
            <a:avLst/>
          </a:prstGeom>
          <a:noFill/>
          <a:ln w="9525" algn="ctr">
            <a:noFill/>
            <a:miter lim="800000"/>
            <a:headEnd/>
            <a:tailEnd/>
          </a:ln>
        </p:spPr>
        <p:txBody>
          <a:bodyPr>
            <a:spAutoFit/>
          </a:bodyPr>
          <a:lstStyle/>
          <a:p>
            <a:pPr>
              <a:spcBef>
                <a:spcPct val="50000"/>
              </a:spcBef>
            </a:pPr>
            <a:r>
              <a:rPr lang="en-US" sz="2800"/>
              <a:t>LDLc=200mg/dl</a:t>
            </a:r>
          </a:p>
        </p:txBody>
      </p:sp>
      <p:sp>
        <p:nvSpPr>
          <p:cNvPr id="40974" name="Text Box 45"/>
          <p:cNvSpPr txBox="1">
            <a:spLocks noChangeArrowheads="1"/>
          </p:cNvSpPr>
          <p:nvPr/>
        </p:nvSpPr>
        <p:spPr bwMode="auto">
          <a:xfrm>
            <a:off x="4876800" y="4648200"/>
            <a:ext cx="3429000" cy="1250950"/>
          </a:xfrm>
          <a:prstGeom prst="rect">
            <a:avLst/>
          </a:prstGeom>
          <a:noFill/>
          <a:ln w="9525" algn="ctr">
            <a:noFill/>
            <a:miter lim="800000"/>
            <a:headEnd/>
            <a:tailEnd/>
          </a:ln>
        </p:spPr>
        <p:txBody>
          <a:bodyPr>
            <a:spAutoFit/>
          </a:bodyPr>
          <a:lstStyle/>
          <a:p>
            <a:pPr>
              <a:spcBef>
                <a:spcPct val="50000"/>
              </a:spcBef>
            </a:pPr>
            <a:r>
              <a:rPr lang="en-US" sz="2800"/>
              <a:t>LDLc=200mg/dl</a:t>
            </a:r>
          </a:p>
          <a:p>
            <a:pPr>
              <a:spcBef>
                <a:spcPct val="50000"/>
              </a:spcBef>
            </a:pPr>
            <a:endParaRPr lang="en-US" sz="3200"/>
          </a:p>
        </p:txBody>
      </p:sp>
    </p:spTree>
    <p:extLst>
      <p:ext uri="{BB962C8B-B14F-4D97-AF65-F5344CB8AC3E}">
        <p14:creationId xmlns:p14="http://schemas.microsoft.com/office/powerpoint/2010/main" val="2179100721"/>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 Box 3"/>
          <p:cNvSpPr txBox="1">
            <a:spLocks noChangeArrowheads="1"/>
          </p:cNvSpPr>
          <p:nvPr/>
        </p:nvSpPr>
        <p:spPr bwMode="auto">
          <a:xfrm>
            <a:off x="1373840" y="436237"/>
            <a:ext cx="7772400" cy="1015663"/>
          </a:xfrm>
          <a:prstGeom prst="rect">
            <a:avLst/>
          </a:prstGeom>
          <a:noFill/>
          <a:ln w="9525">
            <a:noFill/>
            <a:miter lim="800000"/>
            <a:headEnd/>
            <a:tailEnd/>
          </a:ln>
        </p:spPr>
        <p:txBody>
          <a:bodyPr wrap="square">
            <a:spAutoFit/>
          </a:bodyPr>
          <a:lstStyle/>
          <a:p>
            <a:pPr algn="r" rtl="1">
              <a:spcBef>
                <a:spcPct val="50000"/>
              </a:spcBef>
            </a:pPr>
            <a:r>
              <a:rPr lang="fa-IR" sz="6000" b="1" dirty="0" smtClean="0">
                <a:solidFill>
                  <a:schemeClr val="accent2"/>
                </a:solidFill>
                <a:cs typeface="B Titr" panose="00000700000000000000" pitchFamily="2" charset="-78"/>
              </a:rPr>
              <a:t>اسید </a:t>
            </a:r>
            <a:r>
              <a:rPr lang="fa-IR" sz="6000" b="1" dirty="0">
                <a:solidFill>
                  <a:schemeClr val="accent2"/>
                </a:solidFill>
                <a:cs typeface="B Titr" panose="00000700000000000000" pitchFamily="2" charset="-78"/>
              </a:rPr>
              <a:t>های چرب ترانس</a:t>
            </a:r>
            <a:endParaRPr lang="en-US" sz="6000" b="1" dirty="0">
              <a:solidFill>
                <a:schemeClr val="accent2"/>
              </a:solidFill>
              <a:cs typeface="B Titr" panose="00000700000000000000" pitchFamily="2" charset="-78"/>
            </a:endParaRPr>
          </a:p>
        </p:txBody>
      </p:sp>
      <p:sp>
        <p:nvSpPr>
          <p:cNvPr id="41988" name="Line 4"/>
          <p:cNvSpPr>
            <a:spLocks noChangeShapeType="1"/>
          </p:cNvSpPr>
          <p:nvPr/>
        </p:nvSpPr>
        <p:spPr bwMode="auto">
          <a:xfrm flipH="1">
            <a:off x="1447800" y="1066800"/>
            <a:ext cx="1219200" cy="762000"/>
          </a:xfrm>
          <a:prstGeom prst="line">
            <a:avLst/>
          </a:prstGeom>
          <a:noFill/>
          <a:ln w="95250">
            <a:solidFill>
              <a:srgbClr val="FC8A7E"/>
            </a:solidFill>
            <a:round/>
            <a:headEnd/>
            <a:tailEnd type="triangle" w="med" len="med"/>
          </a:ln>
        </p:spPr>
        <p:txBody>
          <a:bodyPr/>
          <a:lstStyle/>
          <a:p>
            <a:endParaRPr lang="fa-IR"/>
          </a:p>
        </p:txBody>
      </p:sp>
      <p:sp>
        <p:nvSpPr>
          <p:cNvPr id="41989" name="Line 5"/>
          <p:cNvSpPr>
            <a:spLocks noChangeShapeType="1"/>
          </p:cNvSpPr>
          <p:nvPr/>
        </p:nvSpPr>
        <p:spPr bwMode="auto">
          <a:xfrm flipH="1">
            <a:off x="1295400" y="1066800"/>
            <a:ext cx="1371600" cy="2514600"/>
          </a:xfrm>
          <a:prstGeom prst="line">
            <a:avLst/>
          </a:prstGeom>
          <a:noFill/>
          <a:ln w="95250">
            <a:solidFill>
              <a:srgbClr val="FC8A7E"/>
            </a:solidFill>
            <a:round/>
            <a:headEnd/>
            <a:tailEnd type="triangle" w="med" len="med"/>
          </a:ln>
        </p:spPr>
        <p:txBody>
          <a:bodyPr/>
          <a:lstStyle/>
          <a:p>
            <a:endParaRPr lang="fa-IR"/>
          </a:p>
        </p:txBody>
      </p:sp>
      <p:sp>
        <p:nvSpPr>
          <p:cNvPr id="41990" name="Line 6"/>
          <p:cNvSpPr>
            <a:spLocks noChangeShapeType="1"/>
          </p:cNvSpPr>
          <p:nvPr/>
        </p:nvSpPr>
        <p:spPr bwMode="auto">
          <a:xfrm flipH="1" flipV="1">
            <a:off x="1828800" y="990600"/>
            <a:ext cx="838200" cy="0"/>
          </a:xfrm>
          <a:prstGeom prst="line">
            <a:avLst/>
          </a:prstGeom>
          <a:noFill/>
          <a:ln w="95250">
            <a:solidFill>
              <a:srgbClr val="FC8A7E"/>
            </a:solidFill>
            <a:round/>
            <a:headEnd type="oval" w="med" len="med"/>
            <a:tailEnd type="triangle" w="med" len="med"/>
          </a:ln>
        </p:spPr>
        <p:txBody>
          <a:bodyPr/>
          <a:lstStyle/>
          <a:p>
            <a:endParaRPr lang="fa-IR"/>
          </a:p>
        </p:txBody>
      </p:sp>
      <p:sp>
        <p:nvSpPr>
          <p:cNvPr id="41991" name="Text Box 7"/>
          <p:cNvSpPr txBox="1">
            <a:spLocks noChangeArrowheads="1"/>
          </p:cNvSpPr>
          <p:nvPr/>
        </p:nvSpPr>
        <p:spPr bwMode="auto">
          <a:xfrm>
            <a:off x="0" y="381000"/>
            <a:ext cx="2133600" cy="823913"/>
          </a:xfrm>
          <a:prstGeom prst="rect">
            <a:avLst/>
          </a:prstGeom>
          <a:noFill/>
          <a:ln w="9525">
            <a:noFill/>
            <a:miter lim="800000"/>
            <a:headEnd/>
            <a:tailEnd/>
          </a:ln>
        </p:spPr>
        <p:txBody>
          <a:bodyPr>
            <a:spAutoFit/>
          </a:bodyPr>
          <a:lstStyle/>
          <a:p>
            <a:pPr algn="l">
              <a:spcBef>
                <a:spcPct val="50000"/>
              </a:spcBef>
            </a:pPr>
            <a:r>
              <a:rPr lang="en-US" sz="4800">
                <a:solidFill>
                  <a:srgbClr val="990033"/>
                </a:solidFill>
              </a:rPr>
              <a:t> HDL</a:t>
            </a:r>
          </a:p>
        </p:txBody>
      </p:sp>
      <p:sp>
        <p:nvSpPr>
          <p:cNvPr id="41992" name="Text Box 8"/>
          <p:cNvSpPr txBox="1">
            <a:spLocks noChangeArrowheads="1"/>
          </p:cNvSpPr>
          <p:nvPr/>
        </p:nvSpPr>
        <p:spPr bwMode="auto">
          <a:xfrm>
            <a:off x="-152400" y="1752600"/>
            <a:ext cx="1676400" cy="823913"/>
          </a:xfrm>
          <a:prstGeom prst="rect">
            <a:avLst/>
          </a:prstGeom>
          <a:noFill/>
          <a:ln w="9525">
            <a:noFill/>
            <a:miter lim="800000"/>
            <a:headEnd/>
            <a:tailEnd/>
          </a:ln>
        </p:spPr>
        <p:txBody>
          <a:bodyPr>
            <a:spAutoFit/>
          </a:bodyPr>
          <a:lstStyle/>
          <a:p>
            <a:pPr algn="l">
              <a:spcBef>
                <a:spcPct val="50000"/>
              </a:spcBef>
            </a:pPr>
            <a:r>
              <a:rPr lang="en-US" sz="4800">
                <a:solidFill>
                  <a:srgbClr val="990033"/>
                </a:solidFill>
              </a:rPr>
              <a:t> LDL</a:t>
            </a:r>
          </a:p>
        </p:txBody>
      </p:sp>
      <p:sp>
        <p:nvSpPr>
          <p:cNvPr id="41993" name="Text Box 9"/>
          <p:cNvSpPr txBox="1">
            <a:spLocks noChangeArrowheads="1"/>
          </p:cNvSpPr>
          <p:nvPr/>
        </p:nvSpPr>
        <p:spPr bwMode="auto">
          <a:xfrm>
            <a:off x="-152400" y="3276600"/>
            <a:ext cx="1600200" cy="823913"/>
          </a:xfrm>
          <a:prstGeom prst="rect">
            <a:avLst/>
          </a:prstGeom>
          <a:noFill/>
          <a:ln w="9525">
            <a:noFill/>
            <a:miter lim="800000"/>
            <a:headEnd/>
            <a:tailEnd/>
          </a:ln>
        </p:spPr>
        <p:txBody>
          <a:bodyPr>
            <a:spAutoFit/>
          </a:bodyPr>
          <a:lstStyle/>
          <a:p>
            <a:pPr algn="l">
              <a:spcBef>
                <a:spcPct val="50000"/>
              </a:spcBef>
            </a:pPr>
            <a:r>
              <a:rPr lang="en-US" sz="4800">
                <a:solidFill>
                  <a:srgbClr val="990033"/>
                </a:solidFill>
              </a:rPr>
              <a:t> TG</a:t>
            </a:r>
          </a:p>
        </p:txBody>
      </p:sp>
      <p:sp>
        <p:nvSpPr>
          <p:cNvPr id="41994" name="Line 10"/>
          <p:cNvSpPr>
            <a:spLocks noChangeShapeType="1"/>
          </p:cNvSpPr>
          <p:nvPr/>
        </p:nvSpPr>
        <p:spPr bwMode="auto">
          <a:xfrm>
            <a:off x="1711712" y="442913"/>
            <a:ext cx="0" cy="762000"/>
          </a:xfrm>
          <a:prstGeom prst="line">
            <a:avLst/>
          </a:prstGeom>
          <a:noFill/>
          <a:ln w="127000">
            <a:solidFill>
              <a:schemeClr val="accent2"/>
            </a:solidFill>
            <a:round/>
            <a:headEnd/>
            <a:tailEnd type="triangle" w="med" len="med"/>
          </a:ln>
        </p:spPr>
        <p:txBody>
          <a:bodyPr/>
          <a:lstStyle/>
          <a:p>
            <a:endParaRPr lang="fa-IR"/>
          </a:p>
        </p:txBody>
      </p:sp>
      <p:sp>
        <p:nvSpPr>
          <p:cNvPr id="41995" name="Line 11"/>
          <p:cNvSpPr>
            <a:spLocks noChangeShapeType="1"/>
          </p:cNvSpPr>
          <p:nvPr/>
        </p:nvSpPr>
        <p:spPr bwMode="auto">
          <a:xfrm flipV="1">
            <a:off x="1373840" y="1562100"/>
            <a:ext cx="0" cy="762000"/>
          </a:xfrm>
          <a:prstGeom prst="line">
            <a:avLst/>
          </a:prstGeom>
          <a:noFill/>
          <a:ln w="127000">
            <a:solidFill>
              <a:schemeClr val="accent2"/>
            </a:solidFill>
            <a:round/>
            <a:headEnd/>
            <a:tailEnd type="triangle" w="med" len="med"/>
          </a:ln>
        </p:spPr>
        <p:txBody>
          <a:bodyPr/>
          <a:lstStyle/>
          <a:p>
            <a:endParaRPr lang="fa-IR"/>
          </a:p>
        </p:txBody>
      </p:sp>
      <p:sp>
        <p:nvSpPr>
          <p:cNvPr id="41996" name="Line 12"/>
          <p:cNvSpPr>
            <a:spLocks noChangeShapeType="1"/>
          </p:cNvSpPr>
          <p:nvPr/>
        </p:nvSpPr>
        <p:spPr bwMode="auto">
          <a:xfrm flipV="1">
            <a:off x="1066800" y="3276600"/>
            <a:ext cx="0" cy="762000"/>
          </a:xfrm>
          <a:prstGeom prst="line">
            <a:avLst/>
          </a:prstGeom>
          <a:noFill/>
          <a:ln w="127000">
            <a:solidFill>
              <a:schemeClr val="accent2"/>
            </a:solidFill>
            <a:round/>
            <a:headEnd/>
            <a:tailEnd type="triangle" w="med" len="med"/>
          </a:ln>
        </p:spPr>
        <p:txBody>
          <a:bodyPr/>
          <a:lstStyle/>
          <a:p>
            <a:endParaRPr lang="fa-IR"/>
          </a:p>
        </p:txBody>
      </p:sp>
      <p:sp>
        <p:nvSpPr>
          <p:cNvPr id="41997" name="Text Box 13"/>
          <p:cNvSpPr txBox="1">
            <a:spLocks noChangeArrowheads="1"/>
          </p:cNvSpPr>
          <p:nvPr/>
        </p:nvSpPr>
        <p:spPr bwMode="auto">
          <a:xfrm>
            <a:off x="2133600" y="1848225"/>
            <a:ext cx="6974583" cy="3539430"/>
          </a:xfrm>
          <a:prstGeom prst="rect">
            <a:avLst/>
          </a:prstGeom>
          <a:noFill/>
          <a:ln w="9525">
            <a:noFill/>
            <a:miter lim="800000"/>
            <a:headEnd/>
            <a:tailEnd/>
          </a:ln>
        </p:spPr>
        <p:txBody>
          <a:bodyPr wrap="square">
            <a:spAutoFit/>
          </a:bodyPr>
          <a:lstStyle/>
          <a:p>
            <a:pPr algn="r" rtl="1">
              <a:lnSpc>
                <a:spcPct val="150000"/>
              </a:lnSpc>
              <a:spcBef>
                <a:spcPct val="50000"/>
              </a:spcBef>
            </a:pPr>
            <a:r>
              <a:rPr lang="fa-IR" sz="2800" b="1" dirty="0" smtClean="0">
                <a:solidFill>
                  <a:schemeClr val="tx1">
                    <a:lumMod val="75000"/>
                    <a:lumOff val="25000"/>
                  </a:schemeClr>
                </a:solidFill>
                <a:cs typeface="B Nazanin" panose="00000400000000000000" pitchFamily="2" charset="-78"/>
              </a:rPr>
              <a:t>این </a:t>
            </a:r>
            <a:r>
              <a:rPr lang="fa-IR" sz="2800" b="1" dirty="0">
                <a:solidFill>
                  <a:schemeClr val="tx1">
                    <a:lumMod val="75000"/>
                    <a:lumOff val="25000"/>
                  </a:schemeClr>
                </a:solidFill>
                <a:cs typeface="B Nazanin" panose="00000400000000000000" pitchFamily="2" charset="-78"/>
              </a:rPr>
              <a:t>ها در چربی های حیوانی( کمتر از 9%) ودر چربی های جامد گیاهی (تا 50% )یافت می شوند.این ها هیچ اثر مفیدی ندارند.</a:t>
            </a:r>
          </a:p>
          <a:p>
            <a:pPr algn="r" rtl="1">
              <a:lnSpc>
                <a:spcPct val="150000"/>
              </a:lnSpc>
              <a:spcBef>
                <a:spcPct val="50000"/>
              </a:spcBef>
            </a:pPr>
            <a:r>
              <a:rPr lang="fa-IR" sz="2800" b="1" dirty="0">
                <a:solidFill>
                  <a:schemeClr val="tx1">
                    <a:lumMod val="75000"/>
                    <a:lumOff val="25000"/>
                  </a:schemeClr>
                </a:solidFill>
                <a:latin typeface="Times New Roman" pitchFamily="18" charset="0"/>
                <a:cs typeface="B Nazanin" panose="00000400000000000000" pitchFamily="2" charset="-78"/>
              </a:rPr>
              <a:t>2</a:t>
            </a:r>
            <a:r>
              <a:rPr lang="fa-IR" sz="2800" dirty="0">
                <a:solidFill>
                  <a:schemeClr val="tx1">
                    <a:lumMod val="75000"/>
                    <a:lumOff val="25000"/>
                  </a:schemeClr>
                </a:solidFill>
                <a:latin typeface="Times New Roman" pitchFamily="18" charset="0"/>
                <a:cs typeface="B Nazanin" panose="00000400000000000000" pitchFamily="2" charset="-78"/>
              </a:rPr>
              <a:t>% کاهش انرژی از اسید های چرب ترانس 50% شانس ابتلا به دیابت تیپ 2 را کاهش می دهد.</a:t>
            </a:r>
            <a:endParaRPr lang="en-US" sz="2800" dirty="0">
              <a:solidFill>
                <a:schemeClr val="tx1">
                  <a:lumMod val="75000"/>
                  <a:lumOff val="25000"/>
                </a:schemeClr>
              </a:solidFill>
              <a:latin typeface="Times New Roman" pitchFamily="18" charset="0"/>
              <a:cs typeface="B Nazanin" panose="00000400000000000000" pitchFamily="2" charset="-78"/>
            </a:endParaRPr>
          </a:p>
        </p:txBody>
      </p:sp>
    </p:spTree>
    <p:extLst>
      <p:ext uri="{BB962C8B-B14F-4D97-AF65-F5344CB8AC3E}">
        <p14:creationId xmlns:p14="http://schemas.microsoft.com/office/powerpoint/2010/main" val="1747851915"/>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86200" y="0"/>
            <a:ext cx="5257800" cy="3505810"/>
          </a:xfrm>
        </p:spPr>
        <p:txBody>
          <a:bodyPr>
            <a:normAutofit fontScale="90000"/>
          </a:bodyPr>
          <a:lstStyle/>
          <a:p>
            <a:pPr algn="r" rtl="1" eaLnBrk="1" hangingPunct="1"/>
            <a:r>
              <a:rPr lang="fa-IR" sz="5400" b="1" dirty="0" smtClean="0">
                <a:solidFill>
                  <a:srgbClr val="790E03"/>
                </a:solidFill>
              </a:rPr>
              <a:t>اسید های چرب امگا</a:t>
            </a:r>
            <a:r>
              <a:rPr lang="fa-IR" b="1" dirty="0" smtClean="0">
                <a:solidFill>
                  <a:srgbClr val="790E03"/>
                </a:solidFill>
              </a:rPr>
              <a:t> </a:t>
            </a:r>
            <a:r>
              <a:rPr lang="fa-IR" sz="6000" b="1" dirty="0" smtClean="0">
                <a:solidFill>
                  <a:srgbClr val="790E03"/>
                </a:solidFill>
              </a:rPr>
              <a:t>3</a:t>
            </a:r>
            <a:r>
              <a:rPr lang="fa-IR" sz="5400" b="1" dirty="0" smtClean="0"/>
              <a:t/>
            </a:r>
            <a:br>
              <a:rPr lang="fa-IR" sz="5400" b="1" dirty="0" smtClean="0"/>
            </a:br>
            <a:r>
              <a:rPr lang="fa-IR" sz="3600" b="1" dirty="0" smtClean="0">
                <a:cs typeface="B Nazanin" panose="00000400000000000000" pitchFamily="2" charset="-78"/>
              </a:rPr>
              <a:t>سبب کاهش </a:t>
            </a:r>
            <a:r>
              <a:rPr lang="en-US" sz="3600" b="1" dirty="0" smtClean="0">
                <a:cs typeface="B Nazanin" panose="00000400000000000000" pitchFamily="2" charset="-78"/>
              </a:rPr>
              <a:t>TG</a:t>
            </a:r>
            <a:r>
              <a:rPr lang="fa-IR" sz="3600" b="1" dirty="0" smtClean="0">
                <a:cs typeface="B Nazanin" panose="00000400000000000000" pitchFamily="2" charset="-78"/>
              </a:rPr>
              <a:t> و باز شدن عروق(کاهش ترومبوکسان) و کاهش سکته های قلبی،مغزی و... می شوند ولی!!!!؟</a:t>
            </a:r>
            <a:endParaRPr lang="en-US" sz="3600" b="1" dirty="0" smtClean="0">
              <a:cs typeface="B Nazanin" panose="00000400000000000000" pitchFamily="2" charset="-78"/>
            </a:endParaRPr>
          </a:p>
        </p:txBody>
      </p:sp>
      <p:pic>
        <p:nvPicPr>
          <p:cNvPr id="45059" name="Picture 4" descr="Negar 03463"/>
          <p:cNvPicPr>
            <a:picLocks noGrp="1" noChangeAspect="1" noChangeArrowheads="1"/>
          </p:cNvPicPr>
          <p:nvPr>
            <p:ph sz="half" idx="1"/>
          </p:nvPr>
        </p:nvPicPr>
        <p:blipFill>
          <a:blip r:embed="rId2"/>
          <a:srcRect/>
          <a:stretch>
            <a:fillRect/>
          </a:stretch>
        </p:blipFill>
        <p:spPr>
          <a:xfrm>
            <a:off x="0" y="3743325"/>
            <a:ext cx="4114800" cy="3114675"/>
          </a:xfrm>
          <a:solidFill>
            <a:srgbClr val="00FFFF"/>
          </a:solidFill>
        </p:spPr>
      </p:pic>
      <p:pic>
        <p:nvPicPr>
          <p:cNvPr id="45060" name="Picture 6" descr="untitled"/>
          <p:cNvPicPr>
            <a:picLocks noGrp="1" noChangeAspect="1" noChangeArrowheads="1"/>
          </p:cNvPicPr>
          <p:nvPr>
            <p:ph sz="quarter" idx="2"/>
          </p:nvPr>
        </p:nvPicPr>
        <p:blipFill>
          <a:blip r:embed="rId3"/>
          <a:srcRect/>
          <a:stretch>
            <a:fillRect/>
          </a:stretch>
        </p:blipFill>
        <p:spPr>
          <a:xfrm>
            <a:off x="0" y="0"/>
            <a:ext cx="4114800" cy="3722688"/>
          </a:xfrm>
          <a:noFill/>
        </p:spPr>
      </p:pic>
      <p:pic>
        <p:nvPicPr>
          <p:cNvPr id="45061" name="Picture 14" descr="ather_lowres"/>
          <p:cNvPicPr>
            <a:picLocks noGrp="1" noChangeAspect="1" noChangeArrowheads="1"/>
          </p:cNvPicPr>
          <p:nvPr>
            <p:ph sz="quarter" idx="3"/>
          </p:nvPr>
        </p:nvPicPr>
        <p:blipFill>
          <a:blip r:embed="rId4"/>
          <a:srcRect/>
          <a:stretch>
            <a:fillRect/>
          </a:stretch>
        </p:blipFill>
        <p:spPr>
          <a:xfrm>
            <a:off x="4038600" y="3771900"/>
            <a:ext cx="5105400" cy="3086100"/>
          </a:xfrm>
          <a:noFill/>
        </p:spPr>
      </p:pic>
    </p:spTree>
    <p:extLst>
      <p:ext uri="{BB962C8B-B14F-4D97-AF65-F5344CB8AC3E}">
        <p14:creationId xmlns:p14="http://schemas.microsoft.com/office/powerpoint/2010/main" val="3124315767"/>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304800"/>
            <a:ext cx="9144000" cy="1524000"/>
          </a:xfrm>
        </p:spPr>
        <p:txBody>
          <a:bodyPr>
            <a:normAutofit/>
          </a:bodyPr>
          <a:lstStyle/>
          <a:p>
            <a:pPr algn="r" rtl="1" eaLnBrk="1" hangingPunct="1"/>
            <a:r>
              <a:rPr lang="fa-IR" sz="4400" b="1" dirty="0" smtClean="0">
                <a:solidFill>
                  <a:schemeClr val="tx1">
                    <a:lumMod val="75000"/>
                    <a:lumOff val="25000"/>
                  </a:schemeClr>
                </a:solidFill>
                <a:cs typeface="B Titr" panose="00000700000000000000" pitchFamily="2" charset="-78"/>
              </a:rPr>
              <a:t>سویا (معادل 25 گرم پروتئین سویا در روز</a:t>
            </a:r>
            <a:r>
              <a:rPr lang="fa-IR" sz="7200" b="1" dirty="0" smtClean="0">
                <a:solidFill>
                  <a:schemeClr val="tx1">
                    <a:lumMod val="75000"/>
                    <a:lumOff val="25000"/>
                  </a:schemeClr>
                </a:solidFill>
              </a:rPr>
              <a:t>)</a:t>
            </a:r>
            <a:endParaRPr lang="en-US" sz="7200" b="1" dirty="0" smtClean="0">
              <a:solidFill>
                <a:schemeClr val="tx1">
                  <a:lumMod val="75000"/>
                  <a:lumOff val="25000"/>
                </a:schemeClr>
              </a:solidFill>
            </a:endParaRPr>
          </a:p>
        </p:txBody>
      </p:sp>
      <p:pic>
        <p:nvPicPr>
          <p:cNvPr id="52227" name="Picture 4" descr="soy"/>
          <p:cNvPicPr>
            <a:picLocks noGrp="1" noChangeAspect="1" noChangeArrowheads="1"/>
          </p:cNvPicPr>
          <p:nvPr>
            <p:ph idx="1"/>
          </p:nvPr>
        </p:nvPicPr>
        <p:blipFill>
          <a:blip r:embed="rId2"/>
          <a:srcRect/>
          <a:stretch>
            <a:fillRect/>
          </a:stretch>
        </p:blipFill>
        <p:spPr>
          <a:xfrm>
            <a:off x="-228600" y="2209800"/>
            <a:ext cx="5832475" cy="4648200"/>
          </a:xfrm>
          <a:noFill/>
        </p:spPr>
      </p:pic>
      <p:sp>
        <p:nvSpPr>
          <p:cNvPr id="52228" name="Line 6"/>
          <p:cNvSpPr>
            <a:spLocks noChangeShapeType="1"/>
          </p:cNvSpPr>
          <p:nvPr/>
        </p:nvSpPr>
        <p:spPr bwMode="auto">
          <a:xfrm flipV="1">
            <a:off x="4114800" y="3352800"/>
            <a:ext cx="2057400" cy="0"/>
          </a:xfrm>
          <a:prstGeom prst="line">
            <a:avLst/>
          </a:prstGeom>
          <a:noFill/>
          <a:ln w="133350">
            <a:solidFill>
              <a:srgbClr val="FF9900"/>
            </a:solidFill>
            <a:round/>
            <a:headEnd/>
            <a:tailEnd type="stealth" w="med" len="med"/>
          </a:ln>
        </p:spPr>
        <p:txBody>
          <a:bodyPr wrap="none" anchor="ctr"/>
          <a:lstStyle/>
          <a:p>
            <a:endParaRPr lang="fa-IR">
              <a:solidFill>
                <a:schemeClr val="tx1">
                  <a:lumMod val="75000"/>
                  <a:lumOff val="25000"/>
                </a:schemeClr>
              </a:solidFill>
            </a:endParaRPr>
          </a:p>
        </p:txBody>
      </p:sp>
      <p:sp>
        <p:nvSpPr>
          <p:cNvPr id="52229" name="Line 7"/>
          <p:cNvSpPr>
            <a:spLocks noChangeShapeType="1"/>
          </p:cNvSpPr>
          <p:nvPr/>
        </p:nvSpPr>
        <p:spPr bwMode="auto">
          <a:xfrm flipV="1">
            <a:off x="4038600" y="5334000"/>
            <a:ext cx="2133600" cy="0"/>
          </a:xfrm>
          <a:prstGeom prst="line">
            <a:avLst/>
          </a:prstGeom>
          <a:noFill/>
          <a:ln w="133350">
            <a:solidFill>
              <a:srgbClr val="FF9900"/>
            </a:solidFill>
            <a:round/>
            <a:headEnd/>
            <a:tailEnd type="triangle" w="med" len="med"/>
          </a:ln>
        </p:spPr>
        <p:txBody>
          <a:bodyPr wrap="none" anchor="ctr"/>
          <a:lstStyle/>
          <a:p>
            <a:endParaRPr lang="fa-IR">
              <a:solidFill>
                <a:schemeClr val="tx1">
                  <a:lumMod val="75000"/>
                  <a:lumOff val="25000"/>
                </a:schemeClr>
              </a:solidFill>
            </a:endParaRPr>
          </a:p>
        </p:txBody>
      </p:sp>
      <p:sp>
        <p:nvSpPr>
          <p:cNvPr id="52230" name="Text Box 8"/>
          <p:cNvSpPr txBox="1">
            <a:spLocks noChangeArrowheads="1"/>
          </p:cNvSpPr>
          <p:nvPr/>
        </p:nvSpPr>
        <p:spPr bwMode="auto">
          <a:xfrm>
            <a:off x="6096000" y="2786058"/>
            <a:ext cx="3048000" cy="823913"/>
          </a:xfrm>
          <a:prstGeom prst="rect">
            <a:avLst/>
          </a:prstGeom>
          <a:noFill/>
          <a:ln w="9525" algn="ctr">
            <a:noFill/>
            <a:miter lim="800000"/>
            <a:headEnd/>
            <a:tailEnd/>
          </a:ln>
        </p:spPr>
        <p:txBody>
          <a:bodyPr>
            <a:spAutoFit/>
          </a:bodyPr>
          <a:lstStyle/>
          <a:p>
            <a:pPr algn="l">
              <a:spcBef>
                <a:spcPct val="50000"/>
              </a:spcBef>
            </a:pPr>
            <a:r>
              <a:rPr lang="en-US" sz="4800">
                <a:solidFill>
                  <a:schemeClr val="tx1">
                    <a:lumMod val="75000"/>
                    <a:lumOff val="25000"/>
                  </a:schemeClr>
                </a:solidFill>
              </a:rPr>
              <a:t>LDL   13%</a:t>
            </a:r>
          </a:p>
        </p:txBody>
      </p:sp>
      <p:sp>
        <p:nvSpPr>
          <p:cNvPr id="52231" name="Text Box 9"/>
          <p:cNvSpPr txBox="1">
            <a:spLocks noChangeArrowheads="1"/>
          </p:cNvSpPr>
          <p:nvPr/>
        </p:nvSpPr>
        <p:spPr bwMode="auto">
          <a:xfrm>
            <a:off x="6248400" y="4876800"/>
            <a:ext cx="2590800" cy="823913"/>
          </a:xfrm>
          <a:prstGeom prst="rect">
            <a:avLst/>
          </a:prstGeom>
          <a:noFill/>
          <a:ln w="9525" algn="ctr">
            <a:noFill/>
            <a:miter lim="800000"/>
            <a:headEnd/>
            <a:tailEnd/>
          </a:ln>
        </p:spPr>
        <p:txBody>
          <a:bodyPr>
            <a:spAutoFit/>
          </a:bodyPr>
          <a:lstStyle/>
          <a:p>
            <a:pPr>
              <a:spcBef>
                <a:spcPct val="50000"/>
              </a:spcBef>
            </a:pPr>
            <a:r>
              <a:rPr lang="en-US" sz="4800" dirty="0">
                <a:solidFill>
                  <a:schemeClr val="tx1">
                    <a:lumMod val="75000"/>
                    <a:lumOff val="25000"/>
                  </a:schemeClr>
                </a:solidFill>
              </a:rPr>
              <a:t>TG   9%</a:t>
            </a:r>
          </a:p>
        </p:txBody>
      </p:sp>
      <p:sp>
        <p:nvSpPr>
          <p:cNvPr id="52232" name="Line 10"/>
          <p:cNvSpPr>
            <a:spLocks noChangeShapeType="1"/>
          </p:cNvSpPr>
          <p:nvPr/>
        </p:nvSpPr>
        <p:spPr bwMode="auto">
          <a:xfrm>
            <a:off x="7529185" y="2847971"/>
            <a:ext cx="0" cy="762000"/>
          </a:xfrm>
          <a:prstGeom prst="line">
            <a:avLst/>
          </a:prstGeom>
          <a:noFill/>
          <a:ln w="101600">
            <a:solidFill>
              <a:schemeClr val="tx1"/>
            </a:solidFill>
            <a:round/>
            <a:headEnd/>
            <a:tailEnd type="triangle" w="med" len="med"/>
          </a:ln>
        </p:spPr>
        <p:txBody>
          <a:bodyPr wrap="none" anchor="ctr"/>
          <a:lstStyle/>
          <a:p>
            <a:endParaRPr lang="fa-IR">
              <a:solidFill>
                <a:schemeClr val="tx1">
                  <a:lumMod val="75000"/>
                  <a:lumOff val="25000"/>
                </a:schemeClr>
              </a:solidFill>
            </a:endParaRPr>
          </a:p>
        </p:txBody>
      </p:sp>
      <p:sp>
        <p:nvSpPr>
          <p:cNvPr id="52233" name="Line 11"/>
          <p:cNvSpPr>
            <a:spLocks noChangeShapeType="1"/>
          </p:cNvSpPr>
          <p:nvPr/>
        </p:nvSpPr>
        <p:spPr bwMode="auto">
          <a:xfrm>
            <a:off x="7358082" y="5020848"/>
            <a:ext cx="0" cy="762000"/>
          </a:xfrm>
          <a:prstGeom prst="line">
            <a:avLst/>
          </a:prstGeom>
          <a:noFill/>
          <a:ln w="101600">
            <a:solidFill>
              <a:schemeClr val="tx1"/>
            </a:solidFill>
            <a:round/>
            <a:headEnd/>
            <a:tailEnd type="triangle" w="med" len="med"/>
          </a:ln>
        </p:spPr>
        <p:txBody>
          <a:bodyPr wrap="none" anchor="ctr"/>
          <a:lstStyle/>
          <a:p>
            <a:endParaRPr lang="fa-IR">
              <a:solidFill>
                <a:schemeClr val="tx1">
                  <a:lumMod val="75000"/>
                  <a:lumOff val="25000"/>
                </a:schemeClr>
              </a:solidFill>
            </a:endParaRPr>
          </a:p>
        </p:txBody>
      </p:sp>
    </p:spTree>
    <p:extLst>
      <p:ext uri="{BB962C8B-B14F-4D97-AF65-F5344CB8AC3E}">
        <p14:creationId xmlns:p14="http://schemas.microsoft.com/office/powerpoint/2010/main" val="519710810"/>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1">
            <a:spLocks noChangeArrowheads="1"/>
          </p:cNvSpPr>
          <p:nvPr/>
        </p:nvSpPr>
        <p:spPr bwMode="auto">
          <a:xfrm>
            <a:off x="4267200" y="533400"/>
            <a:ext cx="4876800" cy="914400"/>
          </a:xfrm>
          <a:prstGeom prst="rect">
            <a:avLst/>
          </a:prstGeom>
          <a:noFill/>
          <a:ln w="9525">
            <a:noFill/>
            <a:miter lim="800000"/>
            <a:headEnd/>
            <a:tailEnd/>
          </a:ln>
        </p:spPr>
        <p:txBody>
          <a:bodyPr>
            <a:spAutoFit/>
          </a:bodyPr>
          <a:lstStyle/>
          <a:p>
            <a:pPr algn="r" rtl="1">
              <a:spcBef>
                <a:spcPct val="50000"/>
              </a:spcBef>
            </a:pPr>
            <a:r>
              <a:rPr lang="fa-IR" sz="5400" dirty="0" smtClean="0">
                <a:solidFill>
                  <a:srgbClr val="943D34"/>
                </a:solidFill>
                <a:cs typeface="B Titr" panose="00000700000000000000" pitchFamily="2" charset="-78"/>
              </a:rPr>
              <a:t>فعالیت </a:t>
            </a:r>
            <a:r>
              <a:rPr lang="fa-IR" sz="5400" dirty="0">
                <a:solidFill>
                  <a:srgbClr val="943D34"/>
                </a:solidFill>
                <a:cs typeface="B Titr" panose="00000700000000000000" pitchFamily="2" charset="-78"/>
              </a:rPr>
              <a:t>فیزیکی</a:t>
            </a:r>
            <a:endParaRPr lang="en-US" sz="5400" dirty="0">
              <a:solidFill>
                <a:srgbClr val="943D34"/>
              </a:solidFill>
              <a:cs typeface="B Titr" panose="00000700000000000000" pitchFamily="2" charset="-78"/>
            </a:endParaRPr>
          </a:p>
        </p:txBody>
      </p:sp>
      <p:sp>
        <p:nvSpPr>
          <p:cNvPr id="53251" name="Line 4"/>
          <p:cNvSpPr>
            <a:spLocks noChangeShapeType="1"/>
          </p:cNvSpPr>
          <p:nvPr/>
        </p:nvSpPr>
        <p:spPr bwMode="auto">
          <a:xfrm flipH="1">
            <a:off x="2286000" y="1066800"/>
            <a:ext cx="2438400" cy="914400"/>
          </a:xfrm>
          <a:prstGeom prst="line">
            <a:avLst/>
          </a:prstGeom>
          <a:noFill/>
          <a:ln w="50800">
            <a:solidFill>
              <a:srgbClr val="FC8A7E"/>
            </a:solidFill>
            <a:round/>
            <a:headEnd type="oval" w="lg" len="lg"/>
            <a:tailEnd type="triangle" w="med" len="med"/>
          </a:ln>
        </p:spPr>
        <p:txBody>
          <a:bodyPr/>
          <a:lstStyle/>
          <a:p>
            <a:endParaRPr lang="fa-IR"/>
          </a:p>
        </p:txBody>
      </p:sp>
      <p:sp>
        <p:nvSpPr>
          <p:cNvPr id="53252" name="Line 5"/>
          <p:cNvSpPr>
            <a:spLocks noChangeShapeType="1"/>
          </p:cNvSpPr>
          <p:nvPr/>
        </p:nvSpPr>
        <p:spPr bwMode="auto">
          <a:xfrm flipH="1">
            <a:off x="2057400" y="1143000"/>
            <a:ext cx="2667000" cy="1905000"/>
          </a:xfrm>
          <a:prstGeom prst="line">
            <a:avLst/>
          </a:prstGeom>
          <a:noFill/>
          <a:ln w="50800">
            <a:solidFill>
              <a:srgbClr val="FC8A7E"/>
            </a:solidFill>
            <a:round/>
            <a:headEnd/>
            <a:tailEnd type="triangle" w="med" len="med"/>
          </a:ln>
        </p:spPr>
        <p:txBody>
          <a:bodyPr/>
          <a:lstStyle/>
          <a:p>
            <a:endParaRPr lang="fa-IR"/>
          </a:p>
        </p:txBody>
      </p:sp>
      <p:sp>
        <p:nvSpPr>
          <p:cNvPr id="53253" name="Line 6"/>
          <p:cNvSpPr>
            <a:spLocks noChangeShapeType="1"/>
          </p:cNvSpPr>
          <p:nvPr/>
        </p:nvSpPr>
        <p:spPr bwMode="auto">
          <a:xfrm flipH="1" flipV="1">
            <a:off x="2362200" y="762000"/>
            <a:ext cx="2362200" cy="228600"/>
          </a:xfrm>
          <a:prstGeom prst="line">
            <a:avLst/>
          </a:prstGeom>
          <a:noFill/>
          <a:ln w="50800">
            <a:solidFill>
              <a:srgbClr val="FC8A7E"/>
            </a:solidFill>
            <a:round/>
            <a:headEnd/>
            <a:tailEnd type="triangle" w="med" len="med"/>
          </a:ln>
        </p:spPr>
        <p:txBody>
          <a:bodyPr/>
          <a:lstStyle/>
          <a:p>
            <a:endParaRPr lang="fa-IR"/>
          </a:p>
        </p:txBody>
      </p:sp>
      <p:sp>
        <p:nvSpPr>
          <p:cNvPr id="53254" name="Text Box 7"/>
          <p:cNvSpPr txBox="1">
            <a:spLocks noChangeArrowheads="1"/>
          </p:cNvSpPr>
          <p:nvPr/>
        </p:nvSpPr>
        <p:spPr bwMode="auto">
          <a:xfrm>
            <a:off x="152400" y="0"/>
            <a:ext cx="2209800" cy="1311275"/>
          </a:xfrm>
          <a:prstGeom prst="rect">
            <a:avLst/>
          </a:prstGeom>
          <a:noFill/>
          <a:ln w="9525">
            <a:noFill/>
            <a:miter lim="800000"/>
            <a:headEnd/>
            <a:tailEnd/>
          </a:ln>
        </p:spPr>
        <p:txBody>
          <a:bodyPr>
            <a:spAutoFit/>
          </a:bodyPr>
          <a:lstStyle/>
          <a:p>
            <a:pPr algn="l">
              <a:spcBef>
                <a:spcPct val="50000"/>
              </a:spcBef>
            </a:pPr>
            <a:r>
              <a:rPr lang="en-US" sz="8000">
                <a:solidFill>
                  <a:srgbClr val="990033"/>
                </a:solidFill>
              </a:rPr>
              <a:t>HDL</a:t>
            </a:r>
          </a:p>
        </p:txBody>
      </p:sp>
      <p:sp>
        <p:nvSpPr>
          <p:cNvPr id="53255" name="Text Box 8"/>
          <p:cNvSpPr txBox="1">
            <a:spLocks noChangeArrowheads="1"/>
          </p:cNvSpPr>
          <p:nvPr/>
        </p:nvSpPr>
        <p:spPr bwMode="auto">
          <a:xfrm>
            <a:off x="152400" y="1295400"/>
            <a:ext cx="2286000" cy="1311275"/>
          </a:xfrm>
          <a:prstGeom prst="rect">
            <a:avLst/>
          </a:prstGeom>
          <a:noFill/>
          <a:ln w="9525">
            <a:noFill/>
            <a:miter lim="800000"/>
            <a:headEnd/>
            <a:tailEnd/>
          </a:ln>
        </p:spPr>
        <p:txBody>
          <a:bodyPr>
            <a:spAutoFit/>
          </a:bodyPr>
          <a:lstStyle/>
          <a:p>
            <a:pPr algn="l">
              <a:spcBef>
                <a:spcPct val="50000"/>
              </a:spcBef>
            </a:pPr>
            <a:r>
              <a:rPr lang="en-US" sz="8000">
                <a:solidFill>
                  <a:srgbClr val="990033"/>
                </a:solidFill>
              </a:rPr>
              <a:t>LDL</a:t>
            </a:r>
          </a:p>
        </p:txBody>
      </p:sp>
      <p:sp>
        <p:nvSpPr>
          <p:cNvPr id="53256" name="Text Box 9"/>
          <p:cNvSpPr txBox="1">
            <a:spLocks noChangeArrowheads="1"/>
          </p:cNvSpPr>
          <p:nvPr/>
        </p:nvSpPr>
        <p:spPr bwMode="auto">
          <a:xfrm>
            <a:off x="152400" y="2438400"/>
            <a:ext cx="1905000" cy="1433513"/>
          </a:xfrm>
          <a:prstGeom prst="rect">
            <a:avLst/>
          </a:prstGeom>
          <a:noFill/>
          <a:ln w="9525">
            <a:noFill/>
            <a:miter lim="800000"/>
            <a:headEnd/>
            <a:tailEnd/>
          </a:ln>
        </p:spPr>
        <p:txBody>
          <a:bodyPr wrap="square">
            <a:spAutoFit/>
          </a:bodyPr>
          <a:lstStyle/>
          <a:p>
            <a:pPr algn="l">
              <a:spcBef>
                <a:spcPct val="50000"/>
              </a:spcBef>
            </a:pPr>
            <a:r>
              <a:rPr lang="en-US" sz="8800" dirty="0">
                <a:solidFill>
                  <a:srgbClr val="990033"/>
                </a:solidFill>
              </a:rPr>
              <a:t>TG</a:t>
            </a:r>
          </a:p>
        </p:txBody>
      </p:sp>
      <p:sp>
        <p:nvSpPr>
          <p:cNvPr id="53257" name="Line 10"/>
          <p:cNvSpPr>
            <a:spLocks noChangeShapeType="1"/>
          </p:cNvSpPr>
          <p:nvPr/>
        </p:nvSpPr>
        <p:spPr bwMode="auto">
          <a:xfrm>
            <a:off x="2133600" y="1600200"/>
            <a:ext cx="0" cy="838200"/>
          </a:xfrm>
          <a:prstGeom prst="line">
            <a:avLst/>
          </a:prstGeom>
          <a:noFill/>
          <a:ln w="63500">
            <a:solidFill>
              <a:srgbClr val="FFFF00"/>
            </a:solidFill>
            <a:round/>
            <a:headEnd/>
            <a:tailEnd type="triangle" w="med" len="med"/>
          </a:ln>
        </p:spPr>
        <p:txBody>
          <a:bodyPr/>
          <a:lstStyle/>
          <a:p>
            <a:endParaRPr lang="fa-IR"/>
          </a:p>
        </p:txBody>
      </p:sp>
      <p:sp>
        <p:nvSpPr>
          <p:cNvPr id="53258" name="Line 11"/>
          <p:cNvSpPr>
            <a:spLocks noChangeShapeType="1"/>
          </p:cNvSpPr>
          <p:nvPr/>
        </p:nvSpPr>
        <p:spPr bwMode="auto">
          <a:xfrm flipV="1">
            <a:off x="2286000" y="228600"/>
            <a:ext cx="0" cy="838200"/>
          </a:xfrm>
          <a:prstGeom prst="line">
            <a:avLst/>
          </a:prstGeom>
          <a:noFill/>
          <a:ln w="63500">
            <a:solidFill>
              <a:srgbClr val="FFFF00"/>
            </a:solidFill>
            <a:round/>
            <a:headEnd/>
            <a:tailEnd type="triangle" w="med" len="med"/>
          </a:ln>
        </p:spPr>
        <p:txBody>
          <a:bodyPr/>
          <a:lstStyle/>
          <a:p>
            <a:endParaRPr lang="fa-IR"/>
          </a:p>
        </p:txBody>
      </p:sp>
      <p:sp>
        <p:nvSpPr>
          <p:cNvPr id="53259" name="Line 13"/>
          <p:cNvSpPr>
            <a:spLocks noChangeShapeType="1"/>
          </p:cNvSpPr>
          <p:nvPr/>
        </p:nvSpPr>
        <p:spPr bwMode="auto">
          <a:xfrm>
            <a:off x="1905000" y="2819400"/>
            <a:ext cx="0" cy="838200"/>
          </a:xfrm>
          <a:prstGeom prst="line">
            <a:avLst/>
          </a:prstGeom>
          <a:noFill/>
          <a:ln w="63500">
            <a:solidFill>
              <a:srgbClr val="FFFF00"/>
            </a:solidFill>
            <a:round/>
            <a:headEnd/>
            <a:tailEnd type="triangle" w="med" len="med"/>
          </a:ln>
        </p:spPr>
        <p:txBody>
          <a:bodyPr/>
          <a:lstStyle/>
          <a:p>
            <a:endParaRPr lang="fa-IR"/>
          </a:p>
        </p:txBody>
      </p:sp>
      <p:pic>
        <p:nvPicPr>
          <p:cNvPr id="53260" name="Picture 14" descr="BLG00079"/>
          <p:cNvPicPr>
            <a:picLocks noChangeAspect="1" noChangeArrowheads="1"/>
          </p:cNvPicPr>
          <p:nvPr/>
        </p:nvPicPr>
        <p:blipFill>
          <a:blip r:embed="rId2"/>
          <a:srcRect/>
          <a:stretch>
            <a:fillRect/>
          </a:stretch>
        </p:blipFill>
        <p:spPr bwMode="auto">
          <a:xfrm>
            <a:off x="5334000" y="1752600"/>
            <a:ext cx="3344863" cy="4876800"/>
          </a:xfrm>
          <a:prstGeom prst="rect">
            <a:avLst/>
          </a:prstGeom>
          <a:noFill/>
          <a:ln w="9525">
            <a:noFill/>
            <a:miter lim="800000"/>
            <a:headEnd/>
            <a:tailEnd/>
          </a:ln>
        </p:spPr>
      </p:pic>
    </p:spTree>
    <p:extLst>
      <p:ext uri="{BB962C8B-B14F-4D97-AF65-F5344CB8AC3E}">
        <p14:creationId xmlns:p14="http://schemas.microsoft.com/office/powerpoint/2010/main" val="2089802220"/>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normAutofit fontScale="90000"/>
          </a:bodyPr>
          <a:lstStyle/>
          <a:p>
            <a:pPr algn="r" rtl="1"/>
            <a:r>
              <a:rPr lang="fa-IR" sz="6600" dirty="0" smtClean="0">
                <a:solidFill>
                  <a:schemeClr val="bg1"/>
                </a:solidFill>
              </a:rPr>
              <a:t>4- چربی های چند غیر اشباع</a:t>
            </a:r>
            <a:endParaRPr lang="en-US" sz="6600" dirty="0" smtClean="0">
              <a:solidFill>
                <a:schemeClr val="bg1"/>
              </a:solidFill>
            </a:endParaRPr>
          </a:p>
        </p:txBody>
      </p:sp>
      <p:sp>
        <p:nvSpPr>
          <p:cNvPr id="2" name="Content Placeholder 1"/>
          <p:cNvSpPr>
            <a:spLocks noGrp="1"/>
          </p:cNvSpPr>
          <p:nvPr>
            <p:ph sz="quarter" idx="2"/>
          </p:nvPr>
        </p:nvSpPr>
        <p:spPr>
          <a:xfrm>
            <a:off x="1845245" y="1777585"/>
            <a:ext cx="6763525" cy="712615"/>
          </a:xfrm>
        </p:spPr>
        <p:txBody>
          <a:bodyPr/>
          <a:lstStyle/>
          <a:p>
            <a:pPr algn="just">
              <a:lnSpc>
                <a:spcPct val="150000"/>
              </a:lnSpc>
              <a:buFont typeface="Wingdings" panose="05000000000000000000" pitchFamily="2" charset="2"/>
              <a:buChar char="Ø"/>
            </a:pPr>
            <a:r>
              <a:rPr lang="fa-IR" b="1" dirty="0">
                <a:solidFill>
                  <a:schemeClr val="tx1">
                    <a:lumMod val="75000"/>
                    <a:lumOff val="25000"/>
                  </a:schemeClr>
                </a:solidFill>
                <a:cs typeface="B Nazanin" panose="00000400000000000000" pitchFamily="2" charset="-78"/>
              </a:rPr>
              <a:t>کدو سبز، شوید، سیر </a:t>
            </a:r>
            <a:endParaRPr lang="fa-IR" b="1" dirty="0" smtClean="0">
              <a:solidFill>
                <a:schemeClr val="tx1">
                  <a:lumMod val="75000"/>
                  <a:lumOff val="25000"/>
                </a:schemeClr>
              </a:solidFill>
              <a:cs typeface="B Nazanin" panose="00000400000000000000" pitchFamily="2" charset="-78"/>
            </a:endParaRPr>
          </a:p>
          <a:p>
            <a:pPr algn="just">
              <a:lnSpc>
                <a:spcPct val="150000"/>
              </a:lnSpc>
              <a:buFont typeface="Wingdings" panose="05000000000000000000" pitchFamily="2" charset="2"/>
              <a:buChar char="Ø"/>
            </a:pPr>
            <a:r>
              <a:rPr lang="fa-IR" b="1" dirty="0" smtClean="0">
                <a:solidFill>
                  <a:schemeClr val="tx1">
                    <a:lumMod val="75000"/>
                    <a:lumOff val="25000"/>
                  </a:schemeClr>
                </a:solidFill>
                <a:cs typeface="B Nazanin" panose="00000400000000000000" pitchFamily="2" charset="-78"/>
              </a:rPr>
              <a:t>سبزیجات </a:t>
            </a:r>
            <a:r>
              <a:rPr lang="fa-IR" b="1" dirty="0">
                <a:solidFill>
                  <a:schemeClr val="tx1">
                    <a:lumMod val="75000"/>
                    <a:lumOff val="25000"/>
                  </a:schemeClr>
                </a:solidFill>
                <a:cs typeface="B Nazanin" panose="00000400000000000000" pitchFamily="2" charset="-78"/>
              </a:rPr>
              <a:t>قرمز مانند پیاز قرمز، کلم قرمز</a:t>
            </a:r>
          </a:p>
          <a:p>
            <a:pPr algn="just">
              <a:lnSpc>
                <a:spcPct val="150000"/>
              </a:lnSpc>
              <a:buFont typeface="Wingdings" panose="05000000000000000000" pitchFamily="2" charset="2"/>
              <a:buChar char="Ø"/>
            </a:pPr>
            <a:r>
              <a:rPr lang="fa-IR" b="1" dirty="0">
                <a:solidFill>
                  <a:schemeClr val="tx1">
                    <a:lumMod val="75000"/>
                    <a:lumOff val="25000"/>
                  </a:schemeClr>
                </a:solidFill>
                <a:cs typeface="B Nazanin" panose="00000400000000000000" pitchFamily="2" charset="-78"/>
              </a:rPr>
              <a:t>برای کاهش تری گلیسیرید: کربوهیدرات باید کاهش یابد</a:t>
            </a:r>
          </a:p>
          <a:p>
            <a:pPr algn="just">
              <a:lnSpc>
                <a:spcPct val="150000"/>
              </a:lnSpc>
              <a:buFont typeface="Wingdings" panose="05000000000000000000" pitchFamily="2" charset="2"/>
              <a:buChar char="Ø"/>
            </a:pPr>
            <a:r>
              <a:rPr lang="fa-IR" b="1" dirty="0">
                <a:solidFill>
                  <a:schemeClr val="tx1">
                    <a:lumMod val="75000"/>
                    <a:lumOff val="25000"/>
                  </a:schemeClr>
                </a:solidFill>
                <a:cs typeface="B Nazanin" panose="00000400000000000000" pitchFamily="2" charset="-78"/>
              </a:rPr>
              <a:t>توصیه به مصرف امگا3 در صورتی که فرد آسپرین مصرف نمی کند</a:t>
            </a:r>
            <a:endParaRPr lang="en-US" b="1" dirty="0">
              <a:solidFill>
                <a:schemeClr val="tx1">
                  <a:lumMod val="75000"/>
                  <a:lumOff val="25000"/>
                </a:schemeClr>
              </a:solidFill>
              <a:cs typeface="B Nazanin" panose="00000400000000000000" pitchFamily="2" charset="-78"/>
            </a:endParaRPr>
          </a:p>
          <a:p>
            <a:endParaRPr lang="en-US" dirty="0"/>
          </a:p>
        </p:txBody>
      </p:sp>
      <p:sp>
        <p:nvSpPr>
          <p:cNvPr id="8" name="Content Placeholder 1"/>
          <p:cNvSpPr>
            <a:spLocks noGrp="1"/>
          </p:cNvSpPr>
          <p:nvPr>
            <p:ph sz="quarter" idx="2"/>
          </p:nvPr>
        </p:nvSpPr>
        <p:spPr>
          <a:xfrm>
            <a:off x="1306355" y="512228"/>
            <a:ext cx="6763525" cy="712615"/>
          </a:xfrm>
        </p:spPr>
        <p:txBody>
          <a:bodyPr/>
          <a:lstStyle/>
          <a:p>
            <a:r>
              <a:rPr lang="fa-IR" b="1" dirty="0">
                <a:solidFill>
                  <a:schemeClr val="tx1">
                    <a:lumMod val="75000"/>
                    <a:lumOff val="25000"/>
                  </a:schemeClr>
                </a:solidFill>
                <a:cs typeface="B Nazanin" panose="00000400000000000000" pitchFamily="2" charset="-78"/>
              </a:rPr>
              <a:t>مواد غذایی مفید برای کاهش چربی خون</a:t>
            </a:r>
            <a:endParaRPr lang="en-US" b="1" dirty="0">
              <a:solidFill>
                <a:schemeClr val="tx1">
                  <a:lumMod val="75000"/>
                  <a:lumOff val="25000"/>
                </a:schemeClr>
              </a:solidFill>
              <a:cs typeface="B Nazanin" panose="00000400000000000000" pitchFamily="2" charset="-78"/>
            </a:endParaRPr>
          </a:p>
          <a:p>
            <a:endParaRPr lang="en-US" dirty="0"/>
          </a:p>
        </p:txBody>
      </p:sp>
    </p:spTree>
    <p:extLst>
      <p:ext uri="{BB962C8B-B14F-4D97-AF65-F5344CB8AC3E}">
        <p14:creationId xmlns:p14="http://schemas.microsoft.com/office/powerpoint/2010/main" val="1394332572"/>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9"/>
          <p:cNvSpPr>
            <a:spLocks noChangeArrowheads="1"/>
          </p:cNvSpPr>
          <p:nvPr/>
        </p:nvSpPr>
        <p:spPr bwMode="auto">
          <a:xfrm>
            <a:off x="1143001" y="8440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ar-SA">
              <a:solidFill>
                <a:srgbClr val="000000"/>
              </a:solidFill>
            </a:endParaRPr>
          </a:p>
        </p:txBody>
      </p:sp>
      <p:sp>
        <p:nvSpPr>
          <p:cNvPr id="4" name="Slide Number Placeholder 3"/>
          <p:cNvSpPr>
            <a:spLocks noGrp="1"/>
          </p:cNvSpPr>
          <p:nvPr>
            <p:ph type="sldNum" sz="quarter" idx="4294967295"/>
          </p:nvPr>
        </p:nvSpPr>
        <p:spPr/>
        <p:txBody>
          <a:bodyPr/>
          <a:lstStyle/>
          <a:p>
            <a:pPr>
              <a:defRPr/>
            </a:pPr>
            <a:fld id="{4806A995-7345-4748-B1D1-B4556EEE014E}" type="slidenum">
              <a:rPr lang="fa-IR" smtClean="0"/>
              <a:pPr>
                <a:defRPr/>
              </a:pPr>
              <a:t>96</a:t>
            </a:fld>
            <a:endParaRPr lang="fa-IR"/>
          </a:p>
        </p:txBody>
      </p:sp>
      <p:pic>
        <p:nvPicPr>
          <p:cNvPr id="14338" name="Picture 3" descr="C:\Documents and Settings\Administrator\Desktop\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43999" cy="513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836409" y="2102192"/>
            <a:ext cx="7118872"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rtl="1">
              <a:lnSpc>
                <a:spcPct val="150000"/>
              </a:lnSpc>
            </a:pPr>
            <a:r>
              <a:rPr lang="fa-IR" sz="1200" dirty="0">
                <a:latin typeface="Impact" panose="020B0806030902050204" pitchFamily="34" charset="0"/>
                <a:cs typeface="B Titr" panose="00000700000000000000" pitchFamily="2" charset="-78"/>
              </a:rPr>
              <a:t>امام جواد (علیه السلام) </a:t>
            </a:r>
            <a:endParaRPr lang="en-US" sz="1200" dirty="0">
              <a:latin typeface="Impact" panose="020B0806030902050204" pitchFamily="34" charset="0"/>
              <a:cs typeface="B Titr" panose="00000700000000000000" pitchFamily="2" charset="-78"/>
            </a:endParaRPr>
          </a:p>
          <a:p>
            <a:pPr algn="r" rtl="1">
              <a:lnSpc>
                <a:spcPct val="150000"/>
              </a:lnSpc>
            </a:pPr>
            <a:r>
              <a:rPr lang="fa-IR" sz="2400" dirty="0">
                <a:cs typeface="B Zar" panose="00000400000000000000" pitchFamily="2" charset="-78"/>
              </a:rPr>
              <a:t>مَنِ اسْتَغْنی بِاللهِ إفْتَقَرَ النّاسُ إلَیْهِ، وَ مَنِ اتَّقَی اللهَ أحَبَّهُ النّاسُ وَ إنْ كَرِهُوا. </a:t>
            </a:r>
            <a:br>
              <a:rPr lang="fa-IR" sz="2400" dirty="0">
                <a:cs typeface="B Zar" panose="00000400000000000000" pitchFamily="2" charset="-78"/>
              </a:rPr>
            </a:br>
            <a:r>
              <a:rPr lang="fa-IR" sz="2400" dirty="0">
                <a:cs typeface="B Zar" panose="00000400000000000000" pitchFamily="2" charset="-78"/>
              </a:rPr>
              <a:t>هر كه خود را به وسیله خداوند بی نیاز بداند مردم محتاج او خواهند شد و هر كه تقوای الهی را پیشه خود كند خواه ناخواه، مورد محبّت مردم قرار می گیرد گرچه مردم خودشان اهل تقوا نباشند</a:t>
            </a:r>
            <a:endParaRPr lang="en-US" sz="2400" dirty="0">
              <a:cs typeface="B Zar" panose="00000400000000000000" pitchFamily="2" charset="-78"/>
            </a:endParaRPr>
          </a:p>
        </p:txBody>
      </p:sp>
    </p:spTree>
    <p:extLst>
      <p:ext uri="{BB962C8B-B14F-4D97-AF65-F5344CB8AC3E}">
        <p14:creationId xmlns:p14="http://schemas.microsoft.com/office/powerpoint/2010/main" val="179820308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b6bf2ecd02b73aacac6f8983a2ddc6c25813aa4"/>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3.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5.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7.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9.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ind_4275_slide">
  <a:themeElements>
    <a:clrScheme name="Office Theme 2">
      <a:dk1>
        <a:srgbClr val="000000"/>
      </a:dk1>
      <a:lt1>
        <a:srgbClr val="CCCC99"/>
      </a:lt1>
      <a:dk2>
        <a:srgbClr val="000000"/>
      </a:dk2>
      <a:lt2>
        <a:srgbClr val="666666"/>
      </a:lt2>
      <a:accent1>
        <a:srgbClr val="4F660A"/>
      </a:accent1>
      <a:accent2>
        <a:srgbClr val="594B12"/>
      </a:accent2>
      <a:accent3>
        <a:srgbClr val="E2E2CA"/>
      </a:accent3>
      <a:accent4>
        <a:srgbClr val="000000"/>
      </a:accent4>
      <a:accent5>
        <a:srgbClr val="B2B8AA"/>
      </a:accent5>
      <a:accent6>
        <a:srgbClr val="50430F"/>
      </a:accent6>
      <a:hlink>
        <a:srgbClr val="145366"/>
      </a:hlink>
      <a:folHlink>
        <a:srgbClr val="66660A"/>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Office Theme 1">
        <a:dk1>
          <a:srgbClr val="000000"/>
        </a:dk1>
        <a:lt1>
          <a:srgbClr val="CCCC99"/>
        </a:lt1>
        <a:dk2>
          <a:srgbClr val="000000"/>
        </a:dk2>
        <a:lt2>
          <a:srgbClr val="666666"/>
        </a:lt2>
        <a:accent1>
          <a:srgbClr val="8C8C00"/>
        </a:accent1>
        <a:accent2>
          <a:srgbClr val="707039"/>
        </a:accent2>
        <a:accent3>
          <a:srgbClr val="E2E2CA"/>
        </a:accent3>
        <a:accent4>
          <a:srgbClr val="000000"/>
        </a:accent4>
        <a:accent5>
          <a:srgbClr val="C5C5AA"/>
        </a:accent5>
        <a:accent6>
          <a:srgbClr val="656533"/>
        </a:accent6>
        <a:hlink>
          <a:srgbClr val="515100"/>
        </a:hlink>
        <a:folHlink>
          <a:srgbClr val="3333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CCCC99"/>
        </a:lt1>
        <a:dk2>
          <a:srgbClr val="000000"/>
        </a:dk2>
        <a:lt2>
          <a:srgbClr val="666666"/>
        </a:lt2>
        <a:accent1>
          <a:srgbClr val="4F660A"/>
        </a:accent1>
        <a:accent2>
          <a:srgbClr val="594B12"/>
        </a:accent2>
        <a:accent3>
          <a:srgbClr val="E2E2CA"/>
        </a:accent3>
        <a:accent4>
          <a:srgbClr val="000000"/>
        </a:accent4>
        <a:accent5>
          <a:srgbClr val="B2B8AA"/>
        </a:accent5>
        <a:accent6>
          <a:srgbClr val="50430F"/>
        </a:accent6>
        <a:hlink>
          <a:srgbClr val="145366"/>
        </a:hlink>
        <a:folHlink>
          <a:srgbClr val="66660A"/>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CCCC99"/>
        </a:lt1>
        <a:dk2>
          <a:srgbClr val="000000"/>
        </a:dk2>
        <a:lt2>
          <a:srgbClr val="666666"/>
        </a:lt2>
        <a:accent1>
          <a:srgbClr val="664B1F"/>
        </a:accent1>
        <a:accent2>
          <a:srgbClr val="494080"/>
        </a:accent2>
        <a:accent3>
          <a:srgbClr val="E2E2CA"/>
        </a:accent3>
        <a:accent4>
          <a:srgbClr val="000000"/>
        </a:accent4>
        <a:accent5>
          <a:srgbClr val="B8B1AB"/>
        </a:accent5>
        <a:accent6>
          <a:srgbClr val="413973"/>
        </a:accent6>
        <a:hlink>
          <a:srgbClr val="595918"/>
        </a:hlink>
        <a:folHlink>
          <a:srgbClr val="66294E"/>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CCCC99"/>
        </a:lt1>
        <a:dk2>
          <a:srgbClr val="000000"/>
        </a:dk2>
        <a:lt2>
          <a:srgbClr val="666666"/>
        </a:lt2>
        <a:accent1>
          <a:srgbClr val="595918"/>
        </a:accent1>
        <a:accent2>
          <a:srgbClr val="1F5566"/>
        </a:accent2>
        <a:accent3>
          <a:srgbClr val="E2E2CA"/>
        </a:accent3>
        <a:accent4>
          <a:srgbClr val="000000"/>
        </a:accent4>
        <a:accent5>
          <a:srgbClr val="B5B5AB"/>
        </a:accent5>
        <a:accent6>
          <a:srgbClr val="1B4C5C"/>
        </a:accent6>
        <a:hlink>
          <a:srgbClr val="663A1F"/>
        </a:hlink>
        <a:folHlink>
          <a:srgbClr val="5633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8C8C00"/>
        </a:accent1>
        <a:accent2>
          <a:srgbClr val="707039"/>
        </a:accent2>
        <a:accent3>
          <a:srgbClr val="FFFFFF"/>
        </a:accent3>
        <a:accent4>
          <a:srgbClr val="000000"/>
        </a:accent4>
        <a:accent5>
          <a:srgbClr val="C5C5AA"/>
        </a:accent5>
        <a:accent6>
          <a:srgbClr val="656533"/>
        </a:accent6>
        <a:hlink>
          <a:srgbClr val="515100"/>
        </a:hlink>
        <a:folHlink>
          <a:srgbClr val="33330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4F660A"/>
        </a:accent1>
        <a:accent2>
          <a:srgbClr val="594B12"/>
        </a:accent2>
        <a:accent3>
          <a:srgbClr val="FFFFFF"/>
        </a:accent3>
        <a:accent4>
          <a:srgbClr val="000000"/>
        </a:accent4>
        <a:accent5>
          <a:srgbClr val="B2B8AA"/>
        </a:accent5>
        <a:accent6>
          <a:srgbClr val="50430F"/>
        </a:accent6>
        <a:hlink>
          <a:srgbClr val="145366"/>
        </a:hlink>
        <a:folHlink>
          <a:srgbClr val="66660A"/>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664B1F"/>
        </a:accent1>
        <a:accent2>
          <a:srgbClr val="494080"/>
        </a:accent2>
        <a:accent3>
          <a:srgbClr val="FFFFFF"/>
        </a:accent3>
        <a:accent4>
          <a:srgbClr val="000000"/>
        </a:accent4>
        <a:accent5>
          <a:srgbClr val="B8B1AB"/>
        </a:accent5>
        <a:accent6>
          <a:srgbClr val="413973"/>
        </a:accent6>
        <a:hlink>
          <a:srgbClr val="595918"/>
        </a:hlink>
        <a:folHlink>
          <a:srgbClr val="66294E"/>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595918"/>
        </a:accent1>
        <a:accent2>
          <a:srgbClr val="1F5566"/>
        </a:accent2>
        <a:accent3>
          <a:srgbClr val="FFFFFF"/>
        </a:accent3>
        <a:accent4>
          <a:srgbClr val="000000"/>
        </a:accent4>
        <a:accent5>
          <a:srgbClr val="B5B5AB"/>
        </a:accent5>
        <a:accent6>
          <a:srgbClr val="1B4C5C"/>
        </a:accent6>
        <a:hlink>
          <a:srgbClr val="663A1F"/>
        </a:hlink>
        <a:folHlink>
          <a:srgbClr val="56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CCCC99"/>
      </a:lt1>
      <a:dk2>
        <a:srgbClr val="000000"/>
      </a:dk2>
      <a:lt2>
        <a:srgbClr val="666666"/>
      </a:lt2>
      <a:accent1>
        <a:srgbClr val="4F660A"/>
      </a:accent1>
      <a:accent2>
        <a:srgbClr val="594B12"/>
      </a:accent2>
      <a:accent3>
        <a:srgbClr val="E2E2CA"/>
      </a:accent3>
      <a:accent4>
        <a:srgbClr val="000000"/>
      </a:accent4>
      <a:accent5>
        <a:srgbClr val="B2B8AA"/>
      </a:accent5>
      <a:accent6>
        <a:srgbClr val="50430F"/>
      </a:accent6>
      <a:hlink>
        <a:srgbClr val="145366"/>
      </a:hlink>
      <a:folHlink>
        <a:srgbClr val="66660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Default Design 1">
        <a:dk1>
          <a:srgbClr val="000000"/>
        </a:dk1>
        <a:lt1>
          <a:srgbClr val="CCCC99"/>
        </a:lt1>
        <a:dk2>
          <a:srgbClr val="000000"/>
        </a:dk2>
        <a:lt2>
          <a:srgbClr val="666666"/>
        </a:lt2>
        <a:accent1>
          <a:srgbClr val="8C8C00"/>
        </a:accent1>
        <a:accent2>
          <a:srgbClr val="707039"/>
        </a:accent2>
        <a:accent3>
          <a:srgbClr val="E2E2CA"/>
        </a:accent3>
        <a:accent4>
          <a:srgbClr val="000000"/>
        </a:accent4>
        <a:accent5>
          <a:srgbClr val="C5C5AA"/>
        </a:accent5>
        <a:accent6>
          <a:srgbClr val="656533"/>
        </a:accent6>
        <a:hlink>
          <a:srgbClr val="515100"/>
        </a:hlink>
        <a:folHlink>
          <a:srgbClr val="3333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CCCC99"/>
        </a:lt1>
        <a:dk2>
          <a:srgbClr val="000000"/>
        </a:dk2>
        <a:lt2>
          <a:srgbClr val="666666"/>
        </a:lt2>
        <a:accent1>
          <a:srgbClr val="4F660A"/>
        </a:accent1>
        <a:accent2>
          <a:srgbClr val="594B12"/>
        </a:accent2>
        <a:accent3>
          <a:srgbClr val="E2E2CA"/>
        </a:accent3>
        <a:accent4>
          <a:srgbClr val="000000"/>
        </a:accent4>
        <a:accent5>
          <a:srgbClr val="B2B8AA"/>
        </a:accent5>
        <a:accent6>
          <a:srgbClr val="50430F"/>
        </a:accent6>
        <a:hlink>
          <a:srgbClr val="145366"/>
        </a:hlink>
        <a:folHlink>
          <a:srgbClr val="66660A"/>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CCCC99"/>
        </a:lt1>
        <a:dk2>
          <a:srgbClr val="000000"/>
        </a:dk2>
        <a:lt2>
          <a:srgbClr val="666666"/>
        </a:lt2>
        <a:accent1>
          <a:srgbClr val="664B1F"/>
        </a:accent1>
        <a:accent2>
          <a:srgbClr val="494080"/>
        </a:accent2>
        <a:accent3>
          <a:srgbClr val="E2E2CA"/>
        </a:accent3>
        <a:accent4>
          <a:srgbClr val="000000"/>
        </a:accent4>
        <a:accent5>
          <a:srgbClr val="B8B1AB"/>
        </a:accent5>
        <a:accent6>
          <a:srgbClr val="413973"/>
        </a:accent6>
        <a:hlink>
          <a:srgbClr val="595918"/>
        </a:hlink>
        <a:folHlink>
          <a:srgbClr val="66294E"/>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CCCC99"/>
        </a:lt1>
        <a:dk2>
          <a:srgbClr val="000000"/>
        </a:dk2>
        <a:lt2>
          <a:srgbClr val="666666"/>
        </a:lt2>
        <a:accent1>
          <a:srgbClr val="595918"/>
        </a:accent1>
        <a:accent2>
          <a:srgbClr val="1F5566"/>
        </a:accent2>
        <a:accent3>
          <a:srgbClr val="E2E2CA"/>
        </a:accent3>
        <a:accent4>
          <a:srgbClr val="000000"/>
        </a:accent4>
        <a:accent5>
          <a:srgbClr val="B5B5AB"/>
        </a:accent5>
        <a:accent6>
          <a:srgbClr val="1B4C5C"/>
        </a:accent6>
        <a:hlink>
          <a:srgbClr val="663A1F"/>
        </a:hlink>
        <a:folHlink>
          <a:srgbClr val="5633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8C8C00"/>
        </a:accent1>
        <a:accent2>
          <a:srgbClr val="707039"/>
        </a:accent2>
        <a:accent3>
          <a:srgbClr val="FFFFFF"/>
        </a:accent3>
        <a:accent4>
          <a:srgbClr val="000000"/>
        </a:accent4>
        <a:accent5>
          <a:srgbClr val="C5C5AA"/>
        </a:accent5>
        <a:accent6>
          <a:srgbClr val="656533"/>
        </a:accent6>
        <a:hlink>
          <a:srgbClr val="515100"/>
        </a:hlink>
        <a:folHlink>
          <a:srgbClr val="33330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4F660A"/>
        </a:accent1>
        <a:accent2>
          <a:srgbClr val="594B12"/>
        </a:accent2>
        <a:accent3>
          <a:srgbClr val="FFFFFF"/>
        </a:accent3>
        <a:accent4>
          <a:srgbClr val="000000"/>
        </a:accent4>
        <a:accent5>
          <a:srgbClr val="B2B8AA"/>
        </a:accent5>
        <a:accent6>
          <a:srgbClr val="50430F"/>
        </a:accent6>
        <a:hlink>
          <a:srgbClr val="145366"/>
        </a:hlink>
        <a:folHlink>
          <a:srgbClr val="66660A"/>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664B1F"/>
        </a:accent1>
        <a:accent2>
          <a:srgbClr val="494080"/>
        </a:accent2>
        <a:accent3>
          <a:srgbClr val="FFFFFF"/>
        </a:accent3>
        <a:accent4>
          <a:srgbClr val="000000"/>
        </a:accent4>
        <a:accent5>
          <a:srgbClr val="B8B1AB"/>
        </a:accent5>
        <a:accent6>
          <a:srgbClr val="413973"/>
        </a:accent6>
        <a:hlink>
          <a:srgbClr val="595918"/>
        </a:hlink>
        <a:folHlink>
          <a:srgbClr val="66294E"/>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595918"/>
        </a:accent1>
        <a:accent2>
          <a:srgbClr val="1F5566"/>
        </a:accent2>
        <a:accent3>
          <a:srgbClr val="FFFFFF"/>
        </a:accent3>
        <a:accent4>
          <a:srgbClr val="000000"/>
        </a:accent4>
        <a:accent5>
          <a:srgbClr val="B5B5AB"/>
        </a:accent5>
        <a:accent6>
          <a:srgbClr val="1B4C5C"/>
        </a:accent6>
        <a:hlink>
          <a:srgbClr val="663A1F"/>
        </a:hlink>
        <a:folHlink>
          <a:srgbClr val="56336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ind_4275_slide</Template>
  <TotalTime>953</TotalTime>
  <Words>3762</Words>
  <Application>Microsoft Office PowerPoint</Application>
  <PresentationFormat>On-screen Show (4:3)</PresentationFormat>
  <Paragraphs>371</Paragraphs>
  <Slides>96</Slides>
  <Notes>5</Notes>
  <HiddenSlides>0</HiddenSlides>
  <MMClips>0</MMClips>
  <ScaleCrop>false</ScaleCrop>
  <HeadingPairs>
    <vt:vector size="6" baseType="variant">
      <vt:variant>
        <vt:lpstr>Fonts Used</vt:lpstr>
      </vt:variant>
      <vt:variant>
        <vt:i4>20</vt:i4>
      </vt:variant>
      <vt:variant>
        <vt:lpstr>Theme</vt:lpstr>
      </vt:variant>
      <vt:variant>
        <vt:i4>2</vt:i4>
      </vt:variant>
      <vt:variant>
        <vt:lpstr>Slide Titles</vt:lpstr>
      </vt:variant>
      <vt:variant>
        <vt:i4>96</vt:i4>
      </vt:variant>
    </vt:vector>
  </HeadingPairs>
  <TitlesOfParts>
    <vt:vector size="118" baseType="lpstr">
      <vt:lpstr>2  Bardiya</vt:lpstr>
      <vt:lpstr>2  Kamran Outline</vt:lpstr>
      <vt:lpstr>2  Mitra</vt:lpstr>
      <vt:lpstr>2  Titr</vt:lpstr>
      <vt:lpstr>Arial</vt:lpstr>
      <vt:lpstr>Arial Narrow</vt:lpstr>
      <vt:lpstr>B Mitra</vt:lpstr>
      <vt:lpstr>B Nazanin</vt:lpstr>
      <vt:lpstr>B Titr</vt:lpstr>
      <vt:lpstr>B Zar</vt:lpstr>
      <vt:lpstr>Century</vt:lpstr>
      <vt:lpstr>Impact</vt:lpstr>
      <vt:lpstr>IranNastaliq</vt:lpstr>
      <vt:lpstr>IRANSans</vt:lpstr>
      <vt:lpstr>Tahoma</vt:lpstr>
      <vt:lpstr>Times New Roman</vt:lpstr>
      <vt:lpstr>Verdana</vt:lpstr>
      <vt:lpstr>Wingdings</vt:lpstr>
      <vt:lpstr>Wingdings 2</vt:lpstr>
      <vt:lpstr>Wingdings 3</vt:lpstr>
      <vt:lpstr>ind_4275_slide</vt:lpstr>
      <vt:lpstr>1_Default Design</vt:lpstr>
      <vt:lpstr>تغذیه در بیماریهای غیر واگیر</vt:lpstr>
      <vt:lpstr>PowerPoint Presentation</vt:lpstr>
      <vt:lpstr>PowerPoint Presentation</vt:lpstr>
      <vt:lpstr>عوامل موثر در افزایش فشار خون </vt:lpstr>
      <vt:lpstr>علایم شایع در پرفشاری خون</vt:lpstr>
      <vt:lpstr>منابع سدیم دریافتی روزانه</vt:lpstr>
      <vt:lpstr>PowerPoint Presentation</vt:lpstr>
      <vt:lpstr>تدابیر مرتبط با تغذیه جهت کاهش  خطر ابتلا به پرفشاري خون</vt:lpstr>
      <vt:lpstr>PowerPoint Presentation</vt:lpstr>
      <vt:lpstr>PowerPoint Presentation</vt:lpstr>
      <vt:lpstr>اصول تغذیه </vt:lpstr>
      <vt:lpstr>اصول تغذیه</vt:lpstr>
      <vt:lpstr>اصول تغذیه</vt:lpstr>
      <vt:lpstr>اصول تغذیه</vt:lpstr>
      <vt:lpstr>PowerPoint Presentation</vt:lpstr>
      <vt:lpstr>PowerPoint Presentation</vt:lpstr>
      <vt:lpstr>رژیم غذایی DASH </vt:lpstr>
      <vt:lpstr>PowerPoint Presentation</vt:lpstr>
      <vt:lpstr>PowerPoint Presentation</vt:lpstr>
      <vt:lpstr>PowerPoint Presentation</vt:lpstr>
      <vt:lpstr>منیزیم</vt:lpstr>
      <vt:lpstr>PowerPoint Presentation</vt:lpstr>
      <vt:lpstr>دیابت و راه های پیشگیری از آن </vt:lpstr>
      <vt:lpstr>انواع دیابت</vt:lpstr>
      <vt:lpstr>PowerPoint Presentation</vt:lpstr>
      <vt:lpstr>افرادی که بیشتر مستعد دیابت هستند:</vt:lpstr>
      <vt:lpstr>توصیه ها</vt:lpstr>
      <vt:lpstr>افزایش فعالیت های فیزیکی</vt:lpstr>
      <vt:lpstr>دریافت میزان فیبر بیشتر</vt:lpstr>
      <vt:lpstr>استفاده بیشتر از غلات سبوس دار  </vt:lpstr>
      <vt:lpstr>کاهش وزن </vt:lpstr>
      <vt:lpstr>گرایش به سمت رژیم های غذایی سالم تر</vt:lpstr>
      <vt:lpstr>ترک سیگار</vt:lpstr>
      <vt:lpstr>PowerPoint Presentation</vt:lpstr>
      <vt:lpstr>تاثیر قهوه در دیابت</vt:lpstr>
      <vt:lpstr>PowerPoint Presentation</vt:lpstr>
      <vt:lpstr>PowerPoint Presentation</vt:lpstr>
      <vt:lpstr>نحوه توزیع کربوهیدرات در بیماران دریافت کننده انسولین</vt:lpstr>
      <vt:lpstr>PowerPoint Presentation</vt:lpstr>
      <vt:lpstr>قرص گلی بنکلامید باید 10 دقیقه قبل از وعده غذایی   قرص مت فورمین همراه با وعده غذایی مصرف شود.</vt:lpstr>
      <vt:lpstr>PowerPoint Presentation</vt:lpstr>
      <vt:lpstr> </vt:lpstr>
      <vt:lpstr>گروه نان وغلات</vt:lpstr>
      <vt:lpstr>گروه سبزیجات </vt:lpstr>
      <vt:lpstr>گروه میوه جات</vt:lpstr>
      <vt:lpstr>گروه گوشت و تخم مرغ حبوبات و مغزها</vt:lpstr>
      <vt:lpstr>PowerPoint Presentation</vt:lpstr>
      <vt:lpstr>PowerPoint Presentation</vt:lpstr>
      <vt:lpstr>شاخص گلايسميك بعضي مواد غذايي</vt:lpstr>
      <vt:lpstr>عوامل موثر بر شاخص گلایسمیک</vt:lpstr>
      <vt:lpstr>تغذیه و پیشگیری از سرطان</vt:lpstr>
      <vt:lpstr>PowerPoint Presentation</vt:lpstr>
      <vt:lpstr>عوامل تغذیه ای که سبب پیشگیری از سرطان می شوند </vt:lpstr>
      <vt:lpstr>عوامل تغذیه ای که سبب پیشگیری از سرطان می شوند </vt:lpstr>
      <vt:lpstr>PowerPoint Presentation</vt:lpstr>
      <vt:lpstr>میوه ها و سبزی ها </vt:lpstr>
      <vt:lpstr>عوامل تغذیه ای که سبب پیشگیری از سرطان می شوند </vt:lpstr>
      <vt:lpstr>عوامل تغذیه ای که احتمال بروز سرطان را افزایش می دهند </vt:lpstr>
      <vt:lpstr>PowerPoint Presentation</vt:lpstr>
      <vt:lpstr>PowerPoint Presentation</vt:lpstr>
      <vt:lpstr>PowerPoint Presentation</vt:lpstr>
      <vt:lpstr>چند توصیه ساده و کلی برای پیشگیری از سرطان :</vt:lpstr>
      <vt:lpstr>غذاها را به شکل سالم تهیه،نگهداری و مصرف کنید </vt:lpstr>
      <vt:lpstr>غذاها را به شکل سالم تهیه،نگهداری و مصرف کنید: </vt:lpstr>
      <vt:lpstr>غذاهای کم چرب ،شیرین و کم نمک میل کنید </vt:lpstr>
      <vt:lpstr>غذاهای کم چرب ،شیرین و کم نمک میل کنید </vt:lpstr>
      <vt:lpstr>غذاهای کم چرب ،شیرین و کم نمک میل کنید </vt:lpstr>
      <vt:lpstr>انواع غذاهای گیاهی را در برنامه غذایی روزانه خود جای دهید:</vt:lpstr>
      <vt:lpstr>انواع غذاهای گیاهی را در برنامه غذایی روزانه خود جای دهید:</vt:lpstr>
      <vt:lpstr>وزن خود را ثابت نگهدارید و فعالیت بدنی منظم داشته باشید</vt:lpstr>
      <vt:lpstr>30</vt:lpstr>
      <vt:lpstr>افراد دارای مشکلات گوارشی ،قلبی ، ضعف سیستم ایمنی و انواع صدمات استخوانی مانند پوکی استخوان و شکستگی ها به عنوان میان وعده یا وعده غذایی کامل و جهت اطمینان از دریافت کامل و متناسب کلیه مواد مغذی ضروری کمک به بهبود در دوران نقاهت و بیماری  بیماران بستری افراد پر مشغله سالمندان افراد در معرض کاهش وزن </vt:lpstr>
      <vt:lpstr>تغذيه در هايپر ليپيدمي </vt:lpstr>
      <vt:lpstr>PowerPoint Presentation</vt:lpstr>
      <vt:lpstr> </vt:lpstr>
      <vt:lpstr>کاهش وزن در افراد چاق تا 25% کلسترول پلاسما را کاهش می دهد.</vt:lpstr>
      <vt:lpstr>5- مصرف هفته ای یک بار گوشت ماهی (1/5 گرم چربی امگا 3) 50% احتمال سکته های قلبی را کاهش می دهد.</vt:lpstr>
      <vt:lpstr>PowerPoint Presentation</vt:lpstr>
      <vt:lpstr>انواع چربی های پلاسما و سطح طبیعی آنها</vt:lpstr>
      <vt:lpstr>عوامل غذایی مؤثر بر کلسترول سرم   ( LDLc )</vt:lpstr>
      <vt:lpstr>چربی های اشباع</vt:lpstr>
      <vt:lpstr>چربی های تک غیراشباع</vt:lpstr>
      <vt:lpstr>بهترین منبع این روغن ها روغن زیتون می باشد و در درجه بعد  کانولا، بادام،بادام زمینی ،گردو و...  این ها به آسانی اکسیده نمی شوند، و تا 20% انرژی از این ها بلامانع است.</vt:lpstr>
      <vt:lpstr>4- چربی های چند غیر اشباع</vt:lpstr>
      <vt:lpstr>فیبرهای                           غذایی</vt:lpstr>
      <vt:lpstr>7- آنتی اکسیدانت ها:</vt:lpstr>
      <vt:lpstr>PowerPoint Presentation</vt:lpstr>
      <vt:lpstr>PowerPoint Presentation</vt:lpstr>
      <vt:lpstr>9- کلسیم</vt:lpstr>
      <vt:lpstr>PowerPoint Presentation</vt:lpstr>
      <vt:lpstr>PowerPoint Presentation</vt:lpstr>
      <vt:lpstr>اسید های چرب امگا 3 سبب کاهش TG و باز شدن عروق(کاهش ترومبوکسان) و کاهش سکته های قلبی،مغزی و... می شوند ولی!!!!؟</vt:lpstr>
      <vt:lpstr>سویا (معادل 25 گرم پروتئین سویا در روز)</vt:lpstr>
      <vt:lpstr>PowerPoint Presentation</vt:lpstr>
      <vt:lpstr>4- چربی های چند غیر اشباع</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1382</dc:creator>
  <cp:lastModifiedBy>NP</cp:lastModifiedBy>
  <cp:revision>76</cp:revision>
  <dcterms:created xsi:type="dcterms:W3CDTF">2016-03-27T14:27:22Z</dcterms:created>
  <dcterms:modified xsi:type="dcterms:W3CDTF">2023-07-10T04:33:40Z</dcterms:modified>
</cp:coreProperties>
</file>